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64" r:id="rId1"/>
  </p:sldMasterIdLst>
  <p:notesMasterIdLst>
    <p:notesMasterId r:id="rId39"/>
  </p:notesMasterIdLst>
  <p:sldIdLst>
    <p:sldId id="256" r:id="rId2"/>
    <p:sldId id="291" r:id="rId3"/>
    <p:sldId id="272" r:id="rId4"/>
    <p:sldId id="260" r:id="rId5"/>
    <p:sldId id="271" r:id="rId6"/>
    <p:sldId id="257" r:id="rId7"/>
    <p:sldId id="270" r:id="rId8"/>
    <p:sldId id="273" r:id="rId9"/>
    <p:sldId id="274" r:id="rId10"/>
    <p:sldId id="258" r:id="rId11"/>
    <p:sldId id="275" r:id="rId12"/>
    <p:sldId id="276" r:id="rId13"/>
    <p:sldId id="277" r:id="rId14"/>
    <p:sldId id="278" r:id="rId15"/>
    <p:sldId id="282" r:id="rId16"/>
    <p:sldId id="283" r:id="rId17"/>
    <p:sldId id="284" r:id="rId18"/>
    <p:sldId id="285" r:id="rId19"/>
    <p:sldId id="286" r:id="rId20"/>
    <p:sldId id="287" r:id="rId21"/>
    <p:sldId id="292" r:id="rId22"/>
    <p:sldId id="293" r:id="rId23"/>
    <p:sldId id="294" r:id="rId24"/>
    <p:sldId id="297" r:id="rId25"/>
    <p:sldId id="298" r:id="rId26"/>
    <p:sldId id="296" r:id="rId27"/>
    <p:sldId id="299" r:id="rId28"/>
    <p:sldId id="300" r:id="rId29"/>
    <p:sldId id="301" r:id="rId30"/>
    <p:sldId id="302" r:id="rId31"/>
    <p:sldId id="303" r:id="rId32"/>
    <p:sldId id="304" r:id="rId33"/>
    <p:sldId id="305" r:id="rId34"/>
    <p:sldId id="307" r:id="rId35"/>
    <p:sldId id="309" r:id="rId36"/>
    <p:sldId id="310" r:id="rId37"/>
    <p:sldId id="313"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FF"/>
    <a:srgbClr val="FF0066"/>
    <a:srgbClr val="00FF00"/>
    <a:srgbClr val="FF3300"/>
    <a:srgbClr val="003300"/>
    <a:srgbClr val="660066"/>
    <a:srgbClr val="BE8DF9"/>
    <a:srgbClr val="A50021"/>
    <a:srgbClr val="CC6600"/>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6" autoAdjust="0"/>
    <p:restoredTop sz="86297" autoAdjust="0"/>
  </p:normalViewPr>
  <p:slideViewPr>
    <p:cSldViewPr>
      <p:cViewPr>
        <p:scale>
          <a:sx n="42" d="100"/>
          <a:sy n="42" d="100"/>
        </p:scale>
        <p:origin x="-720" y="108"/>
      </p:cViewPr>
      <p:guideLst>
        <p:guide orient="horz" pos="2160"/>
        <p:guide pos="2880"/>
      </p:guideLst>
    </p:cSldViewPr>
  </p:slideViewPr>
  <p:outlineViewPr>
    <p:cViewPr>
      <p:scale>
        <a:sx n="33" d="100"/>
        <a:sy n="33" d="100"/>
      </p:scale>
      <p:origin x="0" y="1800"/>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5F4041-283C-4A1C-9695-74F277B09914}" type="datetimeFigureOut">
              <a:rPr lang="ru-RU" smtClean="0"/>
              <a:pPr/>
              <a:t>29.02.2016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C7AAC4-17FB-499D-8927-86A0539B64F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8C7AAC4-17FB-499D-8927-86A0539B64FF}"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7F89642-873D-4A8C-BCA5-CA99CD0F5D70}" type="datetimeFigureOut">
              <a:rPr lang="ru-RU" smtClean="0"/>
              <a:pPr/>
              <a:t>29.02.2016</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90D4A9-D51C-48F1-805E-9D9AE214D8F3}"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F89642-873D-4A8C-BCA5-CA99CD0F5D70}" type="datetimeFigureOut">
              <a:rPr lang="ru-RU" smtClean="0"/>
              <a:pPr/>
              <a:t>29.02.2016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90D4A9-D51C-48F1-805E-9D9AE214D8F3}"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F89642-873D-4A8C-BCA5-CA99CD0F5D70}" type="datetimeFigureOut">
              <a:rPr lang="ru-RU" smtClean="0"/>
              <a:pPr/>
              <a:t>29.02.2016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90D4A9-D51C-48F1-805E-9D9AE214D8F3}"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F89642-873D-4A8C-BCA5-CA99CD0F5D70}" type="datetimeFigureOut">
              <a:rPr lang="ru-RU" smtClean="0"/>
              <a:pPr/>
              <a:t>29.02.2016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90D4A9-D51C-48F1-805E-9D9AE214D8F3}"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7F89642-873D-4A8C-BCA5-CA99CD0F5D70}" type="datetimeFigureOut">
              <a:rPr lang="ru-RU" smtClean="0"/>
              <a:pPr/>
              <a:t>29.02.2016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90D4A9-D51C-48F1-805E-9D9AE214D8F3}"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7F89642-873D-4A8C-BCA5-CA99CD0F5D70}" type="datetimeFigureOut">
              <a:rPr lang="ru-RU" smtClean="0"/>
              <a:pPr/>
              <a:t>29.02.2016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90D4A9-D51C-48F1-805E-9D9AE214D8F3}"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7F89642-873D-4A8C-BCA5-CA99CD0F5D70}" type="datetimeFigureOut">
              <a:rPr lang="ru-RU" smtClean="0"/>
              <a:pPr/>
              <a:t>29.02.2016</a:t>
            </a:fld>
            <a:endParaRPr lang="ru-RU"/>
          </a:p>
        </p:txBody>
      </p:sp>
      <p:sp>
        <p:nvSpPr>
          <p:cNvPr id="27" name="Номер слайда 26"/>
          <p:cNvSpPr>
            <a:spLocks noGrp="1"/>
          </p:cNvSpPr>
          <p:nvPr>
            <p:ph type="sldNum" sz="quarter" idx="11"/>
          </p:nvPr>
        </p:nvSpPr>
        <p:spPr/>
        <p:txBody>
          <a:bodyPr rtlCol="0"/>
          <a:lstStyle/>
          <a:p>
            <a:fld id="{B690D4A9-D51C-48F1-805E-9D9AE214D8F3}"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7F89642-873D-4A8C-BCA5-CA99CD0F5D70}" type="datetimeFigureOut">
              <a:rPr lang="ru-RU" smtClean="0"/>
              <a:pPr/>
              <a:t>29.02.2016</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690D4A9-D51C-48F1-805E-9D9AE214D8F3}"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F89642-873D-4A8C-BCA5-CA99CD0F5D70}" type="datetimeFigureOut">
              <a:rPr lang="ru-RU" smtClean="0"/>
              <a:pPr/>
              <a:t>29.02.2016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90D4A9-D51C-48F1-805E-9D9AE214D8F3}"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7F89642-873D-4A8C-BCA5-CA99CD0F5D70}" type="datetimeFigureOut">
              <a:rPr lang="ru-RU" smtClean="0"/>
              <a:pPr/>
              <a:t>29.02.2016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90D4A9-D51C-48F1-805E-9D9AE214D8F3}"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7F89642-873D-4A8C-BCA5-CA99CD0F5D70}" type="datetimeFigureOut">
              <a:rPr lang="ru-RU" smtClean="0"/>
              <a:pPr/>
              <a:t>29.02.2016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90D4A9-D51C-48F1-805E-9D9AE214D8F3}"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7F89642-873D-4A8C-BCA5-CA99CD0F5D70}" type="datetimeFigureOut">
              <a:rPr lang="ru-RU" smtClean="0"/>
              <a:pPr/>
              <a:t>29.02.2016</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90D4A9-D51C-48F1-805E-9D9AE214D8F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hyperlink" Target="&#1057;&#1087;&#1086;&#1088;&#1090;.&#1087;&#1088;&#1072;&#1079;&#1076;&#1085;&#1080;&#1082;%20&#1063;&#1080;&#1089;&#1090;&#1086;&#1090;&#1072;-&#1079;&#1072;&#1083;&#1086;&#1075;%20&#1079;&#1076;&#1086;&#1088;&#1086;&#1074;&#1100;&#1103;.doc" TargetMode="External"/><Relationship Id="rId5" Type="http://schemas.openxmlformats.org/officeDocument/2006/relationships/hyperlink" Target="&#1043;&#1080;&#1084;&#1085;&#1072;&#1089;&#1090;&#1080;&#1082;&#1072;%20&#1084;&#1072;&#1083;&#1077;&#1085;&#1100;&#1082;&#1080;&#1093;%20&#1074;&#1086;&#1083;&#1096;&#1077;&#1073;&#1085;&#1080;&#1082;&#1086;&#1074;.doc" TargetMode="External"/><Relationship Id="rId4" Type="http://schemas.openxmlformats.org/officeDocument/2006/relationships/hyperlink" Target="&#1090;&#1086;&#1095;&#1077;&#1095;&#1085;&#1099;&#1081;%20&#1084;&#1072;&#1089;&#1089;&#1072;&#1078;%20&#1089;%20&#1076;&#1099;&#1093;&#1072;&#1090;.%20&#1080;&#1084;&#1085;&#1072;&#1089;&#1090;&#1080;&#1082;&#1086;&#1081;.do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YandexDisk\Загрузки\01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457200" y="260649"/>
            <a:ext cx="8458200" cy="2952328"/>
          </a:xfrm>
          <a:effectLst>
            <a:innerShdw blurRad="63500" dist="50800" dir="16200000">
              <a:prstClr val="black">
                <a:alpha val="50000"/>
              </a:prstClr>
            </a:innerShdw>
          </a:effectLst>
        </p:spPr>
        <p:txBody>
          <a:bodyPr>
            <a:prstTxWarp prst="textTriangleInverted">
              <a:avLst/>
            </a:prstTxWarp>
            <a:normAutofit/>
            <a:scene3d>
              <a:camera prst="orthographicFront"/>
              <a:lightRig rig="soft" dir="tl">
                <a:rot lat="0" lon="0" rev="0"/>
              </a:lightRig>
            </a:scene3d>
            <a:sp3d extrusionH="57150" contourW="25400" prstMaterial="matte">
              <a:bevelT w="25400" h="55880" prst="riblet"/>
              <a:contourClr>
                <a:schemeClr val="accent2">
                  <a:tint val="20000"/>
                </a:schemeClr>
              </a:contourClr>
            </a:sp3d>
          </a:bodyPr>
          <a:lstStyle/>
          <a:p>
            <a:pPr algn="ctr"/>
            <a:r>
              <a:rPr lang="ru-RU" sz="6000" b="1" spc="50" dirty="0" smtClean="0">
                <a:ln w="11430">
                  <a:solidFill>
                    <a:srgbClr val="00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6000" b="1" spc="50" dirty="0">
              <a:ln w="11430">
                <a:solidFill>
                  <a:srgbClr val="00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57200" y="5157192"/>
            <a:ext cx="4953000" cy="1224136"/>
          </a:xfrm>
        </p:spPr>
        <p:txBody>
          <a:bodyPr>
            <a:noAutofit/>
          </a:bodyPr>
          <a:lstStyle/>
          <a:p>
            <a:endParaRPr lang="ru-RU" sz="2800" dirty="0">
              <a:solidFill>
                <a:srgbClr val="FF0066"/>
              </a:solidFill>
              <a:latin typeface="Times New Roman" pitchFamily="18" charset="0"/>
              <a:cs typeface="Times New Roman" pitchFamily="18" charset="0"/>
            </a:endParaRPr>
          </a:p>
        </p:txBody>
      </p:sp>
      <p:sp>
        <p:nvSpPr>
          <p:cNvPr id="4" name="Прямоугольник 3"/>
          <p:cNvSpPr/>
          <p:nvPr/>
        </p:nvSpPr>
        <p:spPr>
          <a:xfrm>
            <a:off x="166996" y="404664"/>
            <a:ext cx="8784976" cy="1323439"/>
          </a:xfrm>
          <a:prstGeom prst="rect">
            <a:avLst/>
          </a:prstGeom>
        </p:spPr>
        <p:txBody>
          <a:bodyPr wrap="square">
            <a:spAutoFit/>
          </a:bodyPr>
          <a:lstStyle/>
          <a:p>
            <a:pPr lvl="0" algn="ctr"/>
            <a:r>
              <a:rPr lang="ru-RU" altLang="ru-RU" sz="2000" dirty="0">
                <a:solidFill>
                  <a:prstClr val="black"/>
                </a:solidFill>
                <a:cs typeface="AngsanaUPC" pitchFamily="18" charset="-34"/>
              </a:rPr>
              <a:t>Муниципальное  казённое дошкольное   образовательное учреждение детский сад   «Буратино» с. Чунояр общеразвивающего вида с приоритетным осуществлением деятельности по художественно-эстетическому направлению развития детей.</a:t>
            </a:r>
          </a:p>
        </p:txBody>
      </p:sp>
      <p:sp>
        <p:nvSpPr>
          <p:cNvPr id="6" name="Прямоугольник 5"/>
          <p:cNvSpPr/>
          <p:nvPr/>
        </p:nvSpPr>
        <p:spPr>
          <a:xfrm>
            <a:off x="683568" y="3105835"/>
            <a:ext cx="7848872" cy="1200329"/>
          </a:xfrm>
          <a:prstGeom prst="rect">
            <a:avLst/>
          </a:prstGeom>
        </p:spPr>
        <p:txBody>
          <a:bodyPr wrap="square">
            <a:spAutoFit/>
          </a:bodyPr>
          <a:lstStyle/>
          <a:p>
            <a:pPr algn="ctr"/>
            <a:r>
              <a:rPr lang="ru-RU" dirty="0" smtClean="0"/>
              <a:t> </a:t>
            </a:r>
            <a:r>
              <a:rPr lang="ru-RU" sz="3600" dirty="0">
                <a:solidFill>
                  <a:srgbClr val="002060"/>
                </a:solidFill>
              </a:rPr>
              <a:t>«Здоровый образ жизни - Здоровый дошкольник»</a:t>
            </a:r>
          </a:p>
        </p:txBody>
      </p:sp>
      <p:sp>
        <p:nvSpPr>
          <p:cNvPr id="7" name="Прямоугольник 6"/>
          <p:cNvSpPr/>
          <p:nvPr/>
        </p:nvSpPr>
        <p:spPr>
          <a:xfrm>
            <a:off x="3588333" y="5805264"/>
            <a:ext cx="203934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2800" b="0" i="0" u="none" strike="noStrike" kern="0" cap="none" spc="0" normalizeH="0" baseline="0" noProof="0" dirty="0" smtClean="0">
                <a:ln>
                  <a:noFill/>
                </a:ln>
                <a:solidFill>
                  <a:srgbClr val="000000"/>
                </a:solidFill>
                <a:effectLst/>
                <a:uLnTx/>
                <a:uFillTx/>
                <a:latin typeface="Arial"/>
              </a:rPr>
              <a:t>2013-2014г</a:t>
            </a:r>
            <a:endParaRPr kumimoji="0" lang="ru-RU"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spd="med">
    <p:wipe dir="d"/>
    <p:sndAc>
      <p:stSnd>
        <p:snd r:embed="rId3" name="whoosh.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517104"/>
          </a:xfrm>
          <a:effectLst>
            <a:glow rad="63500">
              <a:schemeClr val="accent2">
                <a:satMod val="175000"/>
                <a:alpha val="40000"/>
              </a:schemeClr>
            </a:glow>
          </a:effectLst>
        </p:spPr>
        <p:txBody>
          <a:bodyPr/>
          <a:lstStyle/>
          <a:p>
            <a:r>
              <a:rPr lang="ru-RU" dirty="0" smtClean="0">
                <a:latin typeface="Times New Roman" pitchFamily="18" charset="0"/>
                <a:cs typeface="Times New Roman" pitchFamily="18" charset="0"/>
              </a:rPr>
              <a:t> </a:t>
            </a:r>
            <a:endParaRPr lang="ru-RU" sz="1800" b="1" dirty="0">
              <a:solidFill>
                <a:srgbClr val="7030A0"/>
              </a:solidFill>
              <a:latin typeface="Times New Roman" pitchFamily="18" charset="0"/>
              <a:cs typeface="Times New Roman" pitchFamily="18" charset="0"/>
            </a:endParaRPr>
          </a:p>
        </p:txBody>
      </p:sp>
      <p:pic>
        <p:nvPicPr>
          <p:cNvPr id="4" name="Содержимое 3" descr="жмурки 1890.jpg"/>
          <p:cNvPicPr>
            <a:picLocks noGrp="1" noChangeAspect="1"/>
          </p:cNvPicPr>
          <p:nvPr>
            <p:ph idx="1"/>
          </p:nvPr>
        </p:nvPicPr>
        <p:blipFill>
          <a:blip r:embed="rId3" cstate="print"/>
          <a:stretch>
            <a:fillRect/>
          </a:stretch>
        </p:blipFill>
        <p:spPr>
          <a:xfrm>
            <a:off x="323528" y="2420888"/>
            <a:ext cx="2736304" cy="3312368"/>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жмурки, вторая половина 19 в..jpg"/>
          <p:cNvPicPr>
            <a:picLocks noChangeAspect="1"/>
          </p:cNvPicPr>
          <p:nvPr/>
        </p:nvPicPr>
        <p:blipFill>
          <a:blip r:embed="rId4" cstate="print"/>
          <a:stretch>
            <a:fillRect/>
          </a:stretch>
        </p:blipFill>
        <p:spPr>
          <a:xfrm>
            <a:off x="3419872" y="2492896"/>
            <a:ext cx="2592288" cy="3240360"/>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жмурки 3.jpg"/>
          <p:cNvPicPr>
            <a:picLocks noChangeAspect="1"/>
          </p:cNvPicPr>
          <p:nvPr/>
        </p:nvPicPr>
        <p:blipFill>
          <a:blip r:embed="rId5" cstate="print"/>
          <a:stretch>
            <a:fillRect/>
          </a:stretch>
        </p:blipFill>
        <p:spPr>
          <a:xfrm>
            <a:off x="6372200" y="2492896"/>
            <a:ext cx="2448272" cy="3240360"/>
          </a:xfrm>
          <a:prstGeom prst="rect">
            <a:avLst/>
          </a:prstGeom>
          <a:solidFill>
            <a:srgbClr val="FFFFFF">
              <a:shade val="85000"/>
            </a:srgbClr>
          </a:solidFill>
          <a:ln w="190500" cap="rnd">
            <a:solidFill>
              <a:schemeClr val="accent4">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098" name="Picture 2" descr="C:\Users\Admin\YandexDisk\Загрузки\02 (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4572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1071538" y="0"/>
            <a:ext cx="7023076" cy="646331"/>
          </a:xfrm>
          <a:prstGeom prst="rect">
            <a:avLst/>
          </a:prstGeom>
        </p:spPr>
        <p:txBody>
          <a:bodyPr wrap="none">
            <a:spAutoFit/>
          </a:bodyPr>
          <a:lstStyle/>
          <a:p>
            <a:r>
              <a:rPr lang="ru-RU" altLang="ru-RU" sz="3600" b="1" dirty="0" smtClean="0">
                <a:solidFill>
                  <a:srgbClr val="002060"/>
                </a:solidFill>
              </a:rPr>
              <a:t>Этапы реализации проекта</a:t>
            </a:r>
            <a:endParaRPr lang="ru-RU" sz="3600" dirty="0">
              <a:solidFill>
                <a:srgbClr val="002060"/>
              </a:solidFill>
            </a:endParaRPr>
          </a:p>
        </p:txBody>
      </p:sp>
      <p:sp>
        <p:nvSpPr>
          <p:cNvPr id="8" name="Прямоугольник 7"/>
          <p:cNvSpPr/>
          <p:nvPr/>
        </p:nvSpPr>
        <p:spPr>
          <a:xfrm>
            <a:off x="571472" y="928670"/>
            <a:ext cx="3105337" cy="400110"/>
          </a:xfrm>
          <a:prstGeom prst="rect">
            <a:avLst/>
          </a:prstGeom>
        </p:spPr>
        <p:txBody>
          <a:bodyPr wrap="none">
            <a:spAutoFit/>
          </a:bodyPr>
          <a:lstStyle/>
          <a:p>
            <a:r>
              <a:rPr lang="ru-RU" altLang="ru-RU" sz="2000" b="1" i="1" u="sng" dirty="0" smtClean="0">
                <a:solidFill>
                  <a:srgbClr val="C00000"/>
                </a:solidFill>
              </a:rPr>
              <a:t>1.Организационный.</a:t>
            </a:r>
            <a:endParaRPr lang="ru-RU" altLang="ru-RU" sz="2000" b="1" i="1" u="sng" dirty="0">
              <a:solidFill>
                <a:srgbClr val="C00000"/>
              </a:solidFill>
            </a:endParaRPr>
          </a:p>
        </p:txBody>
      </p:sp>
      <p:sp>
        <p:nvSpPr>
          <p:cNvPr id="9" name="Прямоугольник 8"/>
          <p:cNvSpPr/>
          <p:nvPr/>
        </p:nvSpPr>
        <p:spPr>
          <a:xfrm>
            <a:off x="357158" y="1318022"/>
            <a:ext cx="8429684" cy="5539978"/>
          </a:xfrm>
          <a:prstGeom prst="rect">
            <a:avLst/>
          </a:prstGeom>
        </p:spPr>
        <p:txBody>
          <a:bodyPr wrap="square">
            <a:spAutoFit/>
          </a:bodyPr>
          <a:lstStyle/>
          <a:p>
            <a:r>
              <a:rPr lang="ru-RU" altLang="ru-RU" sz="2800" dirty="0" smtClean="0"/>
              <a:t>-составление и обсуждение со всеми участниками проекта поэтапного плана работы;</a:t>
            </a:r>
          </a:p>
          <a:p>
            <a:r>
              <a:rPr lang="ru-RU" altLang="ru-RU" sz="2800" dirty="0" smtClean="0"/>
              <a:t>анализ проблемы: что уже есть и что нужно сделать;</a:t>
            </a:r>
          </a:p>
          <a:p>
            <a:r>
              <a:rPr lang="ru-RU" altLang="ru-RU" sz="2800" dirty="0" smtClean="0"/>
              <a:t> -создание банка идей и предложений;</a:t>
            </a:r>
          </a:p>
          <a:p>
            <a:r>
              <a:rPr lang="ru-RU" altLang="ru-RU" sz="2800" dirty="0" smtClean="0"/>
              <a:t>подбор методической, справочной, энциклопедической и художественной литературы по выбранной тематике проекта;</a:t>
            </a:r>
          </a:p>
          <a:p>
            <a:r>
              <a:rPr lang="ru-RU" altLang="ru-RU" sz="2800" dirty="0" smtClean="0"/>
              <a:t>-подбор необходимого оборудования и пособий для практического обогащения проекта, целенаправленности, систематизации воспитательно-образовательного процесса.</a:t>
            </a:r>
          </a:p>
          <a:p>
            <a:endParaRPr lang="ru-RU" altLang="ru-RU" dirty="0" smtClean="0"/>
          </a:p>
        </p:txBody>
      </p:sp>
    </p:spTree>
  </p:cSld>
  <p:clrMapOvr>
    <a:masterClrMapping/>
  </p:clrMapOvr>
  <p:transition spd="med">
    <p:wedge/>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517104"/>
          </a:xfrm>
          <a:effectLst>
            <a:glow rad="63500">
              <a:schemeClr val="accent2">
                <a:satMod val="175000"/>
                <a:alpha val="40000"/>
              </a:schemeClr>
            </a:glow>
          </a:effectLst>
        </p:spPr>
        <p:txBody>
          <a:bodyPr/>
          <a:lstStyle/>
          <a:p>
            <a:r>
              <a:rPr lang="ru-RU" dirty="0" smtClean="0">
                <a:latin typeface="Times New Roman" pitchFamily="18" charset="0"/>
                <a:cs typeface="Times New Roman" pitchFamily="18" charset="0"/>
              </a:rPr>
              <a:t> </a:t>
            </a:r>
            <a:endParaRPr lang="ru-RU" sz="1800" b="1" dirty="0">
              <a:solidFill>
                <a:srgbClr val="7030A0"/>
              </a:solidFill>
              <a:latin typeface="Times New Roman" pitchFamily="18" charset="0"/>
              <a:cs typeface="Times New Roman" pitchFamily="18" charset="0"/>
            </a:endParaRPr>
          </a:p>
        </p:txBody>
      </p:sp>
      <p:pic>
        <p:nvPicPr>
          <p:cNvPr id="4" name="Содержимое 3" descr="жмурки 1890.jpg"/>
          <p:cNvPicPr>
            <a:picLocks noGrp="1" noChangeAspect="1"/>
          </p:cNvPicPr>
          <p:nvPr>
            <p:ph idx="1"/>
          </p:nvPr>
        </p:nvPicPr>
        <p:blipFill>
          <a:blip r:embed="rId3" cstate="print"/>
          <a:stretch>
            <a:fillRect/>
          </a:stretch>
        </p:blipFill>
        <p:spPr>
          <a:xfrm>
            <a:off x="323528" y="2420888"/>
            <a:ext cx="2736304" cy="3312368"/>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жмурки, вторая половина 19 в..jpg"/>
          <p:cNvPicPr>
            <a:picLocks noChangeAspect="1"/>
          </p:cNvPicPr>
          <p:nvPr/>
        </p:nvPicPr>
        <p:blipFill>
          <a:blip r:embed="rId4" cstate="print"/>
          <a:stretch>
            <a:fillRect/>
          </a:stretch>
        </p:blipFill>
        <p:spPr>
          <a:xfrm>
            <a:off x="3419872" y="2492896"/>
            <a:ext cx="2592288" cy="3240360"/>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жмурки 3.jpg"/>
          <p:cNvPicPr>
            <a:picLocks noChangeAspect="1"/>
          </p:cNvPicPr>
          <p:nvPr/>
        </p:nvPicPr>
        <p:blipFill>
          <a:blip r:embed="rId5" cstate="print"/>
          <a:stretch>
            <a:fillRect/>
          </a:stretch>
        </p:blipFill>
        <p:spPr>
          <a:xfrm>
            <a:off x="6372200" y="2492896"/>
            <a:ext cx="2448272" cy="3240360"/>
          </a:xfrm>
          <a:prstGeom prst="rect">
            <a:avLst/>
          </a:prstGeom>
          <a:solidFill>
            <a:srgbClr val="FFFFFF">
              <a:shade val="85000"/>
            </a:srgbClr>
          </a:solidFill>
          <a:ln w="190500" cap="rnd">
            <a:solidFill>
              <a:schemeClr val="accent4">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098" name="Picture 2" descr="C:\Users\Admin\YandexDisk\Загрузки\02 (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642910" y="285728"/>
            <a:ext cx="7786742" cy="523220"/>
          </a:xfrm>
          <a:prstGeom prst="rect">
            <a:avLst/>
          </a:prstGeom>
        </p:spPr>
        <p:txBody>
          <a:bodyPr wrap="square">
            <a:spAutoFit/>
          </a:bodyPr>
          <a:lstStyle/>
          <a:p>
            <a:r>
              <a:rPr lang="ru-RU" altLang="ru-RU" sz="2800" b="1" i="1" u="sng" dirty="0" smtClean="0">
                <a:solidFill>
                  <a:srgbClr val="C00000"/>
                </a:solidFill>
              </a:rPr>
              <a:t>2. Планирование реализации проекта</a:t>
            </a:r>
            <a:endParaRPr lang="ru-RU" altLang="ru-RU" sz="2800" b="1" i="1" u="sng" dirty="0">
              <a:solidFill>
                <a:srgbClr val="C00000"/>
              </a:solidFill>
            </a:endParaRPr>
          </a:p>
        </p:txBody>
      </p:sp>
      <p:sp>
        <p:nvSpPr>
          <p:cNvPr id="9" name="Прямоугольник 8"/>
          <p:cNvSpPr/>
          <p:nvPr/>
        </p:nvSpPr>
        <p:spPr>
          <a:xfrm>
            <a:off x="571472" y="1285860"/>
            <a:ext cx="8215370" cy="4524315"/>
          </a:xfrm>
          <a:prstGeom prst="rect">
            <a:avLst/>
          </a:prstGeom>
        </p:spPr>
        <p:txBody>
          <a:bodyPr wrap="square">
            <a:spAutoFit/>
          </a:bodyPr>
          <a:lstStyle/>
          <a:p>
            <a:r>
              <a:rPr lang="ru-RU" altLang="ru-RU" sz="2800" dirty="0" smtClean="0"/>
              <a:t>-</a:t>
            </a:r>
            <a:r>
              <a:rPr lang="ru-RU" altLang="ru-RU" sz="3200" dirty="0" smtClean="0"/>
              <a:t>определение задач воспитательно-образовательной работы;</a:t>
            </a:r>
          </a:p>
          <a:p>
            <a:r>
              <a:rPr lang="ru-RU" altLang="ru-RU" sz="3200" dirty="0" smtClean="0"/>
              <a:t>-планирование деятельности педагогов;</a:t>
            </a:r>
          </a:p>
          <a:p>
            <a:r>
              <a:rPr lang="ru-RU" altLang="ru-RU" sz="3200" dirty="0" smtClean="0"/>
              <a:t>разделение на творческие группы для -----реализации задуманного;</a:t>
            </a:r>
          </a:p>
          <a:p>
            <a:r>
              <a:rPr lang="ru-RU" altLang="ru-RU" sz="3200" dirty="0" smtClean="0"/>
              <a:t>объединение результатов коллективной деятельности в логике общего замысла.</a:t>
            </a:r>
          </a:p>
          <a:p>
            <a:endParaRPr lang="ru-RU" altLang="ru-RU" sz="3200" dirty="0" smtClean="0"/>
          </a:p>
          <a:p>
            <a:r>
              <a:rPr lang="ru-RU" altLang="ru-RU" sz="3200" b="1" i="1" u="sng" dirty="0" smtClean="0">
                <a:solidFill>
                  <a:schemeClr val="accent2"/>
                </a:solidFill>
              </a:rPr>
              <a:t>3</a:t>
            </a:r>
            <a:endParaRPr lang="ru-RU" sz="3200" dirty="0"/>
          </a:p>
        </p:txBody>
      </p:sp>
    </p:spTree>
    <p:extLst>
      <p:ext uri="{BB962C8B-B14F-4D97-AF65-F5344CB8AC3E}">
        <p14:creationId xmlns:p14="http://schemas.microsoft.com/office/powerpoint/2010/main" xmlns="" val="3412858219"/>
      </p:ext>
    </p:extLst>
  </p:cSld>
  <p:clrMapOvr>
    <a:masterClrMapping/>
  </p:clrMapOvr>
  <p:transition spd="med">
    <p:wedge/>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517104"/>
          </a:xfrm>
          <a:effectLst>
            <a:glow rad="63500">
              <a:schemeClr val="accent2">
                <a:satMod val="175000"/>
                <a:alpha val="40000"/>
              </a:schemeClr>
            </a:glow>
          </a:effectLst>
        </p:spPr>
        <p:txBody>
          <a:bodyPr/>
          <a:lstStyle/>
          <a:p>
            <a:r>
              <a:rPr lang="ru-RU" dirty="0" smtClean="0">
                <a:latin typeface="Times New Roman" pitchFamily="18" charset="0"/>
                <a:cs typeface="Times New Roman" pitchFamily="18" charset="0"/>
              </a:rPr>
              <a:t> </a:t>
            </a:r>
            <a:endParaRPr lang="ru-RU" sz="1800" b="1" dirty="0">
              <a:solidFill>
                <a:srgbClr val="7030A0"/>
              </a:solidFill>
              <a:latin typeface="Times New Roman" pitchFamily="18" charset="0"/>
              <a:cs typeface="Times New Roman" pitchFamily="18" charset="0"/>
            </a:endParaRPr>
          </a:p>
        </p:txBody>
      </p:sp>
      <p:pic>
        <p:nvPicPr>
          <p:cNvPr id="4" name="Содержимое 3" descr="жмурки 1890.jpg"/>
          <p:cNvPicPr>
            <a:picLocks noGrp="1" noChangeAspect="1"/>
          </p:cNvPicPr>
          <p:nvPr>
            <p:ph idx="1"/>
          </p:nvPr>
        </p:nvPicPr>
        <p:blipFill>
          <a:blip r:embed="rId3" cstate="print"/>
          <a:stretch>
            <a:fillRect/>
          </a:stretch>
        </p:blipFill>
        <p:spPr>
          <a:xfrm>
            <a:off x="323528" y="2420888"/>
            <a:ext cx="2736304" cy="3312368"/>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жмурки, вторая половина 19 в..jpg"/>
          <p:cNvPicPr>
            <a:picLocks noChangeAspect="1"/>
          </p:cNvPicPr>
          <p:nvPr/>
        </p:nvPicPr>
        <p:blipFill>
          <a:blip r:embed="rId4" cstate="print"/>
          <a:stretch>
            <a:fillRect/>
          </a:stretch>
        </p:blipFill>
        <p:spPr>
          <a:xfrm>
            <a:off x="3419872" y="2492896"/>
            <a:ext cx="2592288" cy="3240360"/>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жмурки 3.jpg"/>
          <p:cNvPicPr>
            <a:picLocks noChangeAspect="1"/>
          </p:cNvPicPr>
          <p:nvPr/>
        </p:nvPicPr>
        <p:blipFill>
          <a:blip r:embed="rId5" cstate="print"/>
          <a:stretch>
            <a:fillRect/>
          </a:stretch>
        </p:blipFill>
        <p:spPr>
          <a:xfrm>
            <a:off x="6372200" y="2492896"/>
            <a:ext cx="2448272" cy="3240360"/>
          </a:xfrm>
          <a:prstGeom prst="rect">
            <a:avLst/>
          </a:prstGeom>
          <a:solidFill>
            <a:srgbClr val="FFFFFF">
              <a:shade val="85000"/>
            </a:srgbClr>
          </a:solidFill>
          <a:ln w="190500" cap="rnd">
            <a:solidFill>
              <a:schemeClr val="accent4">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098" name="Picture 2" descr="C:\Users\Admin\YandexDisk\Загрузки\02 (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1500166" y="0"/>
            <a:ext cx="5176417" cy="584775"/>
          </a:xfrm>
          <a:prstGeom prst="rect">
            <a:avLst/>
          </a:prstGeom>
        </p:spPr>
        <p:txBody>
          <a:bodyPr wrap="none">
            <a:spAutoFit/>
          </a:bodyPr>
          <a:lstStyle/>
          <a:p>
            <a:r>
              <a:rPr lang="ru-RU" altLang="ru-RU" sz="3200" b="1" i="1" u="sng" dirty="0" smtClean="0">
                <a:solidFill>
                  <a:srgbClr val="C00000"/>
                </a:solidFill>
              </a:rPr>
              <a:t>. Реализация проекта</a:t>
            </a:r>
            <a:endParaRPr lang="ru-RU" sz="3200" dirty="0">
              <a:solidFill>
                <a:srgbClr val="C00000"/>
              </a:solidFill>
            </a:endParaRPr>
          </a:p>
        </p:txBody>
      </p:sp>
      <p:sp>
        <p:nvSpPr>
          <p:cNvPr id="8" name="Прямоугольник 7"/>
          <p:cNvSpPr/>
          <p:nvPr/>
        </p:nvSpPr>
        <p:spPr>
          <a:xfrm>
            <a:off x="642910" y="1142984"/>
            <a:ext cx="7929618" cy="4832092"/>
          </a:xfrm>
          <a:prstGeom prst="rect">
            <a:avLst/>
          </a:prstGeom>
        </p:spPr>
        <p:txBody>
          <a:bodyPr wrap="square">
            <a:spAutoFit/>
          </a:bodyPr>
          <a:lstStyle/>
          <a:p>
            <a:r>
              <a:rPr lang="ru-RU" altLang="ru-RU" sz="2800" dirty="0" smtClean="0"/>
              <a:t>Успешное решение поставленных задач и выполнение требований Госстандарта возможно лишь при условии комплексного использования всех средств физического воспитания( физических упражнений, рационального режима, закаливания, составляющих триаду здоровья). Поэтому работа по воспитанию здорового ребенка осуществляется через систему физкультурно-оздоровительной работы, включающей в себя семь взаимосвязанных </a:t>
            </a:r>
            <a:r>
              <a:rPr lang="ru-RU" altLang="ru-RU" sz="2800" u="sng" dirty="0" smtClean="0"/>
              <a:t>блоков</a:t>
            </a:r>
            <a:r>
              <a:rPr lang="ru-RU" altLang="ru-RU" sz="2800" dirty="0" smtClean="0"/>
              <a:t>.</a:t>
            </a:r>
          </a:p>
        </p:txBody>
      </p:sp>
    </p:spTree>
    <p:extLst>
      <p:ext uri="{BB962C8B-B14F-4D97-AF65-F5344CB8AC3E}">
        <p14:creationId xmlns:p14="http://schemas.microsoft.com/office/powerpoint/2010/main" xmlns="" val="1594986238"/>
      </p:ext>
    </p:extLst>
  </p:cSld>
  <p:clrMapOvr>
    <a:masterClrMapping/>
  </p:clrMapOvr>
  <p:transition spd="med">
    <p:wedge/>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642910" y="285728"/>
            <a:ext cx="5357834" cy="646331"/>
          </a:xfrm>
          <a:prstGeom prst="rect">
            <a:avLst/>
          </a:prstGeom>
        </p:spPr>
        <p:txBody>
          <a:bodyPr wrap="square">
            <a:spAutoFit/>
          </a:bodyPr>
          <a:lstStyle/>
          <a:p>
            <a:r>
              <a:rPr lang="ru-RU" altLang="ru-RU" sz="3600" b="1" i="1" u="sng" dirty="0" smtClean="0">
                <a:solidFill>
                  <a:srgbClr val="C00000"/>
                </a:solidFill>
              </a:rPr>
              <a:t>Блок 1 .Условия</a:t>
            </a:r>
            <a:endParaRPr lang="ru-RU" altLang="ru-RU" sz="3600" b="1" i="1" u="sng" dirty="0">
              <a:solidFill>
                <a:srgbClr val="C00000"/>
              </a:solidFill>
            </a:endParaRPr>
          </a:p>
        </p:txBody>
      </p:sp>
      <p:sp>
        <p:nvSpPr>
          <p:cNvPr id="6" name="Прямоугольник 5"/>
          <p:cNvSpPr/>
          <p:nvPr/>
        </p:nvSpPr>
        <p:spPr>
          <a:xfrm>
            <a:off x="0" y="1285860"/>
            <a:ext cx="9144000" cy="5509200"/>
          </a:xfrm>
          <a:prstGeom prst="rect">
            <a:avLst/>
          </a:prstGeom>
        </p:spPr>
        <p:txBody>
          <a:bodyPr wrap="square">
            <a:spAutoFit/>
          </a:bodyPr>
          <a:lstStyle/>
          <a:p>
            <a:pPr marL="609600" indent="-609600">
              <a:lnSpc>
                <a:spcPct val="80000"/>
              </a:lnSpc>
            </a:pPr>
            <a:r>
              <a:rPr lang="ru-RU" altLang="ru-RU" sz="2000" dirty="0" smtClean="0"/>
              <a:t>Для полноценного физического развития детей, реализации потребности в движении в дошкольном учреждении созданы определенные условия:</a:t>
            </a:r>
          </a:p>
          <a:p>
            <a:pPr marL="609600" indent="-609600">
              <a:lnSpc>
                <a:spcPct val="80000"/>
              </a:lnSpc>
            </a:pPr>
            <a:endParaRPr lang="ru-RU" altLang="ru-RU" sz="2000" dirty="0" smtClean="0"/>
          </a:p>
          <a:p>
            <a:pPr marL="609600" indent="-609600">
              <a:lnSpc>
                <a:spcPct val="80000"/>
              </a:lnSpc>
              <a:buFontTx/>
              <a:buAutoNum type="arabicPeriod"/>
            </a:pPr>
            <a:r>
              <a:rPr lang="ru-RU" altLang="ru-RU" sz="2000" b="1" i="1" u="sng" dirty="0" smtClean="0"/>
              <a:t>Спортивный зал</a:t>
            </a:r>
            <a:r>
              <a:rPr lang="ru-RU" altLang="ru-RU" sz="2000" i="1" dirty="0" smtClean="0"/>
              <a:t> </a:t>
            </a:r>
            <a:r>
              <a:rPr lang="ru-RU" altLang="ru-RU" sz="2000" dirty="0" smtClean="0"/>
              <a:t>для физкультурных занятий </a:t>
            </a:r>
          </a:p>
          <a:p>
            <a:pPr marL="609600" indent="-609600">
              <a:lnSpc>
                <a:spcPct val="80000"/>
              </a:lnSpc>
            </a:pPr>
            <a:r>
              <a:rPr lang="ru-RU" altLang="ru-RU" sz="2000" dirty="0" smtClean="0"/>
              <a:t>         Оборудование физкультурного зала </a:t>
            </a:r>
          </a:p>
          <a:p>
            <a:pPr marL="609600" indent="-609600">
              <a:lnSpc>
                <a:spcPct val="80000"/>
              </a:lnSpc>
            </a:pPr>
            <a:r>
              <a:rPr lang="ru-RU" altLang="ru-RU" sz="2000" dirty="0" smtClean="0"/>
              <a:t>обеспечивает профилактику нарушений осанки, плоскостопия;</a:t>
            </a:r>
          </a:p>
          <a:p>
            <a:pPr marL="609600" indent="-609600">
              <a:lnSpc>
                <a:spcPct val="80000"/>
              </a:lnSpc>
            </a:pPr>
            <a:r>
              <a:rPr lang="ru-RU" altLang="ru-RU" sz="2000" dirty="0" smtClean="0"/>
              <a:t>способствует укреплению мышц туловища, рук, ног, а также развитию двигательной активности и координации движений;</a:t>
            </a:r>
          </a:p>
          <a:p>
            <a:pPr marL="609600" indent="-609600">
              <a:lnSpc>
                <a:spcPct val="80000"/>
              </a:lnSpc>
            </a:pPr>
            <a:r>
              <a:rPr lang="ru-RU" altLang="ru-RU" sz="2000" dirty="0" smtClean="0"/>
              <a:t>повышает эффективность общеизвестных упражнений и повседневных игр.</a:t>
            </a:r>
          </a:p>
          <a:p>
            <a:pPr marL="609600" indent="-609600">
              <a:lnSpc>
                <a:spcPct val="80000"/>
              </a:lnSpc>
            </a:pPr>
            <a:endParaRPr lang="ru-RU" altLang="ru-RU" sz="2000" dirty="0" smtClean="0"/>
          </a:p>
          <a:p>
            <a:pPr marL="609600" indent="-609600">
              <a:lnSpc>
                <a:spcPct val="80000"/>
              </a:lnSpc>
              <a:buFontTx/>
              <a:buAutoNum type="arabicPeriod" startAt="2"/>
            </a:pPr>
            <a:r>
              <a:rPr lang="ru-RU" altLang="ru-RU" sz="2000" dirty="0" smtClean="0"/>
              <a:t>Для того, чтобы дети могли пользоваться физкультурным оборудованием не только в спортзале, мы пересмотрели содержание </a:t>
            </a:r>
            <a:r>
              <a:rPr lang="ru-RU" altLang="ru-RU" sz="2000" b="1" i="1" u="sng" dirty="0" smtClean="0"/>
              <a:t>зоны двигательной активности</a:t>
            </a:r>
            <a:r>
              <a:rPr lang="ru-RU" altLang="ru-RU" sz="2000" dirty="0" smtClean="0"/>
              <a:t> в каждой группе. Разработали рекомендации по содержанию двигательных центров в группе в соответствии с возрастными и </a:t>
            </a:r>
            <a:r>
              <a:rPr lang="ru-RU" altLang="ru-RU" sz="2000" dirty="0" err="1" smtClean="0"/>
              <a:t>полоролевыми</a:t>
            </a:r>
            <a:r>
              <a:rPr lang="ru-RU" altLang="ru-RU" sz="2000" dirty="0" smtClean="0"/>
              <a:t> особенностями детей, чтобы они стали основой для их самостоятельной двигательной деятельности.</a:t>
            </a:r>
          </a:p>
          <a:p>
            <a:pPr marL="609600" indent="-609600">
              <a:lnSpc>
                <a:spcPct val="80000"/>
              </a:lnSpc>
            </a:pPr>
            <a:endParaRPr lang="ru-RU" altLang="ru-RU" sz="2000" dirty="0" smtClean="0"/>
          </a:p>
          <a:p>
            <a:pPr marL="609600" indent="-609600">
              <a:lnSpc>
                <a:spcPct val="80000"/>
              </a:lnSpc>
            </a:pPr>
            <a:r>
              <a:rPr lang="ru-RU" altLang="ru-RU" sz="2000" b="1" i="1" dirty="0" smtClean="0"/>
              <a:t>3.</a:t>
            </a:r>
            <a:r>
              <a:rPr lang="ru-RU" altLang="ru-RU" sz="2000" b="1" dirty="0" smtClean="0"/>
              <a:t>     </a:t>
            </a:r>
            <a:r>
              <a:rPr lang="ru-RU" altLang="ru-RU" sz="2000" dirty="0" smtClean="0"/>
              <a:t> </a:t>
            </a:r>
            <a:r>
              <a:rPr lang="ru-RU" altLang="ru-RU" sz="2000" b="1" u="sng" dirty="0" smtClean="0"/>
              <a:t>На участке</a:t>
            </a:r>
            <a:r>
              <a:rPr lang="ru-RU" altLang="ru-RU" sz="2000" dirty="0" smtClean="0"/>
              <a:t> детского сада оборудована </a:t>
            </a:r>
            <a:r>
              <a:rPr lang="ru-RU" altLang="ru-RU" sz="2000" b="1" u="sng" dirty="0" smtClean="0"/>
              <a:t>физкультурная площадка</a:t>
            </a:r>
            <a:r>
              <a:rPr lang="ru-RU" altLang="ru-RU" sz="2000" dirty="0" smtClean="0"/>
              <a:t> для подвижных и спортивных игр</a:t>
            </a:r>
            <a:endParaRPr lang="ru-RU" sz="2000" dirty="0"/>
          </a:p>
        </p:txBody>
      </p:sp>
    </p:spTree>
    <p:extLst>
      <p:ext uri="{BB962C8B-B14F-4D97-AF65-F5344CB8AC3E}">
        <p14:creationId xmlns:p14="http://schemas.microsoft.com/office/powerpoint/2010/main" xmlns="" val="2499799836"/>
      </p:ext>
    </p:extLst>
  </p:cSld>
  <p:clrMapOvr>
    <a:masterClrMapping/>
  </p:clrMapOvr>
  <p:transition spd="med">
    <p:wedge/>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642910" y="0"/>
            <a:ext cx="6286528" cy="584775"/>
          </a:xfrm>
          <a:prstGeom prst="rect">
            <a:avLst/>
          </a:prstGeom>
        </p:spPr>
        <p:txBody>
          <a:bodyPr wrap="square">
            <a:spAutoFit/>
          </a:bodyPr>
          <a:lstStyle/>
          <a:p>
            <a:r>
              <a:rPr lang="ru-RU" altLang="ru-RU" sz="3200" b="1" i="1" u="sng" dirty="0" smtClean="0">
                <a:solidFill>
                  <a:srgbClr val="C00000"/>
                </a:solidFill>
              </a:rPr>
              <a:t>Блок 2. Диагностика</a:t>
            </a:r>
            <a:endParaRPr lang="ru-RU" altLang="ru-RU" sz="3200" b="1" i="1" u="sng" dirty="0">
              <a:solidFill>
                <a:srgbClr val="C00000"/>
              </a:solidFill>
            </a:endParaRPr>
          </a:p>
        </p:txBody>
      </p:sp>
      <p:sp>
        <p:nvSpPr>
          <p:cNvPr id="6" name="Прямоугольник 5"/>
          <p:cNvSpPr/>
          <p:nvPr/>
        </p:nvSpPr>
        <p:spPr>
          <a:xfrm>
            <a:off x="0" y="751344"/>
            <a:ext cx="9144000" cy="6124754"/>
          </a:xfrm>
          <a:prstGeom prst="rect">
            <a:avLst/>
          </a:prstGeom>
        </p:spPr>
        <p:txBody>
          <a:bodyPr wrap="square">
            <a:spAutoFit/>
          </a:bodyPr>
          <a:lstStyle/>
          <a:p>
            <a:r>
              <a:rPr lang="ru-RU" altLang="ru-RU" dirty="0" smtClean="0"/>
              <a:t> </a:t>
            </a:r>
            <a:r>
              <a:rPr lang="ru-RU" altLang="ru-RU" sz="2800" dirty="0" smtClean="0"/>
              <a:t>Вся работа по физическому воспитанию детей строится с учетом их физической подготовленности и имеющихся отклонений в состоянии здоровья. Основой являются результаты </a:t>
            </a:r>
            <a:r>
              <a:rPr lang="ru-RU" altLang="ru-RU" sz="2800" dirty="0" err="1" smtClean="0"/>
              <a:t>медико</a:t>
            </a:r>
            <a:r>
              <a:rPr lang="ru-RU" altLang="ru-RU" sz="2800" dirty="0" smtClean="0"/>
              <a:t>- педагогической диагностики. В этих целях в ДОУ на каждого ребенка оформляется индивидуальная карта. Обработка данных позволила выделить </a:t>
            </a:r>
            <a:r>
              <a:rPr lang="ru-RU" altLang="ru-RU" sz="2800" u="sng" dirty="0" smtClean="0"/>
              <a:t>3 группы здоровья</a:t>
            </a:r>
            <a:r>
              <a:rPr lang="ru-RU" altLang="ru-RU" sz="2800" dirty="0" smtClean="0"/>
              <a:t> детей для осуществления дифференцированного подхода в процессе развития двигательных умений. Это позволяет планировать физкультурно-оздоровительную работу с учетом имеющихся отклонений в состоянии здоровья. Используя свои наблюдения, мы определили, что </a:t>
            </a:r>
            <a:r>
              <a:rPr lang="ru-RU" altLang="ru-RU" sz="2800" u="sng" dirty="0" smtClean="0"/>
              <a:t>в работе с детьми необходимо соблюдать следующее</a:t>
            </a:r>
            <a:r>
              <a:rPr lang="ru-RU" altLang="ru-RU" sz="2800" dirty="0" smtClean="0"/>
              <a:t>:</a:t>
            </a:r>
            <a:endParaRPr lang="ru-RU" sz="2800" dirty="0"/>
          </a:p>
        </p:txBody>
      </p:sp>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0" y="266596"/>
            <a:ext cx="9144000" cy="5410712"/>
          </a:xfrm>
          <a:prstGeom prst="rect">
            <a:avLst/>
          </a:prstGeom>
        </p:spPr>
        <p:txBody>
          <a:bodyPr wrap="square">
            <a:spAutoFit/>
          </a:bodyPr>
          <a:lstStyle/>
          <a:p>
            <a:pPr marL="609600" indent="-609600">
              <a:lnSpc>
                <a:spcPct val="90000"/>
              </a:lnSpc>
              <a:buFontTx/>
              <a:buAutoNum type="arabicPeriod"/>
            </a:pPr>
            <a:r>
              <a:rPr lang="ru-RU" altLang="ru-RU" sz="2400" dirty="0" smtClean="0"/>
              <a:t>Физическая нагрузка должна быть адекватна возрасту, полу ребенка, уровню физического развития, биологическому портрету и группе здоровья.</a:t>
            </a:r>
          </a:p>
          <a:p>
            <a:pPr marL="609600" indent="-609600">
              <a:lnSpc>
                <a:spcPct val="90000"/>
              </a:lnSpc>
              <a:buFontTx/>
              <a:buAutoNum type="arabicPeriod"/>
            </a:pPr>
            <a:endParaRPr lang="ru-RU" altLang="ru-RU" sz="2400" dirty="0" smtClean="0"/>
          </a:p>
          <a:p>
            <a:pPr marL="609600" indent="-609600">
              <a:lnSpc>
                <a:spcPct val="90000"/>
              </a:lnSpc>
              <a:buFontTx/>
              <a:buAutoNum type="arabicPeriod"/>
            </a:pPr>
            <a:r>
              <a:rPr lang="ru-RU" altLang="ru-RU" sz="2400" dirty="0" smtClean="0"/>
              <a:t>Необходимо сочетание двигательной активности  с закаливающими процедурами.</a:t>
            </a:r>
          </a:p>
          <a:p>
            <a:pPr marL="609600" indent="-609600">
              <a:lnSpc>
                <a:spcPct val="90000"/>
              </a:lnSpc>
              <a:buFontTx/>
              <a:buAutoNum type="arabicPeriod"/>
            </a:pPr>
            <a:endParaRPr lang="ru-RU" altLang="ru-RU" sz="2400" dirty="0" smtClean="0"/>
          </a:p>
          <a:p>
            <a:pPr marL="609600" indent="-609600">
              <a:lnSpc>
                <a:spcPct val="90000"/>
              </a:lnSpc>
            </a:pPr>
            <a:r>
              <a:rPr lang="ru-RU" altLang="ru-RU" sz="2400" dirty="0" smtClean="0"/>
              <a:t> 3.    Обязательное включение в комплекс физического воспитания классических оздоровительных техник в игровой форме (релаксации, дыхательной и пальчиковой гимнастики, оздоровительной аэробики, игрового массажа, гимнастики для глаз, упражнений йоги).</a:t>
            </a:r>
          </a:p>
          <a:p>
            <a:pPr marL="609600" indent="-609600">
              <a:lnSpc>
                <a:spcPct val="90000"/>
              </a:lnSpc>
              <a:buFontTx/>
              <a:buAutoNum type="arabicPeriod"/>
            </a:pPr>
            <a:endParaRPr lang="ru-RU" altLang="ru-RU" sz="2400" dirty="0" smtClean="0"/>
          </a:p>
          <a:p>
            <a:pPr marL="609600" indent="-609600">
              <a:lnSpc>
                <a:spcPct val="90000"/>
              </a:lnSpc>
            </a:pPr>
            <a:r>
              <a:rPr lang="ru-RU" altLang="ru-RU" sz="2400" dirty="0" smtClean="0"/>
              <a:t> 4.    Проведение циклических движений для повышения выносливости(медленный бег, продолжительная ходьба, оздоровительная аэробика)</a:t>
            </a:r>
          </a:p>
        </p:txBody>
      </p:sp>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357158" y="285728"/>
            <a:ext cx="6572280" cy="584775"/>
          </a:xfrm>
          <a:prstGeom prst="rect">
            <a:avLst/>
          </a:prstGeom>
        </p:spPr>
        <p:txBody>
          <a:bodyPr wrap="square">
            <a:spAutoFit/>
          </a:bodyPr>
          <a:lstStyle/>
          <a:p>
            <a:r>
              <a:rPr lang="ru-RU" altLang="ru-RU" sz="3200" b="1" i="1" u="sng" dirty="0" smtClean="0">
                <a:solidFill>
                  <a:srgbClr val="C00000"/>
                </a:solidFill>
              </a:rPr>
              <a:t>Блок 3. Развитие движений</a:t>
            </a:r>
            <a:endParaRPr lang="ru-RU" altLang="ru-RU" sz="3200" b="1" u="sng" dirty="0">
              <a:solidFill>
                <a:srgbClr val="C00000"/>
              </a:solidFill>
            </a:endParaRPr>
          </a:p>
        </p:txBody>
      </p:sp>
      <p:sp>
        <p:nvSpPr>
          <p:cNvPr id="6" name="Прямоугольник 5"/>
          <p:cNvSpPr/>
          <p:nvPr/>
        </p:nvSpPr>
        <p:spPr>
          <a:xfrm>
            <a:off x="0" y="886767"/>
            <a:ext cx="9144000" cy="5632311"/>
          </a:xfrm>
          <a:prstGeom prst="rect">
            <a:avLst/>
          </a:prstGeom>
        </p:spPr>
        <p:txBody>
          <a:bodyPr wrap="square">
            <a:spAutoFit/>
          </a:bodyPr>
          <a:lstStyle/>
          <a:p>
            <a:pPr marL="609600" indent="-609600">
              <a:lnSpc>
                <a:spcPct val="80000"/>
              </a:lnSpc>
            </a:pPr>
            <a:r>
              <a:rPr lang="ru-RU" altLang="ru-RU" sz="2400" dirty="0" smtClean="0"/>
              <a:t>Под руководством педагогов систематично проводятся мероприятия, способствующие активизации двигательной деятельности:</a:t>
            </a:r>
          </a:p>
          <a:p>
            <a:pPr marL="609600" indent="-609600">
              <a:lnSpc>
                <a:spcPct val="80000"/>
              </a:lnSpc>
            </a:pPr>
            <a:r>
              <a:rPr lang="ru-RU" altLang="ru-RU" sz="2400" b="1" dirty="0" smtClean="0"/>
              <a:t>Гимнастика</a:t>
            </a:r>
          </a:p>
          <a:p>
            <a:pPr marL="609600" indent="-609600">
              <a:lnSpc>
                <a:spcPct val="80000"/>
              </a:lnSpc>
            </a:pPr>
            <a:r>
              <a:rPr lang="ru-RU" altLang="ru-RU" sz="2400" dirty="0" smtClean="0"/>
              <a:t>             </a:t>
            </a:r>
            <a:r>
              <a:rPr lang="ru-RU" altLang="ru-RU" sz="2400" b="1" dirty="0" smtClean="0"/>
              <a:t>-  </a:t>
            </a:r>
            <a:r>
              <a:rPr lang="ru-RU" altLang="ru-RU" sz="2400" dirty="0" smtClean="0"/>
              <a:t>утренняя</a:t>
            </a:r>
          </a:p>
          <a:p>
            <a:pPr marL="609600" indent="-609600">
              <a:lnSpc>
                <a:spcPct val="80000"/>
              </a:lnSpc>
            </a:pPr>
            <a:r>
              <a:rPr lang="ru-RU" altLang="ru-RU" sz="2400" dirty="0" smtClean="0"/>
              <a:t>             -  релаксационная</a:t>
            </a:r>
          </a:p>
          <a:p>
            <a:pPr marL="609600" indent="-609600">
              <a:lnSpc>
                <a:spcPct val="80000"/>
              </a:lnSpc>
            </a:pPr>
            <a:r>
              <a:rPr lang="ru-RU" altLang="ru-RU" sz="2400" dirty="0" smtClean="0"/>
              <a:t>              </a:t>
            </a:r>
            <a:r>
              <a:rPr lang="ru-RU" altLang="ru-RU" sz="2400" b="1" dirty="0" smtClean="0"/>
              <a:t>-</a:t>
            </a:r>
            <a:r>
              <a:rPr lang="ru-RU" altLang="ru-RU" sz="2400" dirty="0" smtClean="0"/>
              <a:t> пальчиковая</a:t>
            </a:r>
          </a:p>
          <a:p>
            <a:pPr marL="609600" indent="-609600">
              <a:lnSpc>
                <a:spcPct val="80000"/>
              </a:lnSpc>
            </a:pPr>
            <a:r>
              <a:rPr lang="ru-RU" altLang="ru-RU" sz="2400" b="1" dirty="0" smtClean="0"/>
              <a:t>              -</a:t>
            </a:r>
            <a:r>
              <a:rPr lang="ru-RU" altLang="ru-RU" sz="2400" dirty="0" smtClean="0"/>
              <a:t> коррекционная</a:t>
            </a:r>
          </a:p>
          <a:p>
            <a:pPr marL="609600" indent="-609600">
              <a:lnSpc>
                <a:spcPct val="80000"/>
              </a:lnSpc>
            </a:pPr>
            <a:r>
              <a:rPr lang="ru-RU" altLang="ru-RU" sz="2400" dirty="0" smtClean="0"/>
              <a:t>              </a:t>
            </a:r>
            <a:r>
              <a:rPr lang="ru-RU" altLang="ru-RU" sz="2400" b="1" dirty="0" smtClean="0">
                <a:solidFill>
                  <a:srgbClr val="C00000"/>
                </a:solidFill>
                <a:hlinkClick r:id="rId4" action="ppaction://hlinkfile"/>
              </a:rPr>
              <a:t>-</a:t>
            </a:r>
            <a:r>
              <a:rPr lang="ru-RU" altLang="ru-RU" sz="2400" dirty="0" smtClean="0">
                <a:solidFill>
                  <a:srgbClr val="C00000"/>
                </a:solidFill>
                <a:hlinkClick r:id="rId4" action="ppaction://hlinkfile"/>
              </a:rPr>
              <a:t> дыхательная</a:t>
            </a:r>
            <a:endParaRPr lang="ru-RU" altLang="ru-RU" sz="2400" dirty="0" smtClean="0">
              <a:solidFill>
                <a:srgbClr val="C00000"/>
              </a:solidFill>
            </a:endParaRPr>
          </a:p>
          <a:p>
            <a:pPr marL="609600" indent="-609600">
              <a:spcBef>
                <a:spcPct val="0"/>
              </a:spcBef>
            </a:pPr>
            <a:r>
              <a:rPr lang="ru-RU" altLang="ru-RU" sz="2400" b="1" dirty="0" smtClean="0">
                <a:solidFill>
                  <a:srgbClr val="C00000"/>
                </a:solidFill>
              </a:rPr>
              <a:t>             -  </a:t>
            </a:r>
            <a:r>
              <a:rPr lang="ru-RU" altLang="ru-RU" sz="2400" b="1" dirty="0" smtClean="0">
                <a:solidFill>
                  <a:srgbClr val="C00000"/>
                </a:solidFill>
                <a:hlinkClick r:id="rId5" action="ppaction://hlinkfile"/>
              </a:rPr>
              <a:t>после сна</a:t>
            </a:r>
            <a:endParaRPr lang="ru-RU" altLang="ru-RU" sz="2400" b="1" dirty="0" smtClean="0">
              <a:solidFill>
                <a:srgbClr val="C00000"/>
              </a:solidFill>
            </a:endParaRPr>
          </a:p>
          <a:p>
            <a:pPr marL="609600" indent="-609600">
              <a:spcBef>
                <a:spcPct val="0"/>
              </a:spcBef>
            </a:pPr>
            <a:endParaRPr lang="ru-RU" altLang="ru-RU" sz="2400" b="1" dirty="0" smtClean="0"/>
          </a:p>
          <a:p>
            <a:pPr marL="609600" indent="-609600">
              <a:spcBef>
                <a:spcPct val="0"/>
              </a:spcBef>
            </a:pPr>
            <a:r>
              <a:rPr lang="ru-RU" altLang="ru-RU" sz="2400" b="1" dirty="0" smtClean="0"/>
              <a:t>Физкультурные занятия</a:t>
            </a:r>
          </a:p>
          <a:p>
            <a:pPr marL="609600" indent="-609600">
              <a:lnSpc>
                <a:spcPct val="80000"/>
              </a:lnSpc>
            </a:pPr>
            <a:endParaRPr lang="ru-RU" altLang="ru-RU" sz="2400" b="1" dirty="0" smtClean="0"/>
          </a:p>
          <a:p>
            <a:pPr marL="609600" indent="-609600">
              <a:lnSpc>
                <a:spcPct val="80000"/>
              </a:lnSpc>
            </a:pPr>
            <a:r>
              <a:rPr lang="ru-RU" altLang="ru-RU" sz="2400" b="1" dirty="0" smtClean="0"/>
              <a:t> Массаж и </a:t>
            </a:r>
            <a:r>
              <a:rPr lang="ru-RU" altLang="ru-RU" sz="2400" b="1" dirty="0" err="1" smtClean="0"/>
              <a:t>самомассаж</a:t>
            </a:r>
            <a:endParaRPr lang="ru-RU" altLang="ru-RU" sz="2400" b="1" dirty="0" smtClean="0"/>
          </a:p>
          <a:p>
            <a:pPr marL="609600" indent="-609600">
              <a:lnSpc>
                <a:spcPct val="80000"/>
              </a:lnSpc>
            </a:pPr>
            <a:endParaRPr lang="ru-RU" altLang="ru-RU" sz="2400" dirty="0" smtClean="0"/>
          </a:p>
          <a:p>
            <a:pPr marL="609600" indent="-609600">
              <a:lnSpc>
                <a:spcPct val="80000"/>
              </a:lnSpc>
            </a:pPr>
            <a:r>
              <a:rPr lang="ru-RU" altLang="ru-RU" sz="2400" b="1" dirty="0" smtClean="0">
                <a:hlinkClick r:id="rId6" action="ppaction://hlinkfile"/>
              </a:rPr>
              <a:t>Спортивные праздники и развлечения</a:t>
            </a:r>
            <a:endParaRPr lang="ru-RU" altLang="ru-RU" sz="2400" b="1" dirty="0" smtClean="0"/>
          </a:p>
          <a:p>
            <a:pPr marL="609600" indent="-609600">
              <a:lnSpc>
                <a:spcPct val="80000"/>
              </a:lnSpc>
            </a:pPr>
            <a:endParaRPr lang="ru-RU" altLang="ru-RU" sz="2400" b="1" dirty="0" smtClean="0"/>
          </a:p>
          <a:p>
            <a:pPr marL="609600" indent="-609600">
              <a:lnSpc>
                <a:spcPct val="80000"/>
              </a:lnSpc>
            </a:pPr>
            <a:r>
              <a:rPr lang="ru-RU" altLang="ru-RU" sz="2400" b="1" dirty="0" smtClean="0"/>
              <a:t> Свободная двигательная активность детей</a:t>
            </a:r>
          </a:p>
        </p:txBody>
      </p:sp>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0" y="714356"/>
            <a:ext cx="9144000" cy="5016758"/>
          </a:xfrm>
          <a:prstGeom prst="rect">
            <a:avLst/>
          </a:prstGeom>
        </p:spPr>
        <p:txBody>
          <a:bodyPr wrap="square">
            <a:spAutoFit/>
          </a:bodyPr>
          <a:lstStyle/>
          <a:p>
            <a:pPr algn="ctr">
              <a:lnSpc>
                <a:spcPct val="80000"/>
              </a:lnSpc>
              <a:defRPr/>
            </a:pPr>
            <a:r>
              <a:rPr lang="ru-RU" sz="2800" b="1" dirty="0" smtClean="0">
                <a:solidFill>
                  <a:srgbClr val="002060"/>
                </a:solidFill>
              </a:rPr>
              <a:t>Перечень форм и методов реализации проекта</a:t>
            </a:r>
            <a:endParaRPr lang="ru-RU" sz="2800" dirty="0" smtClean="0">
              <a:solidFill>
                <a:srgbClr val="002060"/>
              </a:solidFill>
            </a:endParaRPr>
          </a:p>
          <a:p>
            <a:pPr>
              <a:lnSpc>
                <a:spcPct val="80000"/>
              </a:lnSpc>
              <a:defRPr/>
            </a:pPr>
            <a:r>
              <a:rPr lang="ru-RU" sz="2800" dirty="0" smtClean="0"/>
              <a:t>Педагогические советы</a:t>
            </a:r>
          </a:p>
          <a:p>
            <a:pPr>
              <a:lnSpc>
                <a:spcPct val="80000"/>
              </a:lnSpc>
              <a:defRPr/>
            </a:pPr>
            <a:r>
              <a:rPr lang="ru-RU" sz="2800" dirty="0" smtClean="0"/>
              <a:t>Родительские  собрания</a:t>
            </a:r>
          </a:p>
          <a:p>
            <a:pPr>
              <a:lnSpc>
                <a:spcPct val="80000"/>
              </a:lnSpc>
              <a:defRPr/>
            </a:pPr>
            <a:r>
              <a:rPr lang="ru-RU" sz="2800" dirty="0" smtClean="0"/>
              <a:t>Санитарно – просветительская работа мед. Сестры с сотрудниками, консультации.</a:t>
            </a:r>
          </a:p>
          <a:p>
            <a:pPr>
              <a:lnSpc>
                <a:spcPct val="80000"/>
              </a:lnSpc>
              <a:defRPr/>
            </a:pPr>
            <a:r>
              <a:rPr lang="ru-RU" sz="2800" dirty="0" smtClean="0">
                <a:solidFill>
                  <a:srgbClr val="002060"/>
                </a:solidFill>
              </a:rPr>
              <a:t> </a:t>
            </a:r>
          </a:p>
          <a:p>
            <a:pPr>
              <a:lnSpc>
                <a:spcPct val="80000"/>
              </a:lnSpc>
              <a:defRPr/>
            </a:pPr>
            <a:r>
              <a:rPr lang="ru-RU" sz="2800" dirty="0" smtClean="0"/>
              <a:t>Коррекционная работа психолога с детьми</a:t>
            </a:r>
          </a:p>
          <a:p>
            <a:pPr>
              <a:lnSpc>
                <a:spcPct val="80000"/>
              </a:lnSpc>
              <a:defRPr/>
            </a:pPr>
            <a:r>
              <a:rPr lang="ru-RU" sz="2800" dirty="0" smtClean="0"/>
              <a:t>Организация рационального питания детей</a:t>
            </a:r>
          </a:p>
          <a:p>
            <a:pPr>
              <a:lnSpc>
                <a:spcPct val="80000"/>
              </a:lnSpc>
              <a:defRPr/>
            </a:pPr>
            <a:r>
              <a:rPr lang="ru-RU" sz="2800" dirty="0" smtClean="0"/>
              <a:t>С-витаминизация</a:t>
            </a:r>
          </a:p>
          <a:p>
            <a:pPr>
              <a:lnSpc>
                <a:spcPct val="80000"/>
              </a:lnSpc>
              <a:defRPr/>
            </a:pPr>
            <a:r>
              <a:rPr lang="ru-RU" sz="2800" dirty="0" smtClean="0">
                <a:solidFill>
                  <a:srgbClr val="002060"/>
                </a:solidFill>
              </a:rPr>
              <a:t> </a:t>
            </a:r>
            <a:r>
              <a:rPr lang="ru-RU" sz="3600" dirty="0" smtClean="0">
                <a:solidFill>
                  <a:srgbClr val="C00000"/>
                </a:solidFill>
              </a:rPr>
              <a:t>Оздоровительные мероприятия</a:t>
            </a:r>
          </a:p>
          <a:p>
            <a:pPr>
              <a:lnSpc>
                <a:spcPct val="80000"/>
              </a:lnSpc>
              <a:defRPr/>
            </a:pPr>
            <a:r>
              <a:rPr lang="ru-RU" sz="2800" dirty="0" smtClean="0"/>
              <a:t>Кружок: «</a:t>
            </a:r>
            <a:r>
              <a:rPr lang="ru-RU" sz="2800" dirty="0" err="1" smtClean="0"/>
              <a:t>Здоровейка</a:t>
            </a:r>
            <a:r>
              <a:rPr lang="ru-RU" sz="2800" dirty="0" smtClean="0"/>
              <a:t>»- </a:t>
            </a:r>
            <a:r>
              <a:rPr lang="ru-RU" sz="2800" dirty="0" err="1" smtClean="0"/>
              <a:t>Терехова.О.Д</a:t>
            </a:r>
            <a:r>
              <a:rPr lang="ru-RU" sz="2800" dirty="0" smtClean="0"/>
              <a:t>..</a:t>
            </a:r>
          </a:p>
          <a:p>
            <a:pPr>
              <a:lnSpc>
                <a:spcPct val="80000"/>
              </a:lnSpc>
              <a:defRPr/>
            </a:pPr>
            <a:r>
              <a:rPr lang="ru-RU" sz="2800" dirty="0" smtClean="0"/>
              <a:t> </a:t>
            </a:r>
          </a:p>
          <a:p>
            <a:pPr>
              <a:lnSpc>
                <a:spcPct val="80000"/>
              </a:lnSpc>
              <a:defRPr/>
            </a:pPr>
            <a:r>
              <a:rPr lang="ru-RU" sz="2800" dirty="0" smtClean="0"/>
              <a:t>Физкультурные занятия</a:t>
            </a:r>
            <a:endParaRPr lang="ru-RU" sz="2800" dirty="0"/>
          </a:p>
        </p:txBody>
      </p:sp>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dirty="0" smtClean="0">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1714480" y="285728"/>
            <a:ext cx="4717958" cy="584775"/>
          </a:xfrm>
          <a:prstGeom prst="rect">
            <a:avLst/>
          </a:prstGeom>
        </p:spPr>
        <p:txBody>
          <a:bodyPr wrap="none">
            <a:spAutoFit/>
          </a:bodyPr>
          <a:lstStyle/>
          <a:p>
            <a:r>
              <a:rPr lang="ru-RU" altLang="ru-RU" sz="3200" b="1" dirty="0" smtClean="0">
                <a:solidFill>
                  <a:srgbClr val="002060"/>
                </a:solidFill>
              </a:rPr>
              <a:t>Реализация проекта</a:t>
            </a:r>
            <a:endParaRPr lang="ru-RU" sz="3200" dirty="0">
              <a:solidFill>
                <a:srgbClr val="002060"/>
              </a:solidFill>
            </a:endParaRPr>
          </a:p>
        </p:txBody>
      </p:sp>
      <p:graphicFrame>
        <p:nvGraphicFramePr>
          <p:cNvPr id="6" name="Таблица 5"/>
          <p:cNvGraphicFramePr>
            <a:graphicFrameLocks noGrp="1"/>
          </p:cNvGraphicFramePr>
          <p:nvPr/>
        </p:nvGraphicFramePr>
        <p:xfrm>
          <a:off x="0" y="1000108"/>
          <a:ext cx="9144001" cy="5857892"/>
        </p:xfrm>
        <a:graphic>
          <a:graphicData uri="http://schemas.openxmlformats.org/drawingml/2006/table">
            <a:tbl>
              <a:tblPr/>
              <a:tblGrid>
                <a:gridCol w="773960"/>
                <a:gridCol w="3799749"/>
                <a:gridCol w="2878857"/>
                <a:gridCol w="1691435"/>
              </a:tblGrid>
              <a:tr h="709646">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a:t>
                      </a:r>
                      <a:r>
                        <a:rPr kumimoji="0" lang="ru-RU" sz="2400" b="0" i="0" u="none" strike="noStrike" cap="none" normalizeH="0" baseline="0" dirty="0" smtClean="0">
                          <a:ln>
                            <a:noFill/>
                          </a:ln>
                          <a:solidFill>
                            <a:schemeClr val="tx1"/>
                          </a:solidFill>
                          <a:effectLst/>
                          <a:latin typeface="Arial" charset="0"/>
                        </a:rPr>
                        <a:t>Работа с педагогами</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2574123">
                <a:tc>
                  <a:txBody>
                    <a:bodyPr/>
                    <a:lstStyle/>
                    <a:p>
                      <a:endParaRPr lang="ru-RU"/>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Анализ заболеваемости и посещаемости детьми ДОУ.</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 мед. сестра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Ст.воспитатель</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сентябрь</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4123">
                <a:tc>
                  <a:txBody>
                    <a:bodyPr/>
                    <a:lstStyle/>
                    <a:p>
                      <a:endParaRPr lang="ru-RU"/>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Распределение детей по группам здоровья.</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 </a:t>
                      </a:r>
                      <a:r>
                        <a:rPr kumimoji="0" lang="ru-RU" sz="2000" b="0" i="0" u="none" strike="noStrike" cap="none" normalizeH="0" baseline="0" dirty="0" err="1" smtClean="0">
                          <a:ln>
                            <a:noFill/>
                          </a:ln>
                          <a:solidFill>
                            <a:schemeClr val="tx1"/>
                          </a:solidFill>
                          <a:effectLst/>
                          <a:latin typeface="Arial" charset="0"/>
                        </a:rPr>
                        <a:t>мед.сестра</a:t>
                      </a: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педиатр</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Сентябрь</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Май</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dirty="0" smtClean="0">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1" y="0"/>
          <a:ext cx="9143999" cy="6858000"/>
        </p:xfrm>
        <a:graphic>
          <a:graphicData uri="http://schemas.openxmlformats.org/drawingml/2006/table">
            <a:tbl>
              <a:tblPr/>
              <a:tblGrid>
                <a:gridCol w="4080457"/>
                <a:gridCol w="3189939"/>
                <a:gridCol w="1873603"/>
              </a:tblGrid>
              <a:tr h="3146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Сообщение из опыта работы на тему: «Приобщение детей к здоровому образу жизни через создание развивающей среды».</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Воспитатель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ноябрь</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17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Семинар-практикум на тему: «Нетрадиционные формы и методы оздоровления дошкольников».</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физ. Культуре</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декабрь</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260649"/>
            <a:ext cx="8458200" cy="2952328"/>
          </a:xfrm>
          <a:effectLst>
            <a:innerShdw blurRad="63500" dist="50800" dir="16200000">
              <a:prstClr val="black">
                <a:alpha val="50000"/>
              </a:prstClr>
            </a:innerShdw>
          </a:effectLst>
        </p:spPr>
        <p:txBody>
          <a:bodyPr>
            <a:prstTxWarp prst="textTriangleInverted">
              <a:avLst/>
            </a:prstTxWarp>
            <a:normAutofit/>
            <a:scene3d>
              <a:camera prst="orthographicFront"/>
              <a:lightRig rig="soft" dir="tl">
                <a:rot lat="0" lon="0" rev="0"/>
              </a:lightRig>
            </a:scene3d>
            <a:sp3d extrusionH="57150" contourW="25400" prstMaterial="matte">
              <a:bevelT w="25400" h="55880" prst="riblet"/>
              <a:contourClr>
                <a:schemeClr val="accent2">
                  <a:tint val="20000"/>
                </a:schemeClr>
              </a:contourClr>
            </a:sp3d>
          </a:bodyPr>
          <a:lstStyle/>
          <a:p>
            <a:pPr algn="ctr"/>
            <a:r>
              <a:rPr lang="ru-RU" sz="6000" b="1" spc="50" dirty="0" smtClean="0">
                <a:ln w="11430">
                  <a:solidFill>
                    <a:srgbClr val="00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6000" b="1" spc="50" dirty="0">
              <a:ln w="11430">
                <a:solidFill>
                  <a:srgbClr val="00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57200" y="5157192"/>
            <a:ext cx="4953000" cy="1224136"/>
          </a:xfrm>
        </p:spPr>
        <p:txBody>
          <a:bodyPr>
            <a:noAutofit/>
          </a:bodyPr>
          <a:lstStyle/>
          <a:p>
            <a:endParaRPr lang="ru-RU" sz="2800" dirty="0">
              <a:solidFill>
                <a:srgbClr val="FF0066"/>
              </a:solidFill>
              <a:latin typeface="Times New Roman" pitchFamily="18" charset="0"/>
              <a:cs typeface="Times New Roman" pitchFamily="18" charset="0"/>
            </a:endParaRPr>
          </a:p>
        </p:txBody>
      </p:sp>
      <p:pic>
        <p:nvPicPr>
          <p:cNvPr id="1026"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166996" y="404664"/>
            <a:ext cx="8784976" cy="400110"/>
          </a:xfrm>
          <a:prstGeom prst="rect">
            <a:avLst/>
          </a:prstGeom>
        </p:spPr>
        <p:txBody>
          <a:bodyPr wrap="square">
            <a:spAutoFit/>
          </a:bodyPr>
          <a:lstStyle/>
          <a:p>
            <a:pPr lvl="0" algn="ctr"/>
            <a:r>
              <a:rPr lang="ru-RU" altLang="ru-RU" sz="2000" dirty="0" smtClean="0">
                <a:solidFill>
                  <a:prstClr val="black"/>
                </a:solidFill>
                <a:cs typeface="AngsanaUPC" pitchFamily="18" charset="-34"/>
              </a:rPr>
              <a:t> </a:t>
            </a:r>
            <a:endParaRPr lang="ru-RU" altLang="ru-RU" sz="2000" dirty="0">
              <a:solidFill>
                <a:prstClr val="black"/>
              </a:solidFill>
              <a:cs typeface="AngsanaUPC" pitchFamily="18" charset="-34"/>
            </a:endParaRPr>
          </a:p>
        </p:txBody>
      </p:sp>
      <p:sp>
        <p:nvSpPr>
          <p:cNvPr id="6" name="Прямоугольник 5"/>
          <p:cNvSpPr/>
          <p:nvPr/>
        </p:nvSpPr>
        <p:spPr>
          <a:xfrm>
            <a:off x="683568" y="3105835"/>
            <a:ext cx="7848872" cy="646331"/>
          </a:xfrm>
          <a:prstGeom prst="rect">
            <a:avLst/>
          </a:prstGeom>
        </p:spPr>
        <p:txBody>
          <a:bodyPr wrap="square">
            <a:spAutoFit/>
          </a:bodyPr>
          <a:lstStyle/>
          <a:p>
            <a:pPr algn="ctr"/>
            <a:r>
              <a:rPr lang="ru-RU" dirty="0" smtClean="0"/>
              <a:t> </a:t>
            </a:r>
            <a:r>
              <a:rPr lang="ru-RU" sz="3600" dirty="0" smtClean="0">
                <a:solidFill>
                  <a:srgbClr val="002060"/>
                </a:solidFill>
              </a:rPr>
              <a:t> </a:t>
            </a:r>
            <a:endParaRPr lang="ru-RU" sz="3600" dirty="0">
              <a:solidFill>
                <a:srgbClr val="002060"/>
              </a:solidFill>
            </a:endParaRPr>
          </a:p>
        </p:txBody>
      </p:sp>
      <p:sp>
        <p:nvSpPr>
          <p:cNvPr id="7" name="Прямоугольник 6"/>
          <p:cNvSpPr/>
          <p:nvPr/>
        </p:nvSpPr>
        <p:spPr>
          <a:xfrm>
            <a:off x="3643306" y="5786454"/>
            <a:ext cx="28405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2800" b="0" i="0" u="none" strike="noStrike" kern="0" cap="none" spc="0" normalizeH="0" baseline="0" noProof="0" dirty="0" smtClean="0">
                <a:ln>
                  <a:noFill/>
                </a:ln>
                <a:solidFill>
                  <a:srgbClr val="000000"/>
                </a:solidFill>
                <a:effectLst/>
                <a:uLnTx/>
                <a:uFillTx/>
                <a:latin typeface="Arial"/>
              </a:rPr>
              <a:t> </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9" name="Прямоугольник 8"/>
          <p:cNvSpPr/>
          <p:nvPr/>
        </p:nvSpPr>
        <p:spPr>
          <a:xfrm>
            <a:off x="0" y="948690"/>
            <a:ext cx="9144000" cy="5909310"/>
          </a:xfrm>
          <a:prstGeom prst="rect">
            <a:avLst/>
          </a:prstGeom>
        </p:spPr>
        <p:txBody>
          <a:bodyPr wrap="square">
            <a:spAutoFit/>
          </a:bodyPr>
          <a:lstStyle/>
          <a:p>
            <a:pPr>
              <a:lnSpc>
                <a:spcPct val="90000"/>
              </a:lnSpc>
            </a:pPr>
            <a:r>
              <a:rPr lang="ru-RU" sz="2800" dirty="0" smtClean="0"/>
              <a:t>Дети</a:t>
            </a:r>
            <a:r>
              <a:rPr lang="ru-RU" sz="2800" u="sng" dirty="0" smtClean="0"/>
              <a:t> </a:t>
            </a:r>
            <a:r>
              <a:rPr lang="ru-RU" sz="2800" dirty="0" smtClean="0"/>
              <a:t>МКДОУ;</a:t>
            </a:r>
          </a:p>
          <a:p>
            <a:pPr>
              <a:lnSpc>
                <a:spcPct val="90000"/>
              </a:lnSpc>
            </a:pPr>
            <a:r>
              <a:rPr lang="ru-RU" altLang="ru-RU" sz="2800" dirty="0" smtClean="0"/>
              <a:t>Старший</a:t>
            </a:r>
            <a:r>
              <a:rPr lang="ru-RU" altLang="ru-RU" sz="2800" u="sng" dirty="0" smtClean="0"/>
              <a:t> </a:t>
            </a:r>
            <a:r>
              <a:rPr lang="ru-RU" altLang="ru-RU" sz="2800" dirty="0" smtClean="0"/>
              <a:t>воспитатель;</a:t>
            </a:r>
          </a:p>
          <a:p>
            <a:pPr algn="ctr">
              <a:lnSpc>
                <a:spcPct val="90000"/>
              </a:lnSpc>
            </a:pPr>
            <a:r>
              <a:rPr lang="ru-RU" altLang="ru-RU" sz="2800" i="1" dirty="0" smtClean="0"/>
              <a:t>Рукосуева Людмила Викторовна </a:t>
            </a:r>
          </a:p>
          <a:p>
            <a:pPr>
              <a:lnSpc>
                <a:spcPct val="90000"/>
              </a:lnSpc>
            </a:pPr>
            <a:r>
              <a:rPr lang="ru-RU" altLang="ru-RU" sz="2800" dirty="0" smtClean="0"/>
              <a:t>Специалисты</a:t>
            </a:r>
            <a:r>
              <a:rPr lang="ru-RU" altLang="ru-RU" sz="2800" u="sng" dirty="0" smtClean="0"/>
              <a:t> </a:t>
            </a:r>
            <a:r>
              <a:rPr lang="ru-RU" altLang="ru-RU" sz="2800" dirty="0" smtClean="0"/>
              <a:t>МКДОУ;</a:t>
            </a:r>
          </a:p>
          <a:p>
            <a:pPr>
              <a:lnSpc>
                <a:spcPct val="90000"/>
              </a:lnSpc>
            </a:pPr>
            <a:r>
              <a:rPr lang="ru-RU" altLang="ru-RU" sz="2800" dirty="0" smtClean="0"/>
              <a:t>     Терехова Ольга Дмитриевна - </a:t>
            </a:r>
            <a:r>
              <a:rPr lang="ru-RU" altLang="ru-RU" sz="2800" i="1" dirty="0" smtClean="0"/>
              <a:t>инструктор по физической культуре          </a:t>
            </a:r>
          </a:p>
          <a:p>
            <a:pPr>
              <a:lnSpc>
                <a:spcPct val="90000"/>
              </a:lnSpc>
            </a:pPr>
            <a:r>
              <a:rPr lang="ru-RU" altLang="ru-RU" sz="2800" i="1" dirty="0" smtClean="0"/>
              <a:t>  Белоусова Ирина Важаевна  - музыкальный руководитель</a:t>
            </a:r>
          </a:p>
          <a:p>
            <a:pPr>
              <a:lnSpc>
                <a:spcPct val="90000"/>
              </a:lnSpc>
            </a:pPr>
            <a:r>
              <a:rPr lang="ru-RU" altLang="ru-RU" sz="2800" i="1" dirty="0" smtClean="0"/>
              <a:t>Черняева Надежда Ивановна – </a:t>
            </a:r>
            <a:r>
              <a:rPr lang="ru-RU" altLang="ru-RU" sz="2800" i="1" dirty="0" err="1" smtClean="0"/>
              <a:t>художествно</a:t>
            </a:r>
            <a:r>
              <a:rPr lang="ru-RU" altLang="ru-RU" sz="2800" i="1" dirty="0" smtClean="0"/>
              <a:t> – эстетическое образование;</a:t>
            </a:r>
          </a:p>
          <a:p>
            <a:pPr>
              <a:lnSpc>
                <a:spcPct val="90000"/>
              </a:lnSpc>
            </a:pPr>
            <a:r>
              <a:rPr lang="ru-RU" altLang="ru-RU" sz="2800" dirty="0" smtClean="0"/>
              <a:t>Медицинский</a:t>
            </a:r>
            <a:r>
              <a:rPr lang="ru-RU" altLang="ru-RU" sz="2800" u="sng" dirty="0" smtClean="0"/>
              <a:t> </a:t>
            </a:r>
            <a:r>
              <a:rPr lang="ru-RU" altLang="ru-RU" sz="2800" dirty="0" smtClean="0"/>
              <a:t>работник</a:t>
            </a:r>
            <a:r>
              <a:rPr lang="ru-RU" altLang="ru-RU" sz="2800" u="sng" dirty="0" smtClean="0"/>
              <a:t> </a:t>
            </a:r>
            <a:endParaRPr lang="ru-RU" altLang="ru-RU" sz="2800" dirty="0" smtClean="0"/>
          </a:p>
          <a:p>
            <a:pPr>
              <a:lnSpc>
                <a:spcPct val="90000"/>
              </a:lnSpc>
            </a:pPr>
            <a:r>
              <a:rPr lang="ru-RU" altLang="ru-RU" sz="2800" i="1" dirty="0" smtClean="0"/>
              <a:t>Костюченко Надежда Гавриловна</a:t>
            </a:r>
          </a:p>
          <a:p>
            <a:pPr>
              <a:lnSpc>
                <a:spcPct val="90000"/>
              </a:lnSpc>
              <a:spcBef>
                <a:spcPct val="0"/>
              </a:spcBef>
            </a:pPr>
            <a:r>
              <a:rPr lang="ru-RU" altLang="ru-RU" sz="2800" dirty="0" smtClean="0"/>
              <a:t>Педагоги</a:t>
            </a:r>
            <a:r>
              <a:rPr lang="ru-RU" altLang="ru-RU" sz="2800" u="sng" dirty="0" smtClean="0"/>
              <a:t> МКДОУ</a:t>
            </a:r>
            <a:r>
              <a:rPr lang="ru-RU" altLang="ru-RU" sz="2800" dirty="0" smtClean="0"/>
              <a:t>;</a:t>
            </a:r>
            <a:endParaRPr lang="ru-RU" sz="2800" dirty="0" smtClean="0"/>
          </a:p>
          <a:p>
            <a:pPr>
              <a:lnSpc>
                <a:spcPct val="90000"/>
              </a:lnSpc>
              <a:spcBef>
                <a:spcPct val="0"/>
              </a:spcBef>
            </a:pPr>
            <a:r>
              <a:rPr lang="ru-RU" sz="2800" dirty="0" smtClean="0"/>
              <a:t>Родители воспитанников (законные представители).</a:t>
            </a:r>
          </a:p>
          <a:p>
            <a:pPr>
              <a:lnSpc>
                <a:spcPct val="90000"/>
              </a:lnSpc>
              <a:spcBef>
                <a:spcPct val="0"/>
              </a:spcBef>
            </a:pPr>
            <a:endParaRPr lang="ru-RU" altLang="ru-RU" sz="2800" u="sng" dirty="0" smtClean="0"/>
          </a:p>
        </p:txBody>
      </p:sp>
      <p:sp>
        <p:nvSpPr>
          <p:cNvPr id="8" name="Прямоугольник 7"/>
          <p:cNvSpPr/>
          <p:nvPr/>
        </p:nvSpPr>
        <p:spPr>
          <a:xfrm>
            <a:off x="1500166" y="357166"/>
            <a:ext cx="5548314" cy="707886"/>
          </a:xfrm>
          <a:prstGeom prst="rect">
            <a:avLst/>
          </a:prstGeom>
        </p:spPr>
        <p:txBody>
          <a:bodyPr wrap="none">
            <a:spAutoFit/>
          </a:bodyPr>
          <a:lstStyle/>
          <a:p>
            <a:r>
              <a:rPr lang="ru-RU" altLang="ru-RU" sz="4000" b="1" dirty="0" smtClean="0">
                <a:solidFill>
                  <a:srgbClr val="002060"/>
                </a:solidFill>
              </a:rPr>
              <a:t>Участники проекта</a:t>
            </a:r>
            <a:endParaRPr lang="ru-RU" sz="4000" dirty="0">
              <a:solidFill>
                <a:srgbClr val="002060"/>
              </a:solidFill>
            </a:endParaRPr>
          </a:p>
        </p:txBody>
      </p:sp>
    </p:spTree>
  </p:cSld>
  <p:clrMapOvr>
    <a:masterClrMapping/>
  </p:clrMapOvr>
  <p:transition spd="med">
    <p:wipe dir="d"/>
    <p:sndAc>
      <p:stSnd>
        <p:snd r:embed="rId2" name="whoosh.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1" y="0"/>
          <a:ext cx="8858279" cy="6882543"/>
        </p:xfrm>
        <a:graphic>
          <a:graphicData uri="http://schemas.openxmlformats.org/drawingml/2006/table">
            <a:tbl>
              <a:tblPr/>
              <a:tblGrid>
                <a:gridCol w="3752899"/>
                <a:gridCol w="3037881"/>
                <a:gridCol w="2067499"/>
              </a:tblGrid>
              <a:tr h="178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Семинар-практикум «Организация и проведение утренней гимнастики в игровой форме».</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a:t>
                      </a:r>
                      <a:r>
                        <a:rPr kumimoji="0" lang="ru-RU" sz="2000" b="0" i="0" u="none" strike="noStrike" cap="none" normalizeH="0" baseline="0" dirty="0" err="1" smtClean="0">
                          <a:ln>
                            <a:noFill/>
                          </a:ln>
                          <a:solidFill>
                            <a:schemeClr val="tx1"/>
                          </a:solidFill>
                          <a:effectLst/>
                          <a:latin typeface="Arial" charset="0"/>
                        </a:rPr>
                        <a:t>физ.культуре</a:t>
                      </a: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январь</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2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Разработка проектов по приобщению детей к здоровому образу жизни.</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Ст.воспитатель</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 течение года</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73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Разработка системы оздоровления детей.</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психолог</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февраль</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76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Семинар-практикум «Игровая терапия с особыми детьми».</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психолог</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март</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0" y="1"/>
          <a:ext cx="9144000" cy="6766592"/>
        </p:xfrm>
        <a:graphic>
          <a:graphicData uri="http://schemas.openxmlformats.org/drawingml/2006/table">
            <a:tbl>
              <a:tblPr/>
              <a:tblGrid>
                <a:gridCol w="4093613"/>
                <a:gridCol w="2950853"/>
                <a:gridCol w="2099534"/>
              </a:tblGrid>
              <a:tr h="12650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Консультация на тему «Организация проведения прогулки».</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Ст. воспитатель</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апрель</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1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Семинар-практикум «Упражнения и забавы на природе».</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a:t>
                      </a:r>
                      <a:r>
                        <a:rPr kumimoji="0" lang="ru-RU" sz="2000" b="0" i="0" u="none" strike="noStrike" cap="none" normalizeH="0" baseline="0" dirty="0" err="1" smtClean="0">
                          <a:ln>
                            <a:noFill/>
                          </a:ln>
                          <a:solidFill>
                            <a:schemeClr val="tx1"/>
                          </a:solidFill>
                          <a:effectLst/>
                          <a:latin typeface="Arial" charset="0"/>
                        </a:rPr>
                        <a:t>физ.культуре</a:t>
                      </a: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май</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5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Консультация «Забота о здоровье детей- задача общая».</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 </a:t>
                      </a:r>
                      <a:r>
                        <a:rPr kumimoji="0" lang="ru-RU" sz="2000" b="0" i="0" u="none" strike="noStrike" cap="none" normalizeH="0" baseline="0" dirty="0" err="1" smtClean="0">
                          <a:ln>
                            <a:noFill/>
                          </a:ln>
                          <a:solidFill>
                            <a:schemeClr val="tx1"/>
                          </a:solidFill>
                          <a:effectLst/>
                          <a:latin typeface="Arial" charset="0"/>
                        </a:rPr>
                        <a:t>мед.сестра</a:t>
                      </a: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май</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09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Консультация «Организация оздоровительной работы в летний период».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charset="0"/>
                        </a:rPr>
                        <a:t>Ст.воспитатель</a:t>
                      </a:r>
                      <a:r>
                        <a:rPr kumimoji="0" lang="ru-RU" sz="2000" b="0" i="0" u="none" strike="noStrike" cap="none" normalizeH="0" baseline="0" dirty="0" smtClean="0">
                          <a:ln>
                            <a:noFill/>
                          </a:ln>
                          <a:solidFill>
                            <a:schemeClr val="tx1"/>
                          </a:solidFill>
                          <a:effectLst/>
                          <a:latin typeface="Arial" charset="0"/>
                        </a:rPr>
                        <a:t> Инструктор по физ. культуре</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май</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1" y="-867178"/>
          <a:ext cx="9143999" cy="7796640"/>
        </p:xfrm>
        <a:graphic>
          <a:graphicData uri="http://schemas.openxmlformats.org/drawingml/2006/table">
            <a:tbl>
              <a:tblPr/>
              <a:tblGrid>
                <a:gridCol w="3935936"/>
                <a:gridCol w="3241030"/>
                <a:gridCol w="1967033"/>
              </a:tblGrid>
              <a:tr h="1775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Работа творческой группы педагогов над разработкой циклов познавательных занятий </a:t>
                      </a:r>
                      <a:r>
                        <a:rPr kumimoji="0" lang="ru-RU" sz="2000" b="0" i="0" u="none" strike="noStrike" cap="none" normalizeH="0" baseline="0" dirty="0" err="1" smtClean="0">
                          <a:ln>
                            <a:noFill/>
                          </a:ln>
                          <a:solidFill>
                            <a:schemeClr val="tx1"/>
                          </a:solidFill>
                          <a:effectLst/>
                          <a:latin typeface="Arial" charset="0"/>
                        </a:rPr>
                        <a:t>валеллогической</a:t>
                      </a:r>
                      <a:r>
                        <a:rPr kumimoji="0" lang="ru-RU" sz="2000" b="0" i="0" u="none" strike="noStrike" cap="none" normalizeH="0" baseline="0" dirty="0" smtClean="0">
                          <a:ln>
                            <a:noFill/>
                          </a:ln>
                          <a:solidFill>
                            <a:schemeClr val="tx1"/>
                          </a:solidFill>
                          <a:effectLst/>
                          <a:latin typeface="Arial" charset="0"/>
                        </a:rPr>
                        <a:t> направленности.</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charset="0"/>
                        </a:rPr>
                        <a:t>Ст</a:t>
                      </a:r>
                      <a:r>
                        <a:rPr kumimoji="0" lang="ru-RU" sz="2000" b="0" i="0" u="none" strike="noStrike" cap="none" normalizeH="0" baseline="0" dirty="0" smtClean="0">
                          <a:ln>
                            <a:noFill/>
                          </a:ln>
                          <a:solidFill>
                            <a:schemeClr val="tx1"/>
                          </a:solidFill>
                          <a:effectLst/>
                          <a:latin typeface="Arial" charset="0"/>
                        </a:rPr>
                        <a:t> .воспитатель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физ. культуре</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 течение года</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9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Контроль за двигательной активностью детей на прогулке.</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charset="0"/>
                        </a:rPr>
                        <a:t>Ст</a:t>
                      </a:r>
                      <a:r>
                        <a:rPr kumimoji="0" lang="ru-RU" sz="2000" b="0" i="0" u="none" strike="noStrike" cap="none" normalizeH="0" baseline="0" dirty="0" smtClean="0">
                          <a:ln>
                            <a:noFill/>
                          </a:ln>
                          <a:solidFill>
                            <a:schemeClr val="tx1"/>
                          </a:solidFill>
                          <a:effectLst/>
                          <a:latin typeface="Arial" charset="0"/>
                        </a:rPr>
                        <a:t> .воспитатель</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 течение года</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5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Анализ состояния здоровья детей.</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 </a:t>
                      </a:r>
                      <a:r>
                        <a:rPr kumimoji="0" lang="ru-RU" sz="2000" b="0" i="0" u="none" strike="noStrike" cap="none" normalizeH="0" baseline="0" dirty="0" err="1" smtClean="0">
                          <a:ln>
                            <a:noFill/>
                          </a:ln>
                          <a:solidFill>
                            <a:schemeClr val="tx1"/>
                          </a:solidFill>
                          <a:effectLst/>
                          <a:latin typeface="Arial" charset="0"/>
                        </a:rPr>
                        <a:t>мед.сестра</a:t>
                      </a: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charset="0"/>
                        </a:rPr>
                        <a:t>Ст.воспитатель</a:t>
                      </a:r>
                      <a:r>
                        <a:rPr kumimoji="0" lang="ru-RU" sz="2000" b="0" i="0" u="none" strike="noStrike" cap="none" normalizeH="0" baseline="0" dirty="0" smtClean="0">
                          <a:ln>
                            <a:noFill/>
                          </a:ln>
                          <a:solidFill>
                            <a:schemeClr val="tx1"/>
                          </a:solidFill>
                          <a:effectLst/>
                          <a:latin typeface="Arial" charset="0"/>
                        </a:rPr>
                        <a:t> Инструктор по физ. воспитанию</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май</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dirty="0" smtClean="0">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285720" y="0"/>
          <a:ext cx="8497887" cy="6572272"/>
        </p:xfrm>
        <a:graphic>
          <a:graphicData uri="http://schemas.openxmlformats.org/drawingml/2006/table">
            <a:tbl>
              <a:tblPr/>
              <a:tblGrid>
                <a:gridCol w="792162"/>
                <a:gridCol w="3354388"/>
                <a:gridCol w="2767012"/>
                <a:gridCol w="1584325"/>
              </a:tblGrid>
              <a:tr h="847428">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Работа с родителями</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2674105">
                <a:tc>
                  <a:txBody>
                    <a:bodyPr/>
                    <a:lstStyle/>
                    <a:p>
                      <a:endParaRPr lang="ru-RU"/>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Общее родительское собрание на тему: «Нетрадиционные формы оздоровления детей в ДОУ и дома.</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Ст. воспитатель</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a:t>
                      </a:r>
                      <a:r>
                        <a:rPr kumimoji="0" lang="ru-RU" sz="2000" b="0" i="0" u="none" strike="noStrike" cap="none" normalizeH="0" baseline="0" dirty="0" err="1" smtClean="0">
                          <a:ln>
                            <a:noFill/>
                          </a:ln>
                          <a:solidFill>
                            <a:schemeClr val="tx1"/>
                          </a:solidFill>
                          <a:effectLst/>
                          <a:latin typeface="Arial" charset="0"/>
                        </a:rPr>
                        <a:t>физ.культуре</a:t>
                      </a: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Сентябрь</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0739">
                <a:tc>
                  <a:txBody>
                    <a:bodyPr/>
                    <a:lstStyle/>
                    <a:p>
                      <a:endParaRPr lang="ru-RU"/>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Оформление папки-раскладушки «Игровой массаж и самомассаж».</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Воспитатели</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Октябрь</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0" y="0"/>
          <a:ext cx="9144001" cy="6751009"/>
        </p:xfrm>
        <a:graphic>
          <a:graphicData uri="http://schemas.openxmlformats.org/drawingml/2006/table">
            <a:tbl>
              <a:tblPr/>
              <a:tblGrid>
                <a:gridCol w="4079067"/>
                <a:gridCol w="3318595"/>
                <a:gridCol w="1746339"/>
              </a:tblGrid>
              <a:tr h="17702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Советы по профилактике гриппа и ОРВИ:  «</a:t>
                      </a:r>
                      <a:r>
                        <a:rPr kumimoji="0" lang="ru-RU" sz="2000" b="0" i="0" u="none" strike="noStrike" cap="none" normalizeH="0" baseline="0" dirty="0" err="1" smtClean="0">
                          <a:ln>
                            <a:noFill/>
                          </a:ln>
                          <a:solidFill>
                            <a:schemeClr val="tx1"/>
                          </a:solidFill>
                          <a:effectLst/>
                          <a:latin typeface="Arial" charset="0"/>
                        </a:rPr>
                        <a:t>Ароматерапия</a:t>
                      </a:r>
                      <a:r>
                        <a:rPr kumimoji="0" lang="ru-RU" sz="2000" b="0" i="0" u="none" strike="noStrike" cap="none" normalizeH="0" baseline="0" dirty="0" smtClean="0">
                          <a:ln>
                            <a:noFill/>
                          </a:ln>
                          <a:solidFill>
                            <a:schemeClr val="tx1"/>
                          </a:solidFill>
                          <a:effectLst/>
                          <a:latin typeface="Arial" charset="0"/>
                        </a:rPr>
                        <a:t>, </a:t>
                      </a:r>
                      <a:r>
                        <a:rPr kumimoji="0" lang="ru-RU" sz="2000" b="0" i="0" u="none" strike="noStrike" cap="none" normalizeH="0" baseline="0" dirty="0" err="1" smtClean="0">
                          <a:ln>
                            <a:noFill/>
                          </a:ln>
                          <a:solidFill>
                            <a:schemeClr val="tx1"/>
                          </a:solidFill>
                          <a:effectLst/>
                          <a:latin typeface="Arial" charset="0"/>
                        </a:rPr>
                        <a:t>фитотерапия</a:t>
                      </a:r>
                      <a:r>
                        <a:rPr kumimoji="0" lang="ru-RU" sz="20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 Октябрь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60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Спортивный праздник «Папа, мама, я- спортивная семья».</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a:t>
                      </a:r>
                      <a:r>
                        <a:rPr kumimoji="0" lang="ru-RU" sz="2000" b="0" i="0" u="none" strike="noStrike" cap="none" normalizeH="0" baseline="0" dirty="0" err="1" smtClean="0">
                          <a:ln>
                            <a:noFill/>
                          </a:ln>
                          <a:solidFill>
                            <a:schemeClr val="tx1"/>
                          </a:solidFill>
                          <a:effectLst/>
                          <a:latin typeface="Arial" charset="0"/>
                        </a:rPr>
                        <a:t>физ.воспитанию</a:t>
                      </a: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Ноябрь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85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Групповые родительские собрания: «Профилактика плоскостопия и нарушения осанки»-ст.гр.</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«Встреча с врачом-педиатром»-ср.гр.</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Инструктор по физ.воспитанию</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Врач-педиатр</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декабрь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dirty="0" smtClean="0">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1" y="0"/>
          <a:ext cx="9143999" cy="6950075"/>
        </p:xfrm>
        <a:graphic>
          <a:graphicData uri="http://schemas.openxmlformats.org/drawingml/2006/table">
            <a:tbl>
              <a:tblPr/>
              <a:tblGrid>
                <a:gridCol w="4093869"/>
                <a:gridCol w="3483246"/>
                <a:gridCol w="1566884"/>
              </a:tblGrid>
              <a:tr h="20423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Оформление </a:t>
                      </a:r>
                      <a:r>
                        <a:rPr kumimoji="0" lang="ru-RU" sz="2000" b="0" i="0" u="none" strike="noStrike" cap="none" normalizeH="0" baseline="0" dirty="0" err="1" smtClean="0">
                          <a:ln>
                            <a:noFill/>
                          </a:ln>
                          <a:solidFill>
                            <a:schemeClr val="tx1"/>
                          </a:solidFill>
                          <a:effectLst/>
                          <a:latin typeface="Arial" charset="0"/>
                        </a:rPr>
                        <a:t>валеологической</a:t>
                      </a:r>
                      <a:r>
                        <a:rPr kumimoji="0" lang="ru-RU" sz="2000" b="0" i="0" u="none" strike="noStrike" cap="none" normalizeH="0" baseline="0" dirty="0" smtClean="0">
                          <a:ln>
                            <a:noFill/>
                          </a:ln>
                          <a:solidFill>
                            <a:schemeClr val="tx1"/>
                          </a:solidFill>
                          <a:effectLst/>
                          <a:latin typeface="Arial" charset="0"/>
                        </a:rPr>
                        <a:t> газеты на тему: «Здоровая улыбка».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 Воспитатель Инструктор по физкультуре.</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Январь</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65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Анализ тестового исследования «Можно ли ваш образ жизни назвать здоровым».</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charset="0"/>
                        </a:rPr>
                        <a:t> </a:t>
                      </a:r>
                      <a:r>
                        <a:rPr kumimoji="0" lang="ru-RU" sz="2000" b="0" i="0" u="none" strike="noStrike" cap="none" normalizeH="0" baseline="0" dirty="0" smtClean="0">
                          <a:ln>
                            <a:noFill/>
                          </a:ln>
                          <a:solidFill>
                            <a:schemeClr val="tx1"/>
                          </a:solidFill>
                          <a:effectLst/>
                          <a:latin typeface="Arial" charset="0"/>
                        </a:rPr>
                        <a:t>Ст. воспитатель Инструктор по физ. культуре</a:t>
                      </a:r>
                      <a:endParaRPr kumimoji="0" lang="ru-RU" sz="28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Февраль</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7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Выставка рисунков на тему: «Путешествие в страну Здоровья».</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Март</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6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День открытых дверей.</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Инструктор по физ.       культуре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Март</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0" y="0"/>
          <a:ext cx="9144000" cy="6940397"/>
        </p:xfrm>
        <a:graphic>
          <a:graphicData uri="http://schemas.openxmlformats.org/drawingml/2006/table">
            <a:tbl>
              <a:tblPr/>
              <a:tblGrid>
                <a:gridCol w="4110639"/>
                <a:gridCol w="3102858"/>
                <a:gridCol w="1930503"/>
              </a:tblGrid>
              <a:tr h="22051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Спортивный праздник «Физкультура и труд здоровье дают».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a:t>
                      </a:r>
                      <a:r>
                        <a:rPr kumimoji="0" lang="ru-RU" sz="2000" b="0" i="0" u="none" strike="noStrike" cap="none" normalizeH="0" baseline="0" dirty="0" err="1" smtClean="0">
                          <a:ln>
                            <a:noFill/>
                          </a:ln>
                          <a:solidFill>
                            <a:schemeClr val="tx1"/>
                          </a:solidFill>
                          <a:effectLst/>
                          <a:latin typeface="Arial" charset="0"/>
                        </a:rPr>
                        <a:t>физ.культуре</a:t>
                      </a:r>
                      <a:endParaRPr kumimoji="0" lang="ru-RU" sz="2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Март</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51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Оформление папки-передвижки «Азбука здоровья».</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  Апрель</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300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Родительское собрание старшие группы на тему: «Анализ результатов проведенной работы по </a:t>
                      </a:r>
                      <a:r>
                        <a:rPr kumimoji="0" lang="ru-RU" sz="2000" b="0" i="0" u="none" strike="noStrike" cap="none" normalizeH="0" baseline="0" dirty="0" err="1" smtClean="0">
                          <a:ln>
                            <a:noFill/>
                          </a:ln>
                          <a:solidFill>
                            <a:schemeClr val="tx1"/>
                          </a:solidFill>
                          <a:effectLst/>
                          <a:latin typeface="Arial" charset="0"/>
                        </a:rPr>
                        <a:t>здоровьесберегающей</a:t>
                      </a:r>
                      <a:r>
                        <a:rPr kumimoji="0" lang="ru-RU" sz="2000" b="0" i="0" u="none" strike="noStrike" cap="none" normalizeH="0" baseline="0" dirty="0" smtClean="0">
                          <a:ln>
                            <a:noFill/>
                          </a:ln>
                          <a:solidFill>
                            <a:schemeClr val="tx1"/>
                          </a:solidFill>
                          <a:effectLst/>
                          <a:latin typeface="Arial" charset="0"/>
                        </a:rPr>
                        <a:t> технологии».</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 воспитатель</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физ.воспитанию</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Май</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dirty="0" smtClean="0">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0" y="-24"/>
          <a:ext cx="9144000" cy="7162800"/>
        </p:xfrm>
        <a:graphic>
          <a:graphicData uri="http://schemas.openxmlformats.org/drawingml/2006/table">
            <a:tbl>
              <a:tblPr/>
              <a:tblGrid>
                <a:gridCol w="3795442"/>
                <a:gridCol w="3432600"/>
                <a:gridCol w="1915958"/>
              </a:tblGrid>
              <a:tr h="1676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Просмотр открытых прогулок.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Ст.воспитатель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Декабрь</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887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Оздоровительный досуг «Путешествие колобка»-старшая группа.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физ.воспитанию</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charset="0"/>
                        </a:rPr>
                        <a:t>Муз.руководитель</a:t>
                      </a: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   Январь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2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Просмотр открытого занятия на тему: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«Путешествие в страну </a:t>
                      </a:r>
                      <a:r>
                        <a:rPr kumimoji="0" lang="ru-RU" sz="2000" b="0" i="0" u="none" strike="noStrike" cap="none" normalizeH="0" baseline="0" dirty="0" err="1" smtClean="0">
                          <a:ln>
                            <a:noFill/>
                          </a:ln>
                          <a:solidFill>
                            <a:schemeClr val="tx1"/>
                          </a:solidFill>
                          <a:effectLst/>
                          <a:latin typeface="Arial" charset="0"/>
                        </a:rPr>
                        <a:t>Спортландию</a:t>
                      </a:r>
                      <a:r>
                        <a:rPr kumimoji="0" lang="ru-RU" sz="2000" b="0" i="0" u="none" strike="noStrike" cap="none" normalizeH="0" baseline="0" dirty="0" smtClean="0">
                          <a:ln>
                            <a:noFill/>
                          </a:ln>
                          <a:solidFill>
                            <a:schemeClr val="tx1"/>
                          </a:solidFill>
                          <a:effectLst/>
                          <a:latin typeface="Arial" charset="0"/>
                        </a:rPr>
                        <a:t>»-кружковая работа  </a:t>
                      </a:r>
                      <a:r>
                        <a:rPr kumimoji="0" lang="ru-RU" sz="2000" b="0" i="0" u="none" strike="noStrike" cap="none" normalizeH="0" baseline="0" dirty="0" err="1" smtClean="0">
                          <a:ln>
                            <a:noFill/>
                          </a:ln>
                          <a:solidFill>
                            <a:schemeClr val="tx1"/>
                          </a:solidFill>
                          <a:effectLst/>
                          <a:latin typeface="Arial" charset="0"/>
                        </a:rPr>
                        <a:t>Терехова.О.Д</a:t>
                      </a:r>
                      <a:r>
                        <a:rPr kumimoji="0" lang="ru-RU" sz="20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Инструктор по физ.    культуре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Февраль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572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0" y="1"/>
          <a:ext cx="9144000" cy="7028508"/>
        </p:xfrm>
        <a:graphic>
          <a:graphicData uri="http://schemas.openxmlformats.org/drawingml/2006/table">
            <a:tbl>
              <a:tblPr/>
              <a:tblGrid>
                <a:gridCol w="4054702"/>
                <a:gridCol w="3278756"/>
                <a:gridCol w="1810542"/>
              </a:tblGrid>
              <a:tr h="18022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charset="0"/>
                        </a:rPr>
                        <a:t> </a:t>
                      </a:r>
                      <a:r>
                        <a:rPr kumimoji="0" lang="ru-RU" sz="2000" b="0" i="0" u="none" strike="noStrike" cap="none" normalizeH="0" baseline="0" dirty="0" smtClean="0">
                          <a:ln>
                            <a:noFill/>
                          </a:ln>
                          <a:solidFill>
                            <a:schemeClr val="tx1"/>
                          </a:solidFill>
                          <a:effectLst/>
                          <a:latin typeface="Arial" charset="0"/>
                        </a:rPr>
                        <a:t>Просмотр организации питания в подготовительной группе.</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charset="0"/>
                        </a:rPr>
                        <a:t>Ст</a:t>
                      </a:r>
                      <a:r>
                        <a:rPr kumimoji="0" lang="ru-RU" sz="2000" b="0" i="0" u="none" strike="noStrike" cap="none" normalizeH="0" baseline="0" dirty="0" smtClean="0">
                          <a:ln>
                            <a:noFill/>
                          </a:ln>
                          <a:solidFill>
                            <a:schemeClr val="tx1"/>
                          </a:solidFill>
                          <a:effectLst/>
                          <a:latin typeface="Arial" charset="0"/>
                        </a:rPr>
                        <a:t> .воспитатель</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charset="0"/>
                        </a:rPr>
                        <a:t>Ст</a:t>
                      </a:r>
                      <a:r>
                        <a:rPr kumimoji="0" lang="ru-RU" sz="2000" b="0" i="0" u="none" strike="noStrike" cap="none" normalizeH="0" baseline="0" dirty="0" smtClean="0">
                          <a:ln>
                            <a:noFill/>
                          </a:ln>
                          <a:solidFill>
                            <a:schemeClr val="tx1"/>
                          </a:solidFill>
                          <a:effectLst/>
                          <a:latin typeface="Arial" charset="0"/>
                        </a:rPr>
                        <a:t> .</a:t>
                      </a:r>
                      <a:r>
                        <a:rPr kumimoji="0" lang="ru-RU" sz="2000" b="0" i="0" u="none" strike="noStrike" cap="none" normalizeH="0" baseline="0" dirty="0" err="1" smtClean="0">
                          <a:ln>
                            <a:noFill/>
                          </a:ln>
                          <a:solidFill>
                            <a:schemeClr val="tx1"/>
                          </a:solidFill>
                          <a:effectLst/>
                          <a:latin typeface="Arial" charset="0"/>
                        </a:rPr>
                        <a:t>мед.сестра</a:t>
                      </a:r>
                      <a:endParaRPr kumimoji="0" lang="ru-RU" sz="2000" b="0" i="0" u="none" strike="noStrike" cap="none" normalizeH="0" baseline="0" dirty="0" smtClean="0">
                        <a:ln>
                          <a:noFill/>
                        </a:ln>
                        <a:solidFill>
                          <a:schemeClr val="tx1"/>
                        </a:solidFill>
                        <a:effectLst/>
                        <a:latin typeface="Arial"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Февраль</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5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Неделя здоровья.</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Инструктор по           физ. культуре</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charset="0"/>
                        </a:rPr>
                        <a:t>Ст</a:t>
                      </a:r>
                      <a:r>
                        <a:rPr kumimoji="0" lang="ru-RU" sz="2000" b="0" i="0" u="none" strike="noStrike" cap="none" normalizeH="0" baseline="0" dirty="0" smtClean="0">
                          <a:ln>
                            <a:noFill/>
                          </a:ln>
                          <a:solidFill>
                            <a:schemeClr val="tx1"/>
                          </a:solidFill>
                          <a:effectLst/>
                          <a:latin typeface="Arial" charset="0"/>
                        </a:rPr>
                        <a:t> .воспитатель</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 </a:t>
                      </a:r>
                      <a:r>
                        <a:rPr kumimoji="0" lang="ru-RU" sz="2000" b="0" i="0" u="none" strike="noStrike" cap="none" normalizeH="0" baseline="0" dirty="0" err="1" smtClean="0">
                          <a:ln>
                            <a:noFill/>
                          </a:ln>
                          <a:solidFill>
                            <a:schemeClr val="tx1"/>
                          </a:solidFill>
                          <a:effectLst/>
                          <a:latin typeface="Arial" charset="0"/>
                        </a:rPr>
                        <a:t>мед.сестра</a:t>
                      </a: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   Март</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42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Творческая продуктивная деятельность.</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Воспитатели</a:t>
                      </a:r>
                    </a:p>
                  </a:txBody>
                  <a:tcPr marT="45690" marB="456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 течение года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p>
          <a:p>
            <a:r>
              <a:rPr lang="en-US" sz="2000" dirty="0" smtClean="0"/>
              <a:t>.</a:t>
            </a:r>
            <a:endParaRPr lang="ru-RU" sz="2000" dirty="0" smtClean="0">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0" y="0"/>
          <a:ext cx="9143999" cy="6857999"/>
        </p:xfrm>
        <a:graphic>
          <a:graphicData uri="http://schemas.openxmlformats.org/drawingml/2006/table">
            <a:tbl>
              <a:tblPr/>
              <a:tblGrid>
                <a:gridCol w="4187250"/>
                <a:gridCol w="3538961"/>
                <a:gridCol w="1417788"/>
              </a:tblGrid>
              <a:tr h="2351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Просмотр открытого занятия «</a:t>
                      </a:r>
                      <a:r>
                        <a:rPr kumimoji="0" lang="ru-RU" sz="2000" b="0" i="0" u="none" strike="noStrike" cap="none" normalizeH="0" baseline="0" dirty="0" err="1" smtClean="0">
                          <a:ln>
                            <a:noFill/>
                          </a:ln>
                          <a:solidFill>
                            <a:schemeClr val="tx1"/>
                          </a:solidFill>
                          <a:effectLst/>
                          <a:latin typeface="Arial" charset="0"/>
                        </a:rPr>
                        <a:t>Игротерапия</a:t>
                      </a:r>
                      <a:r>
                        <a:rPr kumimoji="0" lang="ru-RU" sz="20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           Психолог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   Апрель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07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Спортивно-экологический праздник «Праздник волшебной воды».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физ.воспитанию </a:t>
                      </a:r>
                      <a:r>
                        <a:rPr kumimoji="0" lang="ru-RU" sz="2000" b="0" i="0" u="none" strike="noStrike" cap="none" normalizeH="0" baseline="0" dirty="0" err="1" smtClean="0">
                          <a:ln>
                            <a:noFill/>
                          </a:ln>
                          <a:solidFill>
                            <a:schemeClr val="tx1"/>
                          </a:solidFill>
                          <a:effectLst/>
                          <a:latin typeface="Arial" charset="0"/>
                        </a:rPr>
                        <a:t>Муз.руководитель</a:t>
                      </a: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  Апрель</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61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Диагностика.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Антропологическое обследование детей.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физ.воспитанию</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charset="0"/>
                        </a:rPr>
                        <a:t>Ст.мед.сестра</a:t>
                      </a: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Май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260649"/>
            <a:ext cx="8458200" cy="2952328"/>
          </a:xfrm>
          <a:effectLst>
            <a:innerShdw blurRad="63500" dist="50800" dir="16200000">
              <a:prstClr val="black">
                <a:alpha val="50000"/>
              </a:prstClr>
            </a:innerShdw>
          </a:effectLst>
        </p:spPr>
        <p:txBody>
          <a:bodyPr>
            <a:prstTxWarp prst="textTriangleInverted">
              <a:avLst/>
            </a:prstTxWarp>
            <a:normAutofit/>
            <a:scene3d>
              <a:camera prst="orthographicFront"/>
              <a:lightRig rig="soft" dir="tl">
                <a:rot lat="0" lon="0" rev="0"/>
              </a:lightRig>
            </a:scene3d>
            <a:sp3d extrusionH="57150" contourW="25400" prstMaterial="matte">
              <a:bevelT w="25400" h="55880" prst="riblet"/>
              <a:contourClr>
                <a:schemeClr val="accent2">
                  <a:tint val="20000"/>
                </a:schemeClr>
              </a:contourClr>
            </a:sp3d>
          </a:bodyPr>
          <a:lstStyle/>
          <a:p>
            <a:pPr algn="ctr"/>
            <a:r>
              <a:rPr lang="ru-RU" sz="6000" b="1" spc="50" dirty="0" smtClean="0">
                <a:ln w="11430">
                  <a:solidFill>
                    <a:srgbClr val="00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6000" b="1" spc="50" dirty="0">
              <a:ln w="11430">
                <a:solidFill>
                  <a:srgbClr val="00FF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57200" y="5157192"/>
            <a:ext cx="4953000" cy="1224136"/>
          </a:xfrm>
        </p:spPr>
        <p:txBody>
          <a:bodyPr>
            <a:noAutofit/>
          </a:bodyPr>
          <a:lstStyle/>
          <a:p>
            <a:endParaRPr lang="ru-RU" sz="2800" dirty="0">
              <a:solidFill>
                <a:srgbClr val="FF0066"/>
              </a:solidFill>
              <a:latin typeface="Times New Roman" pitchFamily="18" charset="0"/>
              <a:cs typeface="Times New Roman" pitchFamily="18" charset="0"/>
            </a:endParaRPr>
          </a:p>
        </p:txBody>
      </p:sp>
      <p:pic>
        <p:nvPicPr>
          <p:cNvPr id="1026"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625112" y="476672"/>
            <a:ext cx="366138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3200" b="1" i="1" u="none" strike="noStrike" kern="0" cap="none" spc="0" normalizeH="0" baseline="0" noProof="0" dirty="0" smtClean="0">
                <a:ln>
                  <a:noFill/>
                </a:ln>
                <a:solidFill>
                  <a:srgbClr val="333399"/>
                </a:solidFill>
                <a:effectLst/>
                <a:uLnTx/>
                <a:uFillTx/>
                <a:latin typeface="Arial" charset="0"/>
              </a:rPr>
              <a:t> </a:t>
            </a:r>
            <a:r>
              <a:rPr kumimoji="0" lang="ru-RU" altLang="ru-RU" sz="3200" b="1" i="0" u="none" strike="noStrike" kern="0" cap="none" spc="0" normalizeH="0" baseline="0" noProof="0" dirty="0" smtClean="0">
                <a:ln>
                  <a:noFill/>
                </a:ln>
                <a:solidFill>
                  <a:srgbClr val="333399"/>
                </a:solidFill>
                <a:effectLst/>
                <a:uLnTx/>
                <a:uFillTx/>
                <a:latin typeface="Arial" charset="0"/>
              </a:rPr>
              <a:t>АКТУАЛЬНОСТЬ</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5" name="Прямоугольник 4"/>
          <p:cNvSpPr/>
          <p:nvPr/>
        </p:nvSpPr>
        <p:spPr>
          <a:xfrm>
            <a:off x="323528" y="1305342"/>
            <a:ext cx="8640960" cy="5262979"/>
          </a:xfrm>
          <a:prstGeom prst="rect">
            <a:avLst/>
          </a:prstGeom>
        </p:spPr>
        <p:txBody>
          <a:bodyPr wrap="square">
            <a:spAutoFit/>
          </a:bodyPr>
          <a:lstStyle/>
          <a:p>
            <a:r>
              <a:rPr lang="ru-RU" altLang="ru-RU" sz="2800" dirty="0"/>
              <a:t>Перед детским садом в настоящее время остро стоит вопрос о путях совершенствования работы по укреплению здоровья, развитию движений и физическому развитию детей. Известно, что здоровье только на </a:t>
            </a:r>
            <a:r>
              <a:rPr lang="ru-RU" altLang="ru-RU" sz="2800" dirty="0" smtClean="0"/>
              <a:t>10% </a:t>
            </a:r>
            <a:r>
              <a:rPr lang="ru-RU" altLang="ru-RU" sz="2800" dirty="0"/>
              <a:t>зависит от здравоохранения и более чем на половину- от образа жизни человека. Забота о здоровом образе жизни- это основа физического и нравственного здоровья, а обеспечить  укрепление здоровья можно только путем комплексного решения педагогических, медицинских  и социальных вопросов.</a:t>
            </a:r>
          </a:p>
        </p:txBody>
      </p:sp>
    </p:spTree>
    <p:extLst>
      <p:ext uri="{BB962C8B-B14F-4D97-AF65-F5344CB8AC3E}">
        <p14:creationId xmlns:p14="http://schemas.microsoft.com/office/powerpoint/2010/main" xmlns="" val="2522907438"/>
      </p:ext>
    </p:extLst>
  </p:cSld>
  <p:clrMapOvr>
    <a:masterClrMapping/>
  </p:clrMapOvr>
  <p:transition spd="med">
    <p:wipe dir="d"/>
    <p:sndAc>
      <p:stSnd>
        <p:snd r:embed="rId2" name="whoosh.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0" y="0"/>
          <a:ext cx="9144000" cy="6858000"/>
        </p:xfrm>
        <a:graphic>
          <a:graphicData uri="http://schemas.openxmlformats.org/drawingml/2006/table">
            <a:tbl>
              <a:tblPr/>
              <a:tblGrid>
                <a:gridCol w="697076"/>
                <a:gridCol w="3874924"/>
                <a:gridCol w="2790014"/>
                <a:gridCol w="1781986"/>
              </a:tblGrid>
              <a:tr h="1127686">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Работа с детьми</a:t>
                      </a: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2581148">
                <a:tc>
                  <a:txBody>
                    <a:bodyPr/>
                    <a:lstStyle/>
                    <a:p>
                      <a:endParaRPr lang="ru-RU"/>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Реализация проектов по приобщению детей к здоровому образу жизни.</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физ.воспитанию</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 течение года</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9166">
                <a:tc>
                  <a:txBody>
                    <a:bodyPr/>
                    <a:lstStyle/>
                    <a:p>
                      <a:endParaRPr lang="ru-RU"/>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Познавательные занятия по формированию ЗОЖ.</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Воспитатели</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 течение года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1" y="-274336"/>
          <a:ext cx="9143999" cy="7132336"/>
        </p:xfrm>
        <a:graphic>
          <a:graphicData uri="http://schemas.openxmlformats.org/drawingml/2006/table">
            <a:tbl>
              <a:tblPr/>
              <a:tblGrid>
                <a:gridCol w="4045503"/>
                <a:gridCol w="3329314"/>
                <a:gridCol w="1769182"/>
              </a:tblGrid>
              <a:tr h="14360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Экскурсии, целевые прогулки, туризм.</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Ст.воспитатель</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Родители</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 течение года</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6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Антропометрическое обследование детей.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Диагностика.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физ.воспитанию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 </a:t>
                      </a:r>
                      <a:r>
                        <a:rPr kumimoji="0" lang="ru-RU" sz="2000" b="0" i="0" u="none" strike="noStrike" cap="none" normalizeH="0" baseline="0" dirty="0" err="1" smtClean="0">
                          <a:ln>
                            <a:noFill/>
                          </a:ln>
                          <a:solidFill>
                            <a:schemeClr val="tx1"/>
                          </a:solidFill>
                          <a:effectLst/>
                          <a:latin typeface="Arial" charset="0"/>
                        </a:rPr>
                        <a:t>мед.сестра</a:t>
                      </a:r>
                      <a:endParaRPr kumimoji="0" lang="ru-RU" sz="2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Сентябрь</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6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Спортивный праздник «Чистота-залог здоровья».</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Инструктор по физ.воспитанию</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Муз.руководитель</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Октябрь</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Оздоровительный досуг «Мой мишка»-младшая группа</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Инструктор по физ.воспитанию</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Муз.руководитель</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Ноябрь</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Таблица 4"/>
          <p:cNvGraphicFramePr>
            <a:graphicFrameLocks noGrp="1"/>
          </p:cNvGraphicFramePr>
          <p:nvPr/>
        </p:nvGraphicFramePr>
        <p:xfrm>
          <a:off x="0" y="-304800"/>
          <a:ext cx="9144000" cy="7162800"/>
        </p:xfrm>
        <a:graphic>
          <a:graphicData uri="http://schemas.openxmlformats.org/drawingml/2006/table">
            <a:tbl>
              <a:tblPr/>
              <a:tblGrid>
                <a:gridCol w="3795442"/>
                <a:gridCol w="3432599"/>
                <a:gridCol w="1915959"/>
              </a:tblGrid>
              <a:tr h="1896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Просмотр открытых прогулок.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Ст.воспитатель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Декабрь</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887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Оздоровительный досуг «Путешествие колобка»-старшая группа.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Инструктор по физ.воспитанию</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Воспитатели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charset="0"/>
                        </a:rPr>
                        <a:t>Муз.руководитель</a:t>
                      </a:r>
                      <a:endParaRPr kumimoji="0" lang="ru-RU"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   Январь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2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Просмотр открытого занятия на тему: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«Путешествие в страну </a:t>
                      </a:r>
                      <a:r>
                        <a:rPr kumimoji="0" lang="ru-RU" sz="2000" b="0" i="0" u="none" strike="noStrike" cap="none" normalizeH="0" baseline="0" dirty="0" err="1" smtClean="0">
                          <a:ln>
                            <a:noFill/>
                          </a:ln>
                          <a:solidFill>
                            <a:schemeClr val="tx1"/>
                          </a:solidFill>
                          <a:effectLst/>
                          <a:latin typeface="Arial" charset="0"/>
                        </a:rPr>
                        <a:t>Спортландию</a:t>
                      </a:r>
                      <a:r>
                        <a:rPr kumimoji="0" lang="ru-RU" sz="2000" b="0" i="0" u="none" strike="noStrike" cap="none" normalizeH="0" baseline="0" dirty="0" smtClean="0">
                          <a:ln>
                            <a:noFill/>
                          </a:ln>
                          <a:solidFill>
                            <a:schemeClr val="tx1"/>
                          </a:solidFill>
                          <a:effectLst/>
                          <a:latin typeface="Arial" charset="0"/>
                        </a:rPr>
                        <a:t>»-кружковая работа  </a:t>
                      </a:r>
                      <a:r>
                        <a:rPr kumimoji="0" lang="ru-RU" sz="2000" b="0" i="0" u="none" strike="noStrike" cap="none" normalizeH="0" baseline="0" dirty="0" err="1" smtClean="0">
                          <a:ln>
                            <a:noFill/>
                          </a:ln>
                          <a:solidFill>
                            <a:schemeClr val="tx1"/>
                          </a:solidFill>
                          <a:effectLst/>
                          <a:latin typeface="Arial" charset="0"/>
                        </a:rPr>
                        <a:t>Терехова.О.Д</a:t>
                      </a:r>
                      <a:r>
                        <a:rPr kumimoji="0" lang="ru-RU" sz="20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Инструктор по физ.    культуре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charset="0"/>
                        </a:rPr>
                        <a:t>    Февраль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571472" y="0"/>
            <a:ext cx="8001056" cy="1200329"/>
          </a:xfrm>
          <a:prstGeom prst="rect">
            <a:avLst/>
          </a:prstGeom>
        </p:spPr>
        <p:txBody>
          <a:bodyPr wrap="square">
            <a:spAutoFit/>
          </a:bodyPr>
          <a:lstStyle/>
          <a:p>
            <a:pPr algn="ctr"/>
            <a:r>
              <a:rPr lang="ru-RU" altLang="ru-RU" sz="3600" b="1" dirty="0" smtClean="0">
                <a:solidFill>
                  <a:srgbClr val="002060"/>
                </a:solidFill>
              </a:rPr>
              <a:t>Диагностика  физического развития 20 201-2014 гг.</a:t>
            </a:r>
            <a:endParaRPr lang="ru-RU" sz="3600" dirty="0">
              <a:solidFill>
                <a:srgbClr val="002060"/>
              </a:solidFill>
            </a:endParaRPr>
          </a:p>
        </p:txBody>
      </p:sp>
      <p:graphicFrame>
        <p:nvGraphicFramePr>
          <p:cNvPr id="4" name="Object 42"/>
          <p:cNvGraphicFramePr>
            <a:graphicFrameLocks noChangeAspect="1"/>
          </p:cNvGraphicFramePr>
          <p:nvPr/>
        </p:nvGraphicFramePr>
        <p:xfrm>
          <a:off x="0" y="1142984"/>
          <a:ext cx="9144000" cy="6429420"/>
        </p:xfrm>
        <a:graphic>
          <a:graphicData uri="http://schemas.openxmlformats.org/presentationml/2006/ole">
            <p:oleObj spid="_x0000_s1028" name="Диаграмма" r:id="rId5" imgW="11791929" imgH="8277341" progId="MSGraph.Chart.8">
              <p:embed followColorScheme="full"/>
            </p:oleObj>
          </a:graphicData>
        </a:graphic>
      </p:graphicFrame>
      <p:sp>
        <p:nvSpPr>
          <p:cNvPr id="9" name="Прямоугольник 8"/>
          <p:cNvSpPr/>
          <p:nvPr/>
        </p:nvSpPr>
        <p:spPr>
          <a:xfrm>
            <a:off x="1142976" y="5934670"/>
            <a:ext cx="4572000" cy="1477328"/>
          </a:xfrm>
          <a:prstGeom prst="rect">
            <a:avLst/>
          </a:prstGeom>
        </p:spPr>
        <p:txBody>
          <a:bodyPr wrap="square">
            <a:spAutoFit/>
          </a:bodyPr>
          <a:lstStyle/>
          <a:p>
            <a:r>
              <a:rPr lang="ru-RU" altLang="ru-RU" dirty="0" smtClean="0"/>
              <a:t> </a:t>
            </a:r>
          </a:p>
          <a:p>
            <a:endParaRPr lang="ru-RU" altLang="ru-RU" dirty="0" smtClean="0"/>
          </a:p>
          <a:p>
            <a:endParaRPr lang="ru-RU" altLang="ru-RU" dirty="0" smtClean="0"/>
          </a:p>
          <a:p>
            <a:r>
              <a:rPr lang="ru-RU" altLang="ru-RU" dirty="0" smtClean="0"/>
              <a:t>прирост </a:t>
            </a:r>
          </a:p>
          <a:p>
            <a:r>
              <a:rPr lang="ru-RU" altLang="ru-RU" dirty="0" smtClean="0"/>
              <a:t>    26%</a:t>
            </a:r>
            <a:endParaRPr lang="ru-RU" altLang="ru-RU" dirty="0"/>
          </a:p>
        </p:txBody>
      </p:sp>
      <p:sp>
        <p:nvSpPr>
          <p:cNvPr id="10" name="Прямоугольник 9"/>
          <p:cNvSpPr/>
          <p:nvPr/>
        </p:nvSpPr>
        <p:spPr>
          <a:xfrm>
            <a:off x="2428860" y="5857893"/>
            <a:ext cx="1500198" cy="1846659"/>
          </a:xfrm>
          <a:prstGeom prst="rect">
            <a:avLst/>
          </a:prstGeom>
        </p:spPr>
        <p:txBody>
          <a:bodyPr wrap="square">
            <a:spAutoFit/>
          </a:bodyPr>
          <a:lstStyle/>
          <a:p>
            <a:endParaRPr lang="ru-RU" altLang="ru-RU" b="1" dirty="0" smtClean="0"/>
          </a:p>
          <a:p>
            <a:endParaRPr lang="ru-RU" altLang="ru-RU" sz="2000" b="1" dirty="0" smtClean="0"/>
          </a:p>
          <a:p>
            <a:r>
              <a:rPr lang="ru-RU" altLang="ru-RU" sz="2000" b="1" dirty="0" smtClean="0"/>
              <a:t>Старшая гр.</a:t>
            </a:r>
          </a:p>
          <a:p>
            <a:r>
              <a:rPr lang="ru-RU" altLang="ru-RU" b="1" dirty="0" smtClean="0"/>
              <a:t>п</a:t>
            </a:r>
            <a:r>
              <a:rPr lang="ru-RU" altLang="ru-RU" dirty="0" smtClean="0"/>
              <a:t>рирост</a:t>
            </a:r>
          </a:p>
          <a:p>
            <a:r>
              <a:rPr lang="ru-RU" altLang="ru-RU" dirty="0" smtClean="0"/>
              <a:t>    23</a:t>
            </a:r>
            <a:endParaRPr lang="ru-RU" dirty="0"/>
          </a:p>
        </p:txBody>
      </p:sp>
      <p:sp>
        <p:nvSpPr>
          <p:cNvPr id="11" name="Прямоугольник 10"/>
          <p:cNvSpPr/>
          <p:nvPr/>
        </p:nvSpPr>
        <p:spPr>
          <a:xfrm>
            <a:off x="3857620" y="6211669"/>
            <a:ext cx="4572000" cy="1477328"/>
          </a:xfrm>
          <a:prstGeom prst="rect">
            <a:avLst/>
          </a:prstGeom>
        </p:spPr>
        <p:txBody>
          <a:bodyPr>
            <a:spAutoFit/>
          </a:bodyPr>
          <a:lstStyle/>
          <a:p>
            <a:endParaRPr lang="ru-RU" altLang="ru-RU" dirty="0" smtClean="0"/>
          </a:p>
          <a:p>
            <a:endParaRPr lang="ru-RU" altLang="ru-RU" dirty="0" smtClean="0"/>
          </a:p>
          <a:p>
            <a:endParaRPr lang="ru-RU" altLang="ru-RU" dirty="0" smtClean="0"/>
          </a:p>
          <a:p>
            <a:r>
              <a:rPr lang="ru-RU" altLang="ru-RU" dirty="0" smtClean="0"/>
              <a:t>прирост</a:t>
            </a:r>
          </a:p>
          <a:p>
            <a:r>
              <a:rPr lang="ru-RU" altLang="ru-RU" dirty="0" smtClean="0"/>
              <a:t>   24%</a:t>
            </a:r>
            <a:endParaRPr lang="ru-RU" altLang="ru-RU" dirty="0"/>
          </a:p>
        </p:txBody>
      </p:sp>
      <p:sp>
        <p:nvSpPr>
          <p:cNvPr id="12" name="Text Box 47"/>
          <p:cNvSpPr txBox="1">
            <a:spLocks noChangeArrowheads="1"/>
          </p:cNvSpPr>
          <p:nvPr/>
        </p:nvSpPr>
        <p:spPr bwMode="auto">
          <a:xfrm>
            <a:off x="5786446" y="5929330"/>
            <a:ext cx="1028700" cy="1446550"/>
          </a:xfrm>
          <a:prstGeom prst="rect">
            <a:avLst/>
          </a:prstGeom>
          <a:noFill/>
          <a:ln w="9525">
            <a:noFill/>
            <a:miter lim="800000"/>
            <a:headEnd/>
            <a:tailEnd/>
          </a:ln>
          <a:effectLst/>
        </p:spPr>
        <p:txBody>
          <a:bodyPr>
            <a:spAutoFit/>
          </a:bodyPr>
          <a:lstStyle/>
          <a:p>
            <a:endParaRPr lang="ru-RU" altLang="ru-RU" sz="2000" b="1" dirty="0" smtClean="0"/>
          </a:p>
          <a:p>
            <a:r>
              <a:rPr lang="ru-RU" altLang="ru-RU" sz="2000" b="1" dirty="0" smtClean="0"/>
              <a:t>1 Под. гр</a:t>
            </a:r>
            <a:r>
              <a:rPr lang="ru-RU" altLang="ru-RU" sz="2000" dirty="0" smtClean="0"/>
              <a:t>.</a:t>
            </a:r>
          </a:p>
          <a:p>
            <a:r>
              <a:rPr lang="ru-RU" altLang="ru-RU" sz="1400" dirty="0" smtClean="0"/>
              <a:t>.прирост </a:t>
            </a:r>
            <a:endParaRPr lang="ru-RU" altLang="ru-RU" sz="1400" dirty="0"/>
          </a:p>
          <a:p>
            <a:r>
              <a:rPr lang="ru-RU" altLang="ru-RU" sz="1400" dirty="0"/>
              <a:t>    31%</a:t>
            </a:r>
          </a:p>
        </p:txBody>
      </p:sp>
    </p:spTree>
    <p:extLst>
      <p:ext uri="{BB962C8B-B14F-4D97-AF65-F5344CB8AC3E}">
        <p14:creationId xmlns:p14="http://schemas.microsoft.com/office/powerpoint/2010/main" xmlns="" val="3887838146"/>
      </p:ext>
    </p:extLst>
  </p:cSld>
  <p:clrMapOvr>
    <a:masterClrMapping/>
  </p:clrMapOvr>
  <p:transition spd="med">
    <p:wedg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30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642910" y="500042"/>
            <a:ext cx="7454285" cy="646331"/>
          </a:xfrm>
          <a:prstGeom prst="rect">
            <a:avLst/>
          </a:prstGeom>
        </p:spPr>
        <p:txBody>
          <a:bodyPr wrap="none">
            <a:spAutoFit/>
          </a:bodyPr>
          <a:lstStyle/>
          <a:p>
            <a:r>
              <a:rPr lang="ru-RU" altLang="ru-RU" sz="3600" b="1" dirty="0" smtClean="0">
                <a:solidFill>
                  <a:srgbClr val="002060"/>
                </a:solidFill>
              </a:rPr>
              <a:t>Мониторинг заболеваемости</a:t>
            </a:r>
            <a:endParaRPr lang="ru-RU" sz="3600" dirty="0">
              <a:solidFill>
                <a:srgbClr val="002060"/>
              </a:solidFill>
            </a:endParaRPr>
          </a:p>
        </p:txBody>
      </p:sp>
      <p:graphicFrame>
        <p:nvGraphicFramePr>
          <p:cNvPr id="182280" name="Object 8"/>
          <p:cNvGraphicFramePr>
            <a:graphicFrameLocks noChangeAspect="1"/>
          </p:cNvGraphicFramePr>
          <p:nvPr/>
        </p:nvGraphicFramePr>
        <p:xfrm>
          <a:off x="1428750" y="1571625"/>
          <a:ext cx="6308725" cy="4637088"/>
        </p:xfrm>
        <a:graphic>
          <a:graphicData uri="http://schemas.openxmlformats.org/presentationml/2006/ole">
            <p:oleObj spid="_x0000_s3074" name="Диаграмма" r:id="rId5" imgW="11791929" imgH="8667742" progId="MSGraph.Chart.8">
              <p:embed followColorScheme="full"/>
            </p:oleObj>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2280"/>
                                        </p:tgtEl>
                                        <p:attrNameLst>
                                          <p:attrName>style.visibility</p:attrName>
                                        </p:attrNameLst>
                                      </p:cBhvr>
                                      <p:to>
                                        <p:strVal val="visible"/>
                                      </p:to>
                                    </p:set>
                                    <p:animEffect transition="in" filter="strips(downRight)">
                                      <p:cBhvr>
                                        <p:cTn id="7" dur="3000"/>
                                        <p:tgtEl>
                                          <p:spTgt spid="182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228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572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642910" y="500042"/>
            <a:ext cx="301686" cy="646331"/>
          </a:xfrm>
          <a:prstGeom prst="rect">
            <a:avLst/>
          </a:prstGeom>
        </p:spPr>
        <p:txBody>
          <a:bodyPr wrap="none">
            <a:spAutoFit/>
          </a:bodyPr>
          <a:lstStyle/>
          <a:p>
            <a:r>
              <a:rPr lang="ru-RU" altLang="ru-RU" sz="3600" b="1" dirty="0" smtClean="0">
                <a:solidFill>
                  <a:srgbClr val="002060"/>
                </a:solidFill>
              </a:rPr>
              <a:t> </a:t>
            </a:r>
            <a:endParaRPr lang="ru-RU" sz="3600" dirty="0">
              <a:solidFill>
                <a:srgbClr val="002060"/>
              </a:solidFill>
            </a:endParaRPr>
          </a:p>
        </p:txBody>
      </p:sp>
      <p:sp>
        <p:nvSpPr>
          <p:cNvPr id="8" name="Прямоугольник 7"/>
          <p:cNvSpPr/>
          <p:nvPr/>
        </p:nvSpPr>
        <p:spPr>
          <a:xfrm>
            <a:off x="0" y="285728"/>
            <a:ext cx="9144000" cy="1200329"/>
          </a:xfrm>
          <a:prstGeom prst="rect">
            <a:avLst/>
          </a:prstGeom>
        </p:spPr>
        <p:txBody>
          <a:bodyPr wrap="square">
            <a:spAutoFit/>
          </a:bodyPr>
          <a:lstStyle/>
          <a:p>
            <a:r>
              <a:rPr lang="ru-RU" altLang="ru-RU" sz="3600" b="1" dirty="0" smtClean="0">
                <a:solidFill>
                  <a:srgbClr val="002060"/>
                </a:solidFill>
              </a:rPr>
              <a:t>Физиологическая кривая занятия по показателям пульса</a:t>
            </a:r>
            <a:endParaRPr lang="ru-RU" sz="3600" dirty="0">
              <a:solidFill>
                <a:srgbClr val="002060"/>
              </a:solidFill>
            </a:endParaRPr>
          </a:p>
        </p:txBody>
      </p:sp>
      <p:graphicFrame>
        <p:nvGraphicFramePr>
          <p:cNvPr id="161796" name="Object 4"/>
          <p:cNvGraphicFramePr>
            <a:graphicFrameLocks noChangeAspect="1"/>
          </p:cNvGraphicFramePr>
          <p:nvPr/>
        </p:nvGraphicFramePr>
        <p:xfrm>
          <a:off x="0" y="1500174"/>
          <a:ext cx="8893175" cy="4484687"/>
        </p:xfrm>
        <a:graphic>
          <a:graphicData uri="http://schemas.openxmlformats.org/presentationml/2006/ole">
            <p:oleObj spid="_x0000_s5124" name="Диаграмма" r:id="rId5" imgW="9067624" imgH="4505393" progId="MSGraph.Chart.8">
              <p:embed followColorScheme="full"/>
            </p:oleObj>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fade">
                                      <p:cBhvr>
                                        <p:cTn id="7" dur="1000"/>
                                        <p:tgtEl>
                                          <p:spTgt spid="161796"/>
                                        </p:tgtEl>
                                      </p:cBhvr>
                                    </p:animEffect>
                                    <p:anim calcmode="lin" valueType="num">
                                      <p:cBhvr>
                                        <p:cTn id="8" dur="1000" fill="hold"/>
                                        <p:tgtEl>
                                          <p:spTgt spid="161796"/>
                                        </p:tgtEl>
                                        <p:attrNameLst>
                                          <p:attrName>ppt_x</p:attrName>
                                        </p:attrNameLst>
                                      </p:cBhvr>
                                      <p:tavLst>
                                        <p:tav tm="0">
                                          <p:val>
                                            <p:strVal val="#ppt_x"/>
                                          </p:val>
                                        </p:tav>
                                        <p:tav tm="100000">
                                          <p:val>
                                            <p:strVal val="#ppt_x"/>
                                          </p:val>
                                        </p:tav>
                                      </p:tavLst>
                                    </p:anim>
                                    <p:anim calcmode="lin" valueType="num">
                                      <p:cBhvr>
                                        <p:cTn id="9" dur="1000" fill="hold"/>
                                        <p:tgtEl>
                                          <p:spTgt spid="1617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617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572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642910" y="500042"/>
            <a:ext cx="301686" cy="646331"/>
          </a:xfrm>
          <a:prstGeom prst="rect">
            <a:avLst/>
          </a:prstGeom>
        </p:spPr>
        <p:txBody>
          <a:bodyPr wrap="none">
            <a:spAutoFit/>
          </a:bodyPr>
          <a:lstStyle/>
          <a:p>
            <a:r>
              <a:rPr lang="ru-RU" altLang="ru-RU" sz="3600" b="1" dirty="0" smtClean="0">
                <a:solidFill>
                  <a:srgbClr val="002060"/>
                </a:solidFill>
              </a:rPr>
              <a:t> </a:t>
            </a:r>
            <a:endParaRPr lang="ru-RU" sz="3600" dirty="0">
              <a:solidFill>
                <a:srgbClr val="002060"/>
              </a:solidFill>
            </a:endParaRPr>
          </a:p>
        </p:txBody>
      </p:sp>
      <p:sp>
        <p:nvSpPr>
          <p:cNvPr id="8" name="Прямоугольник 7"/>
          <p:cNvSpPr/>
          <p:nvPr/>
        </p:nvSpPr>
        <p:spPr>
          <a:xfrm>
            <a:off x="0" y="285728"/>
            <a:ext cx="9144000" cy="646331"/>
          </a:xfrm>
          <a:prstGeom prst="rect">
            <a:avLst/>
          </a:prstGeom>
        </p:spPr>
        <p:txBody>
          <a:bodyPr wrap="square">
            <a:spAutoFit/>
          </a:bodyPr>
          <a:lstStyle/>
          <a:p>
            <a:r>
              <a:rPr lang="ru-RU" altLang="ru-RU" sz="3600" b="1" dirty="0" smtClean="0">
                <a:solidFill>
                  <a:srgbClr val="002060"/>
                </a:solidFill>
              </a:rPr>
              <a:t> </a:t>
            </a:r>
            <a:endParaRPr lang="ru-RU" sz="3600" dirty="0">
              <a:solidFill>
                <a:srgbClr val="002060"/>
              </a:solidFill>
            </a:endParaRPr>
          </a:p>
        </p:txBody>
      </p:sp>
      <p:sp>
        <p:nvSpPr>
          <p:cNvPr id="9" name="Прямоугольник 8"/>
          <p:cNvSpPr/>
          <p:nvPr/>
        </p:nvSpPr>
        <p:spPr>
          <a:xfrm>
            <a:off x="2285984" y="0"/>
            <a:ext cx="4410182" cy="646331"/>
          </a:xfrm>
          <a:prstGeom prst="rect">
            <a:avLst/>
          </a:prstGeom>
        </p:spPr>
        <p:txBody>
          <a:bodyPr wrap="none">
            <a:spAutoFit/>
          </a:bodyPr>
          <a:lstStyle/>
          <a:p>
            <a:r>
              <a:rPr lang="ru-RU" altLang="ru-RU" sz="3600" b="1" dirty="0" smtClean="0">
                <a:solidFill>
                  <a:srgbClr val="002060"/>
                </a:solidFill>
              </a:rPr>
              <a:t>Неделя здоровья</a:t>
            </a:r>
            <a:endParaRPr lang="ru-RU" sz="3600" dirty="0">
              <a:solidFill>
                <a:srgbClr val="002060"/>
              </a:solidFill>
            </a:endParaRPr>
          </a:p>
        </p:txBody>
      </p:sp>
      <p:graphicFrame>
        <p:nvGraphicFramePr>
          <p:cNvPr id="10" name="Таблица 9"/>
          <p:cNvGraphicFramePr>
            <a:graphicFrameLocks noGrp="1"/>
          </p:cNvGraphicFramePr>
          <p:nvPr/>
        </p:nvGraphicFramePr>
        <p:xfrm>
          <a:off x="0" y="836712"/>
          <a:ext cx="9144000" cy="6523036"/>
        </p:xfrm>
        <a:graphic>
          <a:graphicData uri="http://schemas.openxmlformats.org/drawingml/2006/table">
            <a:tbl>
              <a:tblPr/>
              <a:tblGrid>
                <a:gridCol w="3151631"/>
                <a:gridCol w="5992369"/>
              </a:tblGrid>
              <a:tr h="3651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Дни недели</a:t>
                      </a:r>
                      <a:endParaRPr kumimoji="0" lang="ru-RU" sz="1800" b="0" i="0" u="none" strike="noStrike" cap="none" normalizeH="0" baseline="0" dirty="0" smtClean="0">
                        <a:ln>
                          <a:noFill/>
                        </a:ln>
                        <a:solidFill>
                          <a:schemeClr val="tx1"/>
                        </a:solidFill>
                        <a:effectLst/>
                        <a:latin typeface="Bookman Old Style" pitchFamily="18" charset="0"/>
                        <a:cs typeface="Times New Roman" pitchFamily="18" charset="0"/>
                      </a:endParaRPr>
                    </a:p>
                  </a:txBody>
                  <a:tcPr marT="45722" marB="45722"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Мероприятия</a:t>
                      </a:r>
                      <a:endParaRPr kumimoji="0" lang="ru-RU" sz="1800" b="1" i="0" u="sng" strike="noStrike" cap="none" normalizeH="0" baseline="0" dirty="0" smtClean="0">
                        <a:ln>
                          <a:noFill/>
                        </a:ln>
                        <a:solidFill>
                          <a:schemeClr val="tx1"/>
                        </a:solidFill>
                        <a:effectLst/>
                        <a:latin typeface="Bookman Old Style" pitchFamily="18" charset="0"/>
                        <a:cs typeface="Times New Roman" pitchFamily="18" charset="0"/>
                      </a:endParaRPr>
                    </a:p>
                  </a:txBody>
                  <a:tcPr marT="45722" marB="45722"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r h="11636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sng" strike="noStrike" cap="none" normalizeH="0" baseline="0" dirty="0" smtClean="0">
                          <a:ln>
                            <a:noFill/>
                          </a:ln>
                          <a:solidFill>
                            <a:schemeClr val="tx1"/>
                          </a:solidFill>
                          <a:effectLst/>
                          <a:latin typeface="Bookman Old Style" pitchFamily="18" charset="0"/>
                          <a:cs typeface="Times New Roman" pitchFamily="18" charset="0"/>
                        </a:rPr>
                        <a:t>Понедельник</a:t>
                      </a:r>
                      <a:endParaRPr kumimoji="0" lang="ru-RU" sz="1800" b="1" i="0" u="sng"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I </a:t>
                      </a:r>
                      <a:r>
                        <a:rPr kumimoji="0" lang="ru-RU" sz="1600" b="1" i="0" u="none" strike="noStrike" cap="none" normalizeH="0" baseline="0" dirty="0" smtClean="0">
                          <a:ln>
                            <a:noFill/>
                          </a:ln>
                          <a:solidFill>
                            <a:schemeClr val="tx1"/>
                          </a:solidFill>
                          <a:effectLst/>
                          <a:latin typeface="Arial" charset="0"/>
                          <a:cs typeface="Arial" charset="0"/>
                        </a:rPr>
                        <a:t>половина дня</a:t>
                      </a:r>
                      <a:endParaRPr kumimoji="0" lang="en-US" sz="16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II </a:t>
                      </a:r>
                      <a:r>
                        <a:rPr kumimoji="0" lang="en-US" sz="1600" b="1" i="0" u="none" strike="noStrike" cap="none" normalizeH="0" baseline="0" dirty="0" err="1" smtClean="0">
                          <a:ln>
                            <a:noFill/>
                          </a:ln>
                          <a:solidFill>
                            <a:schemeClr val="tx1"/>
                          </a:solidFill>
                          <a:effectLst/>
                          <a:latin typeface="Arial" charset="0"/>
                          <a:ea typeface="Times New Roman" pitchFamily="18" charset="0"/>
                          <a:cs typeface="Arial" charset="0"/>
                        </a:rPr>
                        <a:t>половина</a:t>
                      </a: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600" b="1" i="0" u="none" strike="noStrike" cap="none" normalizeH="0" baseline="0" dirty="0" err="1" smtClean="0">
                          <a:ln>
                            <a:noFill/>
                          </a:ln>
                          <a:solidFill>
                            <a:schemeClr val="tx1"/>
                          </a:solidFill>
                          <a:effectLst/>
                          <a:latin typeface="Arial" charset="0"/>
                          <a:ea typeface="Times New Roman" pitchFamily="18" charset="0"/>
                          <a:cs typeface="Arial" charset="0"/>
                        </a:rPr>
                        <a:t>дня</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Сюжетно-тематическое занятие «Путешествие в Страну здоровья» (игра-беседа, посвященная закреплению знаний о личной гигиене)</a:t>
                      </a:r>
                      <a:r>
                        <a:rPr kumimoji="0" lang="en-US" sz="1600" b="0" i="0" u="none" strike="noStrike" cap="none" normalizeH="0" baseline="0" dirty="0" smtClean="0">
                          <a:ln>
                            <a:noFill/>
                          </a:ln>
                          <a:solidFill>
                            <a:schemeClr val="tx1"/>
                          </a:solidFill>
                          <a:effectLst/>
                          <a:latin typeface="Bookman Old Style" pitchFamily="18" charset="0"/>
                          <a:cs typeface="Times New Roman" pitchFamily="18" charset="0"/>
                        </a:rPr>
                        <a:t>;</a:t>
                      </a:r>
                      <a:endParaRPr kumimoji="0" lang="ru-RU" sz="1800" b="1" i="0" u="sng"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Вечер  </a:t>
                      </a:r>
                      <a:r>
                        <a:rPr kumimoji="0" lang="ru-RU" sz="1600" b="0" i="0" u="none" strike="noStrike" cap="none" normalizeH="0" baseline="0" dirty="0" err="1" smtClean="0">
                          <a:ln>
                            <a:noFill/>
                          </a:ln>
                          <a:solidFill>
                            <a:schemeClr val="tx1"/>
                          </a:solidFill>
                          <a:effectLst/>
                          <a:latin typeface="Bookman Old Style" pitchFamily="18" charset="0"/>
                          <a:cs typeface="Times New Roman" pitchFamily="18" charset="0"/>
                        </a:rPr>
                        <a:t>р.н</a:t>
                      </a: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 игр</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7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sng" strike="noStrike" cap="none" normalizeH="0" baseline="0" dirty="0" smtClean="0">
                          <a:ln>
                            <a:noFill/>
                          </a:ln>
                          <a:solidFill>
                            <a:schemeClr val="tx1"/>
                          </a:solidFill>
                          <a:effectLst/>
                          <a:latin typeface="Bookman Old Style" pitchFamily="18" charset="0"/>
                          <a:cs typeface="Times New Roman" pitchFamily="18" charset="0"/>
                        </a:rPr>
                        <a:t>Вторник</a:t>
                      </a:r>
                      <a:endParaRPr kumimoji="0" lang="ru-RU" sz="1800" b="0" i="1" u="sng" strike="noStrike" cap="none" normalizeH="0" baseline="0" dirty="0" smtClean="0">
                        <a:ln>
                          <a:noFill/>
                        </a:ln>
                        <a:solidFill>
                          <a:schemeClr val="tx1"/>
                        </a:solidFill>
                        <a:effectLst/>
                        <a:latin typeface="Bookman Old Styl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I </a:t>
                      </a:r>
                      <a:r>
                        <a:rPr kumimoji="0" lang="ru-RU" sz="1600" b="1" i="0" u="none" strike="noStrike" cap="none" normalizeH="0" baseline="0" dirty="0" smtClean="0">
                          <a:ln>
                            <a:noFill/>
                          </a:ln>
                          <a:solidFill>
                            <a:schemeClr val="tx1"/>
                          </a:solidFill>
                          <a:effectLst/>
                          <a:latin typeface="Arial" charset="0"/>
                          <a:cs typeface="Arial" charset="0"/>
                        </a:rPr>
                        <a:t>половина дня</a:t>
                      </a:r>
                      <a:endParaRPr kumimoji="0" lang="en-US" sz="16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II </a:t>
                      </a:r>
                      <a:r>
                        <a:rPr kumimoji="0" lang="en-US" sz="1600" b="1" i="0" u="none" strike="noStrike" cap="none" normalizeH="0" baseline="0" dirty="0" err="1" smtClean="0">
                          <a:ln>
                            <a:noFill/>
                          </a:ln>
                          <a:solidFill>
                            <a:schemeClr val="tx1"/>
                          </a:solidFill>
                          <a:effectLst/>
                          <a:latin typeface="Arial" charset="0"/>
                          <a:cs typeface="Arial" charset="0"/>
                        </a:rPr>
                        <a:t>половина</a:t>
                      </a:r>
                      <a:r>
                        <a:rPr kumimoji="0" lang="en-US" sz="1600" b="1" i="0" u="none" strike="noStrike" cap="none" normalizeH="0" baseline="0" dirty="0" smtClean="0">
                          <a:ln>
                            <a:noFill/>
                          </a:ln>
                          <a:solidFill>
                            <a:schemeClr val="tx1"/>
                          </a:solidFill>
                          <a:effectLst/>
                          <a:latin typeface="Arial" charset="0"/>
                          <a:cs typeface="Arial" charset="0"/>
                        </a:rPr>
                        <a:t> </a:t>
                      </a:r>
                      <a:r>
                        <a:rPr kumimoji="0" lang="en-US" sz="1600" b="1" i="0" u="none" strike="noStrike" cap="none" normalizeH="0" baseline="0" dirty="0" err="1" smtClean="0">
                          <a:ln>
                            <a:noFill/>
                          </a:ln>
                          <a:solidFill>
                            <a:schemeClr val="tx1"/>
                          </a:solidFill>
                          <a:effectLst/>
                          <a:latin typeface="Arial" charset="0"/>
                          <a:cs typeface="Arial" charset="0"/>
                        </a:rPr>
                        <a:t>дня</a:t>
                      </a:r>
                      <a:endParaRPr kumimoji="0" lang="en-US" sz="1600" b="1" i="0" u="none" strike="noStrike" cap="none" normalizeH="0" baseline="0" dirty="0" smtClean="0">
                        <a:ln>
                          <a:noFill/>
                        </a:ln>
                        <a:solidFill>
                          <a:schemeClr val="tx1"/>
                        </a:solidFill>
                        <a:effectLst/>
                        <a:latin typeface="Courier New" pitchFamily="49" charset="0"/>
                        <a:cs typeface="Times New Roman" pitchFamily="18" charset="0"/>
                      </a:endParaRPr>
                    </a:p>
                  </a:txBody>
                  <a:tcPr marT="45722" marB="45722"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Сюжетно-тематическое занятие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«Встреча с доктором Айболитом» (беседа о профилактике заболеваний и об уходе за глазами, ушами, зубами)</a:t>
                      </a:r>
                      <a:r>
                        <a:rPr kumimoji="0" lang="en-US" sz="1600" b="0" i="0" u="none" strike="noStrike" cap="none" normalizeH="0" baseline="0" dirty="0" smtClean="0">
                          <a:ln>
                            <a:noFill/>
                          </a:ln>
                          <a:solidFill>
                            <a:schemeClr val="tx1"/>
                          </a:solidFill>
                          <a:effectLst/>
                          <a:latin typeface="Bookman Old Style"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Вечер подвижных игр</a:t>
                      </a:r>
                      <a:endParaRPr kumimoji="0" lang="ru-RU" sz="1800" b="0" i="0" u="none" strike="noStrike" cap="none" normalizeH="0" baseline="0" dirty="0" smtClean="0">
                        <a:ln>
                          <a:noFill/>
                        </a:ln>
                        <a:solidFill>
                          <a:schemeClr val="tx1"/>
                        </a:solidFill>
                        <a:effectLst/>
                        <a:latin typeface="Arial" charset="0"/>
                      </a:endParaRPr>
                    </a:p>
                  </a:txBody>
                  <a:tcPr marT="45722" marB="45722"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97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sng" strike="noStrike" cap="none" normalizeH="0" baseline="0" smtClean="0">
                          <a:ln>
                            <a:noFill/>
                          </a:ln>
                          <a:solidFill>
                            <a:schemeClr val="tx1"/>
                          </a:solidFill>
                          <a:effectLst/>
                          <a:latin typeface="Bookman Old Style" pitchFamily="18" charset="0"/>
                          <a:cs typeface="Times New Roman" pitchFamily="18" charset="0"/>
                        </a:rPr>
                        <a:t>Среда</a:t>
                      </a:r>
                      <a:endParaRPr kumimoji="0" lang="ru-RU" sz="1800" b="0" i="1" u="sng" strike="noStrike" cap="none" normalizeH="0" baseline="0" smtClean="0">
                        <a:ln>
                          <a:noFill/>
                        </a:ln>
                        <a:solidFill>
                          <a:schemeClr val="tx1"/>
                        </a:solidFill>
                        <a:effectLst/>
                        <a:latin typeface="Bookman Old Styl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I </a:t>
                      </a:r>
                      <a:r>
                        <a:rPr kumimoji="0" lang="ru-RU" sz="1600" b="1" i="0" u="none" strike="noStrike" cap="none" normalizeH="0" baseline="0" smtClean="0">
                          <a:ln>
                            <a:noFill/>
                          </a:ln>
                          <a:solidFill>
                            <a:schemeClr val="tx1"/>
                          </a:solidFill>
                          <a:effectLst/>
                          <a:latin typeface="Arial" charset="0"/>
                          <a:cs typeface="Arial" charset="0"/>
                        </a:rPr>
                        <a:t>половина дня</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II половина дня</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Сюжетно-тематическое занятие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«В гостях у </a:t>
                      </a:r>
                      <a:r>
                        <a:rPr kumimoji="0" lang="ru-RU" sz="1600" b="0" i="0" u="none" strike="noStrike" cap="none" normalizeH="0" baseline="0" dirty="0" err="1" smtClean="0">
                          <a:ln>
                            <a:noFill/>
                          </a:ln>
                          <a:solidFill>
                            <a:schemeClr val="tx1"/>
                          </a:solidFill>
                          <a:effectLst/>
                          <a:latin typeface="Bookman Old Style" pitchFamily="18" charset="0"/>
                          <a:cs typeface="Times New Roman" pitchFamily="18" charset="0"/>
                        </a:rPr>
                        <a:t>Сиропчика</a:t>
                      </a: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 (беседа о значении продуктов питания в жизни человека)</a:t>
                      </a:r>
                      <a:r>
                        <a:rPr kumimoji="0" lang="en-US" sz="1600" b="0" i="0" u="none" strike="noStrike" cap="none" normalizeH="0" baseline="0" dirty="0" smtClean="0">
                          <a:ln>
                            <a:noFill/>
                          </a:ln>
                          <a:solidFill>
                            <a:schemeClr val="tx1"/>
                          </a:solidFill>
                          <a:effectLst/>
                          <a:latin typeface="Bookman Old Style"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Игры с мячами</a:t>
                      </a:r>
                      <a:endParaRPr kumimoji="0" lang="ru-RU" sz="1800" b="0" i="0" u="none" strike="noStrike" cap="none" normalizeH="0" baseline="0" dirty="0" smtClean="0">
                        <a:ln>
                          <a:noFill/>
                        </a:ln>
                        <a:solidFill>
                          <a:schemeClr val="tx1"/>
                        </a:solidFill>
                        <a:effectLst/>
                        <a:latin typeface="Arial" charset="0"/>
                      </a:endParaRPr>
                    </a:p>
                  </a:txBody>
                  <a:tcPr marT="45722" marB="45722"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1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sng" strike="noStrike" cap="none" normalizeH="0" baseline="0" smtClean="0">
                          <a:ln>
                            <a:noFill/>
                          </a:ln>
                          <a:solidFill>
                            <a:schemeClr val="tx1"/>
                          </a:solidFill>
                          <a:effectLst/>
                          <a:latin typeface="Bookman Old Style" pitchFamily="18" charset="0"/>
                          <a:cs typeface="Times New Roman" pitchFamily="18" charset="0"/>
                        </a:rPr>
                        <a:t>Четверг</a:t>
                      </a:r>
                      <a:endParaRPr kumimoji="0" lang="ru-RU" sz="1800" b="0" i="1" u="sng" strike="noStrike" cap="none" normalizeH="0" baseline="0" smtClean="0">
                        <a:ln>
                          <a:noFill/>
                        </a:ln>
                        <a:solidFill>
                          <a:schemeClr val="tx1"/>
                        </a:solidFill>
                        <a:effectLst/>
                        <a:latin typeface="Bookman Old Styl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I </a:t>
                      </a:r>
                      <a:r>
                        <a:rPr kumimoji="0" lang="ru-RU" sz="1600" b="1" i="0" u="none" strike="noStrike" cap="none" normalizeH="0" baseline="0" smtClean="0">
                          <a:ln>
                            <a:noFill/>
                          </a:ln>
                          <a:solidFill>
                            <a:schemeClr val="tx1"/>
                          </a:solidFill>
                          <a:effectLst/>
                          <a:latin typeface="Arial" charset="0"/>
                          <a:cs typeface="Arial" charset="0"/>
                        </a:rPr>
                        <a:t>половина дня</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II половина дня</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Организация выставки рисунков на тему</a:t>
                      </a:r>
                      <a:r>
                        <a:rPr kumimoji="0" lang="en-US" sz="1600" b="0" i="0" u="none" strike="noStrike" cap="none" normalizeH="0" baseline="0" dirty="0" smtClean="0">
                          <a:ln>
                            <a:noFill/>
                          </a:ln>
                          <a:solidFill>
                            <a:schemeClr val="tx1"/>
                          </a:solidFill>
                          <a:effectLst/>
                          <a:latin typeface="Bookman Old Style" pitchFamily="18" charset="0"/>
                          <a:cs typeface="Times New Roman" pitchFamily="18" charset="0"/>
                        </a:rPr>
                        <a:t>:</a:t>
                      </a: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 «Путешествие в страну здоровья»</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Игровые упражнения</a:t>
                      </a:r>
                      <a:endParaRPr kumimoji="0" lang="ru-RU" sz="1800" b="0" i="0" u="none" strike="noStrike" cap="none" normalizeH="0" baseline="0" dirty="0" smtClean="0">
                        <a:ln>
                          <a:noFill/>
                        </a:ln>
                        <a:solidFill>
                          <a:schemeClr val="tx1"/>
                        </a:solidFill>
                        <a:effectLst/>
                        <a:latin typeface="Arial" charset="0"/>
                      </a:endParaRPr>
                    </a:p>
                  </a:txBody>
                  <a:tcPr marT="45722" marB="45722"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45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sng" strike="noStrike" cap="none" normalizeH="0" baseline="0" smtClean="0">
                          <a:ln>
                            <a:noFill/>
                          </a:ln>
                          <a:solidFill>
                            <a:schemeClr val="tx1"/>
                          </a:solidFill>
                          <a:effectLst/>
                          <a:latin typeface="Bookman Old Style" pitchFamily="18" charset="0"/>
                          <a:cs typeface="Times New Roman" pitchFamily="18" charset="0"/>
                        </a:rPr>
                        <a:t>Пятница</a:t>
                      </a:r>
                      <a:endParaRPr kumimoji="0" lang="ru-RU" sz="1800" b="0" i="1" u="sng" strike="noStrike" cap="none" normalizeH="0" baseline="0" smtClean="0">
                        <a:ln>
                          <a:noFill/>
                        </a:ln>
                        <a:solidFill>
                          <a:schemeClr val="tx1"/>
                        </a:solidFill>
                        <a:effectLst/>
                        <a:latin typeface="Bookman Old Styl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I </a:t>
                      </a:r>
                      <a:r>
                        <a:rPr kumimoji="0" lang="ru-RU" sz="1600" b="1" i="0" u="none" strike="noStrike" cap="none" normalizeH="0" baseline="0" smtClean="0">
                          <a:ln>
                            <a:noFill/>
                          </a:ln>
                          <a:solidFill>
                            <a:schemeClr val="tx1"/>
                          </a:solidFill>
                          <a:effectLst/>
                          <a:latin typeface="Arial" charset="0"/>
                          <a:cs typeface="Arial" charset="0"/>
                        </a:rPr>
                        <a:t>половина дня</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II половина дня</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День открытых дверей (посещение детского сада родителями</a:t>
                      </a:r>
                      <a:r>
                        <a:rPr kumimoji="0" lang="en-US" sz="1600" b="0" i="0" u="none" strike="noStrike" cap="none" normalizeH="0" baseline="0" dirty="0" smtClean="0">
                          <a:ln>
                            <a:noFill/>
                          </a:ln>
                          <a:solidFill>
                            <a:schemeClr val="tx1"/>
                          </a:solidFill>
                          <a:effectLst/>
                          <a:latin typeface="Bookman Old Style"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Спортивный праздник «Физкультура и труд здоровье дают»</a:t>
                      </a:r>
                      <a:r>
                        <a:rPr kumimoji="0" lang="en-US" sz="1600" b="0" i="0" u="none" strike="noStrike" cap="none" normalizeH="0" baseline="0" dirty="0" smtClean="0">
                          <a:ln>
                            <a:noFill/>
                          </a:ln>
                          <a:solidFill>
                            <a:schemeClr val="tx1"/>
                          </a:solidFill>
                          <a:effectLst/>
                          <a:latin typeface="Bookman Old Style" pitchFamily="18" charset="0"/>
                          <a:cs typeface="Times New Roman" pitchFamily="18" charset="0"/>
                        </a:rPr>
                        <a:t>;</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Bookman Old Style" pitchFamily="18" charset="0"/>
                          <a:cs typeface="Times New Roman" pitchFamily="18" charset="0"/>
                        </a:rPr>
                        <a:t>Ознакомление родителей с выставкой детских рисунков</a:t>
                      </a:r>
                      <a:endParaRPr kumimoji="0" lang="ru-RU" sz="1800" b="0" i="0" u="none" strike="noStrike" cap="none" normalizeH="0" baseline="0" dirty="0" smtClean="0">
                        <a:ln>
                          <a:noFill/>
                        </a:ln>
                        <a:solidFill>
                          <a:schemeClr val="tx1"/>
                        </a:solidFill>
                        <a:effectLst/>
                        <a:latin typeface="Arial" charset="0"/>
                      </a:endParaRPr>
                    </a:p>
                  </a:txBody>
                  <a:tcPr marT="45722" marB="45722"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p>
          <a:p>
            <a:endParaRPr lang="ru-RU" sz="2000" dirty="0" smtClean="0">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572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642910" y="500042"/>
            <a:ext cx="301686" cy="646331"/>
          </a:xfrm>
          <a:prstGeom prst="rect">
            <a:avLst/>
          </a:prstGeom>
        </p:spPr>
        <p:txBody>
          <a:bodyPr wrap="none">
            <a:spAutoFit/>
          </a:bodyPr>
          <a:lstStyle/>
          <a:p>
            <a:r>
              <a:rPr lang="ru-RU" altLang="ru-RU" sz="3600" b="1" dirty="0" smtClean="0">
                <a:solidFill>
                  <a:srgbClr val="002060"/>
                </a:solidFill>
              </a:rPr>
              <a:t> </a:t>
            </a:r>
            <a:endParaRPr lang="ru-RU" sz="3600" dirty="0">
              <a:solidFill>
                <a:srgbClr val="002060"/>
              </a:solidFill>
            </a:endParaRPr>
          </a:p>
        </p:txBody>
      </p:sp>
      <p:sp>
        <p:nvSpPr>
          <p:cNvPr id="8" name="Прямоугольник 7"/>
          <p:cNvSpPr/>
          <p:nvPr/>
        </p:nvSpPr>
        <p:spPr>
          <a:xfrm>
            <a:off x="0" y="285728"/>
            <a:ext cx="9144000" cy="646331"/>
          </a:xfrm>
          <a:prstGeom prst="rect">
            <a:avLst/>
          </a:prstGeom>
        </p:spPr>
        <p:txBody>
          <a:bodyPr wrap="square">
            <a:spAutoFit/>
          </a:bodyPr>
          <a:lstStyle/>
          <a:p>
            <a:r>
              <a:rPr lang="ru-RU" altLang="ru-RU" sz="3600" b="1" dirty="0" smtClean="0">
                <a:solidFill>
                  <a:srgbClr val="002060"/>
                </a:solidFill>
              </a:rPr>
              <a:t> </a:t>
            </a:r>
            <a:endParaRPr lang="ru-RU" sz="3600" dirty="0">
              <a:solidFill>
                <a:srgbClr val="002060"/>
              </a:solidFill>
            </a:endParaRPr>
          </a:p>
        </p:txBody>
      </p:sp>
      <p:sp>
        <p:nvSpPr>
          <p:cNvPr id="10" name="Прямоугольник 9"/>
          <p:cNvSpPr/>
          <p:nvPr/>
        </p:nvSpPr>
        <p:spPr>
          <a:xfrm>
            <a:off x="428596" y="857232"/>
            <a:ext cx="8429684" cy="523220"/>
          </a:xfrm>
          <a:prstGeom prst="rect">
            <a:avLst/>
          </a:prstGeom>
        </p:spPr>
        <p:txBody>
          <a:bodyPr wrap="square">
            <a:spAutoFit/>
          </a:bodyPr>
          <a:lstStyle/>
          <a:p>
            <a:r>
              <a:rPr lang="ru-RU" altLang="ru-RU" sz="2800" dirty="0" smtClean="0"/>
              <a:t> </a:t>
            </a:r>
          </a:p>
        </p:txBody>
      </p:sp>
      <p:sp>
        <p:nvSpPr>
          <p:cNvPr id="51202" name="Rectangle 2"/>
          <p:cNvSpPr>
            <a:spLocks noChangeArrowheads="1"/>
          </p:cNvSpPr>
          <p:nvPr/>
        </p:nvSpPr>
        <p:spPr bwMode="auto">
          <a:xfrm>
            <a:off x="0" y="332656"/>
            <a:ext cx="91440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67000" algn="l"/>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Библейский список:</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0"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Э.Я.Степаненкова Физическое воспитание в детском саду 2-7 лет. Издательство Мозаика-синтез. Москва 2010.</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0"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Ю. Картушина Сценарии оздоровительных досугов для детей 4-5 лет Творческий Центр Сфера Москва 2005.</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0"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t>
            </a:r>
            <a:r>
              <a:rPr kumimoji="0" lang="ru-RU"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.О.А Скоролупова, Т.М Тихонова «Игра – как праздник!» Москва 2006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Л.И.Пензулаева Оздоровительная работа в ДОУ2012г Мозаика-Синтез.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0"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М.А. Рунова. Дифференцированные занятие по физической культуре с детьми 5-7 2005Просвещение (Дошкольный мир)</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0"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6.Л.В.Яковлева., Р.А. Юдина. Физическое развитие и здоровье детей 3-7 лет</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0"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Москва Гуманитарный издательский центр «Владос» , 2003</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0"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7.Н.Б. Муллаева. Конспекты – сценарии занятий по физической культуре для дошкольников Санкт-Петербург  ДЕТСТВО-ПРЕСС  2010</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0" algn="l"/>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 Харченко. Спортивные праздники в детском саду «Творческий центр Сфера» Москва 2013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0" algn="l"/>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87838146"/>
      </p:ext>
    </p:extLst>
  </p:cSld>
  <p:clrMapOvr>
    <a:masterClrMapping/>
  </p:clrMapOvr>
  <p:transition spd="med">
    <p:wedge/>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953848"/>
          </a:xfrm>
        </p:spPr>
        <p:txBody>
          <a:bodyPr>
            <a:normAutofit/>
          </a:bodyPr>
          <a:lstStyle/>
          <a:p>
            <a:pPr>
              <a:buNone/>
            </a:pPr>
            <a:endParaRPr lang="ru-RU" sz="2000" dirty="0">
              <a:latin typeface="Times New Roman" pitchFamily="18" charset="0"/>
              <a:cs typeface="Times New Roman" pitchFamily="18" charset="0"/>
            </a:endParaRPr>
          </a:p>
        </p:txBody>
      </p:sp>
      <p:pic>
        <p:nvPicPr>
          <p:cNvPr id="2050" name="Picture 2" descr="C:\Users\Admin\YandexDisk\Загрузки\02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2877260" y="404664"/>
            <a:ext cx="334380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3200" b="1" i="1" u="none" strike="noStrike" kern="0" cap="none" spc="0" normalizeH="0" baseline="0" noProof="0" dirty="0" smtClean="0">
                <a:ln>
                  <a:noFill/>
                </a:ln>
                <a:solidFill>
                  <a:srgbClr val="333399"/>
                </a:solidFill>
                <a:effectLst/>
                <a:uLnTx/>
                <a:uFillTx/>
                <a:latin typeface="Arial" charset="0"/>
              </a:rPr>
              <a:t> </a:t>
            </a:r>
            <a:r>
              <a:rPr kumimoji="0" lang="ru-RU" altLang="ru-RU" sz="3200" b="1" i="0" u="none" strike="noStrike" kern="0" cap="none" spc="0" normalizeH="0" baseline="0" noProof="0" dirty="0" smtClean="0">
                <a:ln>
                  <a:noFill/>
                </a:ln>
                <a:solidFill>
                  <a:srgbClr val="333399"/>
                </a:solidFill>
                <a:effectLst/>
                <a:uLnTx/>
                <a:uFillTx/>
                <a:latin typeface="Arial" charset="0"/>
              </a:rPr>
              <a:t>Цель работы:</a:t>
            </a:r>
            <a:r>
              <a:rPr kumimoji="0" lang="ru-RU" altLang="ru-RU" sz="3200" b="1" i="1" u="none" strike="noStrike" kern="0" cap="none" spc="0" normalizeH="0" baseline="0" noProof="0" dirty="0" smtClean="0">
                <a:ln>
                  <a:noFill/>
                </a:ln>
                <a:solidFill>
                  <a:srgbClr val="333399"/>
                </a:solidFill>
                <a:effectLst/>
                <a:uLnTx/>
                <a:uFillTx/>
                <a:latin typeface="Arial" charset="0"/>
              </a:rPr>
              <a:t>  </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4" name="Прямоугольник 3"/>
          <p:cNvSpPr/>
          <p:nvPr/>
        </p:nvSpPr>
        <p:spPr>
          <a:xfrm>
            <a:off x="179512" y="1092976"/>
            <a:ext cx="8784976" cy="4745915"/>
          </a:xfrm>
          <a:prstGeom prst="rect">
            <a:avLst/>
          </a:prstGeom>
        </p:spPr>
        <p:txBody>
          <a:bodyPr wrap="square">
            <a:spAutoFit/>
          </a:bodyPr>
          <a:lstStyle/>
          <a:p>
            <a:pPr marL="342900" lvl="0" indent="-342900" fontAlgn="base">
              <a:spcBef>
                <a:spcPct val="20000"/>
              </a:spcBef>
              <a:spcAft>
                <a:spcPct val="0"/>
              </a:spcAft>
              <a:buFontTx/>
              <a:buChar char="•"/>
            </a:pPr>
            <a:r>
              <a:rPr lang="ru-RU" altLang="ru-RU" sz="3600" kern="0" dirty="0">
                <a:solidFill>
                  <a:srgbClr val="000000"/>
                </a:solidFill>
                <a:latin typeface="Arial"/>
              </a:rPr>
              <a:t>создание условий для физического развития каждого воспитанника в соответствии с его индивидуальными особенностями и потребностями;</a:t>
            </a:r>
          </a:p>
          <a:p>
            <a:pPr marL="342900" lvl="0" indent="-342900" fontAlgn="base">
              <a:spcBef>
                <a:spcPct val="20000"/>
              </a:spcBef>
              <a:spcAft>
                <a:spcPct val="0"/>
              </a:spcAft>
              <a:buFontTx/>
              <a:buChar char="•"/>
            </a:pPr>
            <a:endParaRPr lang="ru-RU" altLang="ru-RU" sz="3600" kern="0" dirty="0">
              <a:solidFill>
                <a:srgbClr val="000000"/>
              </a:solidFill>
              <a:latin typeface="Arial"/>
            </a:endParaRPr>
          </a:p>
          <a:p>
            <a:pPr marL="342900" lvl="0" indent="-342900" fontAlgn="base">
              <a:spcBef>
                <a:spcPct val="20000"/>
              </a:spcBef>
              <a:spcAft>
                <a:spcPct val="0"/>
              </a:spcAft>
              <a:buFontTx/>
              <a:buChar char="•"/>
            </a:pPr>
            <a:r>
              <a:rPr lang="ru-RU" altLang="ru-RU" sz="3600" kern="0" dirty="0">
                <a:solidFill>
                  <a:srgbClr val="000000"/>
                </a:solidFill>
                <a:latin typeface="Arial"/>
              </a:rPr>
              <a:t>приобщение детей и родителей к физической культуре и здоровому образу жизни.</a:t>
            </a:r>
          </a:p>
        </p:txBody>
      </p:sp>
      <p:sp>
        <p:nvSpPr>
          <p:cNvPr id="6" name="Заголовок 5"/>
          <p:cNvSpPr>
            <a:spLocks noGrp="1"/>
          </p:cNvSpPr>
          <p:nvPr>
            <p:ph type="title"/>
          </p:nvPr>
        </p:nvSpPr>
        <p:spPr/>
        <p:txBody>
          <a:bodyPr/>
          <a:lstStyle/>
          <a:p>
            <a:r>
              <a:rPr lang="ru-RU" sz="2000" dirty="0" smtClean="0">
                <a:latin typeface="Times New Roman" pitchFamily="18" charset="0"/>
                <a:cs typeface="Times New Roman" pitchFamily="18" charset="0"/>
              </a:rPr>
              <a:t>                    </a:t>
            </a:r>
            <a:endParaRPr lang="ru-RU" dirty="0"/>
          </a:p>
        </p:txBody>
      </p:sp>
    </p:spTree>
  </p:cSld>
  <p:clrMapOvr>
    <a:masterClrMapping/>
  </p:clrMapOvr>
  <p:transition spd="med">
    <p:wipe dir="d"/>
    <p:sndAc>
      <p:stSnd>
        <p:snd r:embed="rId2" name="whoosh.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953848"/>
          </a:xfrm>
        </p:spPr>
        <p:txBody>
          <a:bodyPr>
            <a:normAutofit/>
          </a:bodyPr>
          <a:lstStyle/>
          <a:p>
            <a:pPr>
              <a:buNone/>
            </a:pPr>
            <a:endParaRPr lang="ru-RU" sz="2000" dirty="0">
              <a:latin typeface="Times New Roman" pitchFamily="18" charset="0"/>
              <a:cs typeface="Times New Roman" pitchFamily="18" charset="0"/>
            </a:endParaRPr>
          </a:p>
        </p:txBody>
      </p:sp>
      <p:pic>
        <p:nvPicPr>
          <p:cNvPr id="2050" name="Picture 2" descr="C:\Users\Admin\YandexDisk\Загрузки\02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2286000" y="404664"/>
            <a:ext cx="4572000" cy="861774"/>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3200" b="1" i="0" u="none" strike="noStrike" kern="0" cap="none" spc="0" normalizeH="0" baseline="0" noProof="0" dirty="0" smtClean="0">
                <a:ln>
                  <a:noFill/>
                </a:ln>
                <a:solidFill>
                  <a:srgbClr val="333399"/>
                </a:solidFill>
                <a:effectLst/>
                <a:uLnTx/>
                <a:uFillTx/>
                <a:latin typeface="Arial"/>
                <a:ea typeface="+mj-ea"/>
                <a:cs typeface="+mj-cs"/>
              </a:rPr>
              <a:t>Задачи проекта</a:t>
            </a:r>
            <a:br>
              <a:rPr kumimoji="0" lang="ru-RU" altLang="ru-RU" sz="3200" b="1" i="0" u="none" strike="noStrike" kern="0" cap="none" spc="0" normalizeH="0" baseline="0" noProof="0" dirty="0" smtClean="0">
                <a:ln>
                  <a:noFill/>
                </a:ln>
                <a:solidFill>
                  <a:srgbClr val="333399"/>
                </a:solidFill>
                <a:effectLst/>
                <a:uLnTx/>
                <a:uFillTx/>
                <a:latin typeface="Arial"/>
                <a:ea typeface="+mj-ea"/>
                <a:cs typeface="+mj-cs"/>
              </a:rPr>
            </a:b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4" name="Прямоугольник 3"/>
          <p:cNvSpPr/>
          <p:nvPr/>
        </p:nvSpPr>
        <p:spPr>
          <a:xfrm>
            <a:off x="179512" y="1210568"/>
            <a:ext cx="3755836" cy="523220"/>
          </a:xfrm>
          <a:prstGeom prst="rect">
            <a:avLst/>
          </a:prstGeom>
        </p:spPr>
        <p:txBody>
          <a:bodyPr wrap="none">
            <a:spAutoFit/>
          </a:bodyPr>
          <a:lstStyle/>
          <a:p>
            <a:pPr lvl="0" fontAlgn="base">
              <a:spcBef>
                <a:spcPct val="0"/>
              </a:spcBef>
              <a:spcAft>
                <a:spcPct val="0"/>
              </a:spcAft>
            </a:pPr>
            <a:r>
              <a:rPr lang="ru-RU" altLang="ru-RU" sz="2800" b="1" i="1" u="sng" dirty="0">
                <a:solidFill>
                  <a:srgbClr val="008000"/>
                </a:solidFill>
                <a:latin typeface="Arial" charset="0"/>
              </a:rPr>
              <a:t>Оздоровительные:</a:t>
            </a:r>
          </a:p>
        </p:txBody>
      </p:sp>
      <p:sp>
        <p:nvSpPr>
          <p:cNvPr id="5" name="Прямоугольник 4"/>
          <p:cNvSpPr/>
          <p:nvPr/>
        </p:nvSpPr>
        <p:spPr>
          <a:xfrm>
            <a:off x="163568" y="2204864"/>
            <a:ext cx="8784976" cy="3194721"/>
          </a:xfrm>
          <a:prstGeom prst="rect">
            <a:avLst/>
          </a:prstGeom>
        </p:spPr>
        <p:txBody>
          <a:bodyPr wrap="square">
            <a:spAutoFit/>
          </a:bodyPr>
          <a:lstStyle/>
          <a:p>
            <a:pPr marL="342900" lvl="0" indent="-342900" fontAlgn="base">
              <a:spcBef>
                <a:spcPct val="20000"/>
              </a:spcBef>
              <a:spcAft>
                <a:spcPct val="0"/>
              </a:spcAft>
              <a:buFontTx/>
              <a:buChar char="•"/>
            </a:pPr>
            <a:r>
              <a:rPr lang="ru-RU" altLang="ru-RU" sz="2800" kern="0" dirty="0">
                <a:solidFill>
                  <a:srgbClr val="000000"/>
                </a:solidFill>
                <a:latin typeface="Arial"/>
              </a:rPr>
              <a:t>охрана и укрепление физического и психического здоровья </a:t>
            </a:r>
            <a:r>
              <a:rPr lang="ru-RU" altLang="ru-RU" sz="2800" kern="0" dirty="0" smtClean="0">
                <a:solidFill>
                  <a:srgbClr val="000000"/>
                </a:solidFill>
                <a:latin typeface="Arial"/>
              </a:rPr>
              <a:t>детей</a:t>
            </a:r>
          </a:p>
          <a:p>
            <a:pPr marL="342900" lvl="0" indent="-342900" fontAlgn="base">
              <a:spcBef>
                <a:spcPct val="20000"/>
              </a:spcBef>
              <a:spcAft>
                <a:spcPct val="0"/>
              </a:spcAft>
              <a:buFontTx/>
              <a:buChar char="•"/>
            </a:pPr>
            <a:r>
              <a:rPr lang="ru-RU" altLang="ru-RU" sz="2800" kern="0" dirty="0" smtClean="0">
                <a:solidFill>
                  <a:srgbClr val="000000"/>
                </a:solidFill>
                <a:latin typeface="Arial"/>
              </a:rPr>
              <a:t>совершенствование </a:t>
            </a:r>
            <a:r>
              <a:rPr lang="ru-RU" altLang="ru-RU" sz="2800" kern="0" dirty="0">
                <a:solidFill>
                  <a:srgbClr val="000000"/>
                </a:solidFill>
                <a:latin typeface="Arial"/>
              </a:rPr>
              <a:t>функций организма, повышение его защитных свойств и устойчивости к заболеваниям средствами движения, дыхательной гимнастики, массажа, закаливания.</a:t>
            </a:r>
          </a:p>
        </p:txBody>
      </p:sp>
      <p:sp>
        <p:nvSpPr>
          <p:cNvPr id="7" name="Заголовок 6"/>
          <p:cNvSpPr>
            <a:spLocks noGrp="1"/>
          </p:cNvSpPr>
          <p:nvPr>
            <p:ph type="title"/>
          </p:nvPr>
        </p:nvSpPr>
        <p:spPr/>
        <p:txBody>
          <a:bodyPr/>
          <a:lstStyle/>
          <a:p>
            <a:r>
              <a:rPr lang="ru-RU" sz="2000" dirty="0" smtClean="0">
                <a:latin typeface="Times New Roman" pitchFamily="18" charset="0"/>
                <a:cs typeface="Times New Roman" pitchFamily="18" charset="0"/>
              </a:rPr>
              <a:t>                  </a:t>
            </a:r>
            <a:endParaRPr lang="ru-RU" dirty="0"/>
          </a:p>
        </p:txBody>
      </p:sp>
    </p:spTree>
    <p:extLst>
      <p:ext uri="{BB962C8B-B14F-4D97-AF65-F5344CB8AC3E}">
        <p14:creationId xmlns:p14="http://schemas.microsoft.com/office/powerpoint/2010/main" xmlns="" val="1151005515"/>
      </p:ext>
    </p:extLst>
  </p:cSld>
  <p:clrMapOvr>
    <a:masterClrMapping/>
  </p:clrMapOvr>
  <p:transition spd="med">
    <p:wipe dir="d"/>
    <p:sndAc>
      <p:stSnd>
        <p:snd r:embed="rId2" name="whoosh.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 y="-4572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95536" y="332656"/>
            <a:ext cx="3714222" cy="523220"/>
          </a:xfrm>
          <a:prstGeom prst="rect">
            <a:avLst/>
          </a:prstGeom>
        </p:spPr>
        <p:txBody>
          <a:bodyPr wrap="none">
            <a:spAutoFit/>
          </a:bodyPr>
          <a:lstStyle/>
          <a:p>
            <a:pPr lvl="0" fontAlgn="base">
              <a:spcBef>
                <a:spcPct val="0"/>
              </a:spcBef>
              <a:spcAft>
                <a:spcPct val="0"/>
              </a:spcAft>
            </a:pPr>
            <a:r>
              <a:rPr lang="ru-RU" altLang="ru-RU" sz="2800" b="1" i="1" u="sng" dirty="0">
                <a:solidFill>
                  <a:srgbClr val="008000"/>
                </a:solidFill>
                <a:latin typeface="Arial" charset="0"/>
              </a:rPr>
              <a:t>Образовательные:</a:t>
            </a:r>
          </a:p>
        </p:txBody>
      </p:sp>
      <p:sp>
        <p:nvSpPr>
          <p:cNvPr id="5" name="Прямоугольник 4"/>
          <p:cNvSpPr/>
          <p:nvPr/>
        </p:nvSpPr>
        <p:spPr>
          <a:xfrm>
            <a:off x="80" y="1124744"/>
            <a:ext cx="9143960" cy="4573560"/>
          </a:xfrm>
          <a:prstGeom prst="rect">
            <a:avLst/>
          </a:prstGeom>
        </p:spPr>
        <p:txBody>
          <a:bodyPr wrap="square">
            <a:spAutoFit/>
          </a:bodyPr>
          <a:lstStyle/>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ru-RU" altLang="ru-RU" sz="2800" b="1" i="0" u="none" strike="noStrike" kern="0" cap="none" spc="0" normalizeH="0" baseline="0" noProof="0" dirty="0" smtClean="0">
                <a:ln>
                  <a:noFill/>
                </a:ln>
                <a:solidFill>
                  <a:srgbClr val="000000"/>
                </a:solidFill>
                <a:effectLst/>
                <a:uLnTx/>
                <a:uFillTx/>
                <a:latin typeface="Arial"/>
              </a:rPr>
              <a:t>формирование жизненно</a:t>
            </a:r>
            <a:r>
              <a:rPr kumimoji="0" lang="en-US" altLang="ru-RU" sz="2800" b="1" i="0" u="none" strike="noStrike" kern="0" cap="none" spc="0" normalizeH="0" baseline="0" noProof="0" dirty="0" smtClean="0">
                <a:ln>
                  <a:noFill/>
                </a:ln>
                <a:solidFill>
                  <a:srgbClr val="000000"/>
                </a:solidFill>
                <a:effectLst/>
                <a:uLnTx/>
                <a:uFillTx/>
                <a:latin typeface="Arial"/>
              </a:rPr>
              <a:t> </a:t>
            </a:r>
            <a:r>
              <a:rPr kumimoji="0" lang="ru-RU" altLang="ru-RU" sz="2800" b="1" i="0" u="none" strike="noStrike" kern="0" cap="none" spc="0" normalizeH="0" baseline="0" noProof="0" dirty="0" smtClean="0">
                <a:ln>
                  <a:noFill/>
                </a:ln>
                <a:solidFill>
                  <a:srgbClr val="000000"/>
                </a:solidFill>
                <a:effectLst/>
                <a:uLnTx/>
                <a:uFillTx/>
                <a:latin typeface="Arial"/>
              </a:rPr>
              <a:t>необходимых двигательных умений и навыков ребенка в соответствии с его индивидуальными особенностями;</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ru-RU" altLang="ru-RU" sz="2800" b="1" i="0" u="none" strike="noStrike" kern="0" cap="none" spc="0" normalizeH="0" baseline="0" noProof="0" dirty="0" smtClean="0">
                <a:ln>
                  <a:noFill/>
                </a:ln>
                <a:solidFill>
                  <a:srgbClr val="000000"/>
                </a:solidFill>
                <a:effectLst/>
                <a:uLnTx/>
                <a:uFillTx/>
                <a:latin typeface="Arial"/>
              </a:rPr>
              <a:t>создание условий для реализации потребности детей в двигательной активности;</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ru-RU" altLang="ru-RU" sz="2800" b="1" i="0" u="none" strike="noStrike" kern="0" cap="none" spc="0" normalizeH="0" baseline="0" noProof="0" dirty="0" smtClean="0">
                <a:ln>
                  <a:noFill/>
                </a:ln>
                <a:solidFill>
                  <a:srgbClr val="000000"/>
                </a:solidFill>
                <a:effectLst/>
                <a:uLnTx/>
                <a:uFillTx/>
                <a:latin typeface="Arial"/>
              </a:rPr>
              <a:t>выявление интересов, склонностей и способностей  детей в двигательной деятельности и реализация их через систему спортивно- оздоровительной работы</a:t>
            </a:r>
            <a:endParaRPr kumimoji="0" lang="ru-RU" sz="2800" b="1"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spd="med">
    <p:wedge/>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b="1" dirty="0" smtClean="0">
                <a:solidFill>
                  <a:srgbClr val="FF0000"/>
                </a:solidFill>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15516" y="404664"/>
            <a:ext cx="8712968" cy="369332"/>
          </a:xfrm>
          <a:prstGeom prst="rect">
            <a:avLst/>
          </a:prstGeom>
        </p:spPr>
        <p:txBody>
          <a:bodyPr wrap="square">
            <a:spAutoFit/>
          </a:bodyPr>
          <a:lstStyle/>
          <a:p>
            <a:pPr algn="ctr"/>
            <a:r>
              <a:rPr lang="ru-RU" altLang="ru-RU" dirty="0" smtClean="0">
                <a:cs typeface="AngsanaUPC" pitchFamily="18" charset="-34"/>
              </a:rPr>
              <a:t> </a:t>
            </a:r>
            <a:endParaRPr lang="ru-RU" altLang="ru-RU" dirty="0">
              <a:cs typeface="AngsanaUPC" pitchFamily="18" charset="-34"/>
            </a:endParaRPr>
          </a:p>
        </p:txBody>
      </p:sp>
      <p:sp>
        <p:nvSpPr>
          <p:cNvPr id="5" name="Прямоугольник 4"/>
          <p:cNvSpPr/>
          <p:nvPr/>
        </p:nvSpPr>
        <p:spPr>
          <a:xfrm>
            <a:off x="215516" y="327720"/>
            <a:ext cx="3621119" cy="523220"/>
          </a:xfrm>
          <a:prstGeom prst="rect">
            <a:avLst/>
          </a:prstGeom>
        </p:spPr>
        <p:txBody>
          <a:bodyPr wrap="none">
            <a:spAutoFit/>
          </a:bodyPr>
          <a:lstStyle/>
          <a:p>
            <a:pPr lvl="0" fontAlgn="base">
              <a:spcBef>
                <a:spcPct val="0"/>
              </a:spcBef>
              <a:spcAft>
                <a:spcPct val="0"/>
              </a:spcAft>
            </a:pPr>
            <a:r>
              <a:rPr lang="ru-RU" altLang="ru-RU" sz="2800" b="1" i="1" u="sng" dirty="0">
                <a:solidFill>
                  <a:srgbClr val="008000"/>
                </a:solidFill>
                <a:latin typeface="Arial" charset="0"/>
              </a:rPr>
              <a:t>Воспитательные:</a:t>
            </a:r>
          </a:p>
        </p:txBody>
      </p:sp>
      <p:sp>
        <p:nvSpPr>
          <p:cNvPr id="6" name="Прямоугольник 5"/>
          <p:cNvSpPr/>
          <p:nvPr/>
        </p:nvSpPr>
        <p:spPr>
          <a:xfrm>
            <a:off x="-81664" y="1406908"/>
            <a:ext cx="9144000" cy="5478423"/>
          </a:xfrm>
          <a:prstGeom prst="rect">
            <a:avLst/>
          </a:prstGeom>
        </p:spPr>
        <p:txBody>
          <a:bodyPr wrap="square">
            <a:spAutoFit/>
          </a:bodyPr>
          <a:lstStyle/>
          <a:p>
            <a:pPr marL="342900" lvl="0" indent="-342900" fontAlgn="base">
              <a:lnSpc>
                <a:spcPct val="90000"/>
              </a:lnSpc>
              <a:spcBef>
                <a:spcPct val="20000"/>
              </a:spcBef>
              <a:spcAft>
                <a:spcPct val="0"/>
              </a:spcAft>
              <a:buFontTx/>
              <a:buChar char="•"/>
            </a:pPr>
            <a:r>
              <a:rPr lang="ru-RU" altLang="ru-RU" sz="2800" b="1" kern="0" dirty="0">
                <a:solidFill>
                  <a:srgbClr val="000000"/>
                </a:solidFill>
                <a:latin typeface="Arial"/>
              </a:rPr>
              <a:t>воспитание потребности в здоровом образе жизни; выработка привычки к соблюдению режима, потребность в физических упражнениях и играх;</a:t>
            </a:r>
          </a:p>
          <a:p>
            <a:pPr marL="342900" lvl="0" indent="-342900" fontAlgn="base">
              <a:lnSpc>
                <a:spcPct val="90000"/>
              </a:lnSpc>
              <a:spcBef>
                <a:spcPct val="20000"/>
              </a:spcBef>
              <a:spcAft>
                <a:spcPct val="0"/>
              </a:spcAft>
              <a:buFontTx/>
              <a:buChar char="•"/>
            </a:pPr>
            <a:endParaRPr lang="ru-RU" altLang="ru-RU" sz="2800" b="1" kern="0" dirty="0">
              <a:solidFill>
                <a:srgbClr val="000000"/>
              </a:solidFill>
              <a:latin typeface="Arial"/>
            </a:endParaRPr>
          </a:p>
          <a:p>
            <a:pPr marL="342900" lvl="0" indent="-342900" fontAlgn="base">
              <a:lnSpc>
                <a:spcPct val="90000"/>
              </a:lnSpc>
              <a:spcBef>
                <a:spcPct val="20000"/>
              </a:spcBef>
              <a:spcAft>
                <a:spcPct val="0"/>
              </a:spcAft>
              <a:buFontTx/>
              <a:buChar char="•"/>
            </a:pPr>
            <a:r>
              <a:rPr lang="ru-RU" altLang="ru-RU" sz="2800" b="1" kern="0" dirty="0">
                <a:solidFill>
                  <a:srgbClr val="000000"/>
                </a:solidFill>
                <a:latin typeface="Arial"/>
              </a:rPr>
              <a:t>расширение кругозора, уточнение представлений об окружающем мире, уважительное отношение к культуре родной страны, создание положительной основы для воспитания патриотических чувств;</a:t>
            </a:r>
          </a:p>
          <a:p>
            <a:pPr marL="342900" lvl="0" indent="-342900" fontAlgn="base">
              <a:lnSpc>
                <a:spcPct val="90000"/>
              </a:lnSpc>
              <a:spcBef>
                <a:spcPct val="20000"/>
              </a:spcBef>
              <a:spcAft>
                <a:spcPct val="0"/>
              </a:spcAft>
              <a:buFontTx/>
              <a:buChar char="•"/>
            </a:pPr>
            <a:endParaRPr lang="ru-RU" altLang="ru-RU" sz="2800" b="1" kern="0" dirty="0">
              <a:solidFill>
                <a:srgbClr val="000000"/>
              </a:solidFill>
              <a:latin typeface="Arial"/>
            </a:endParaRPr>
          </a:p>
          <a:p>
            <a:pPr marL="342900" lvl="0" indent="-342900" fontAlgn="base">
              <a:lnSpc>
                <a:spcPct val="90000"/>
              </a:lnSpc>
              <a:spcBef>
                <a:spcPct val="20000"/>
              </a:spcBef>
              <a:spcAft>
                <a:spcPct val="0"/>
              </a:spcAft>
              <a:buFontTx/>
              <a:buChar char="•"/>
            </a:pPr>
            <a:r>
              <a:rPr lang="ru-RU" altLang="ru-RU" sz="2800" b="1" kern="0" dirty="0">
                <a:solidFill>
                  <a:srgbClr val="000000"/>
                </a:solidFill>
                <a:latin typeface="Arial"/>
              </a:rPr>
              <a:t>воспитание физических качеств, необходимых для полноценного развития личности.</a:t>
            </a:r>
          </a:p>
        </p:txBody>
      </p:sp>
    </p:spTree>
    <p:extLst>
      <p:ext uri="{BB962C8B-B14F-4D97-AF65-F5344CB8AC3E}">
        <p14:creationId xmlns:p14="http://schemas.microsoft.com/office/powerpoint/2010/main" xmlns="" val="3193389130"/>
      </p:ext>
    </p:extLst>
  </p:cSld>
  <p:clrMapOvr>
    <a:masterClrMapping/>
  </p:clrMapOvr>
  <p:transition spd="med">
    <p:wedge/>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dirty="0" smtClean="0">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357422" y="428604"/>
            <a:ext cx="3539752" cy="523220"/>
          </a:xfrm>
          <a:prstGeom prst="rect">
            <a:avLst/>
          </a:prstGeom>
        </p:spPr>
        <p:txBody>
          <a:bodyPr wrap="none">
            <a:spAutoFit/>
          </a:bodyPr>
          <a:lstStyle/>
          <a:p>
            <a:r>
              <a:rPr lang="ru-RU" altLang="ru-RU" sz="2800" b="1" dirty="0" smtClean="0">
                <a:solidFill>
                  <a:srgbClr val="002060"/>
                </a:solidFill>
              </a:rPr>
              <a:t>Замысел проекта</a:t>
            </a:r>
            <a:endParaRPr lang="ru-RU" sz="2800" dirty="0">
              <a:solidFill>
                <a:srgbClr val="002060"/>
              </a:solidFill>
            </a:endParaRPr>
          </a:p>
        </p:txBody>
      </p:sp>
      <p:sp>
        <p:nvSpPr>
          <p:cNvPr id="6" name="Прямоугольник 5"/>
          <p:cNvSpPr/>
          <p:nvPr/>
        </p:nvSpPr>
        <p:spPr>
          <a:xfrm>
            <a:off x="0" y="751344"/>
            <a:ext cx="9144000" cy="5693866"/>
          </a:xfrm>
          <a:prstGeom prst="rect">
            <a:avLst/>
          </a:prstGeom>
        </p:spPr>
        <p:txBody>
          <a:bodyPr wrap="square">
            <a:spAutoFit/>
          </a:bodyPr>
          <a:lstStyle/>
          <a:p>
            <a:r>
              <a:rPr lang="ru-RU" altLang="ru-RU" sz="2800" dirty="0" smtClean="0"/>
              <a:t> Именно в дошкольном возрасте в результате целенаправленного педагогического воздействия формируется здоровье, привычка к здоровому образу жизни, общая выносливость, работоспособность организма и другие качества, необходимые для полноценного развития личности. Деятельность взрослого, направленная на укрепление здоровья, составляет содержание физического воспитания, что обеспечивает малышу физическое развитие. Подвижные игры и игровые движения- естественные спутники жизни ребенка, обладающие великой воспитательной силой, формируюшие физические и личностные качества ребенка.</a:t>
            </a:r>
            <a:endParaRPr lang="ru-RU" sz="2800" dirty="0"/>
          </a:p>
        </p:txBody>
      </p:sp>
    </p:spTree>
    <p:extLst>
      <p:ext uri="{BB962C8B-B14F-4D97-AF65-F5344CB8AC3E}">
        <p14:creationId xmlns:p14="http://schemas.microsoft.com/office/powerpoint/2010/main" xmlns="" val="3627586326"/>
      </p:ext>
    </p:extLst>
  </p:cSld>
  <p:clrMapOvr>
    <a:masterClrMapping/>
  </p:clrMapOvr>
  <p:transition spd="med">
    <p:wedge/>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080120"/>
          </a:xfrm>
        </p:spPr>
        <p:txBody>
          <a:bodyPr/>
          <a:lstStyle/>
          <a:p>
            <a:r>
              <a:rPr lang="ru-RU" dirty="0" smtClean="0">
                <a:latin typeface="Times New Roman" pitchFamily="18" charset="0"/>
                <a:cs typeface="Times New Roman" pitchFamily="18" charset="0"/>
              </a:rPr>
              <a:t>                       </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28800"/>
            <a:ext cx="8229600" cy="4680520"/>
          </a:xfrm>
          <a:noFill/>
        </p:spPr>
        <p:txBody>
          <a:bodyPr>
            <a:normAutofit/>
          </a:bodyPr>
          <a:lstStyle/>
          <a:p>
            <a:endParaRPr lang="ru-RU" sz="2000" dirty="0">
              <a:latin typeface="Times New Roman" pitchFamily="18" charset="0"/>
              <a:cs typeface="Times New Roman" pitchFamily="18" charset="0"/>
            </a:endParaRPr>
          </a:p>
        </p:txBody>
      </p:sp>
      <p:pic>
        <p:nvPicPr>
          <p:cNvPr id="3074" name="Picture 2" descr="C:\Users\Admin\YandexDisk\Загрузки\01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860"/>
            <a:ext cx="9144000" cy="69037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28596" y="1859340"/>
            <a:ext cx="8001056" cy="4401205"/>
          </a:xfrm>
          <a:prstGeom prst="rect">
            <a:avLst/>
          </a:prstGeom>
        </p:spPr>
        <p:txBody>
          <a:bodyPr wrap="square">
            <a:spAutoFit/>
          </a:bodyPr>
          <a:lstStyle/>
          <a:p>
            <a:r>
              <a:rPr lang="ru-RU" altLang="ru-RU" dirty="0" smtClean="0"/>
              <a:t> </a:t>
            </a:r>
            <a:r>
              <a:rPr lang="ru-RU" altLang="ru-RU" sz="2800" dirty="0" smtClean="0"/>
              <a:t>Мы применяем игры и игровые подражательные движения, как на физкультурных занятиях, так и во всех режимных моментах: используем игры в дыхательной гимнастике, в пальчиковой гимнастике, йогу в игровой форме, фольклор при проведении игрового массажа, закаливающих процедур, в утренней гимнастике и в самостоятельной детской деятельности.</a:t>
            </a:r>
            <a:endParaRPr lang="ru-RU" sz="2800" dirty="0"/>
          </a:p>
        </p:txBody>
      </p:sp>
      <p:sp>
        <p:nvSpPr>
          <p:cNvPr id="6" name="AutoShape 4" descr="Букет"/>
          <p:cNvSpPr>
            <a:spLocks noChangeArrowheads="1"/>
          </p:cNvSpPr>
          <p:nvPr/>
        </p:nvSpPr>
        <p:spPr bwMode="auto">
          <a:xfrm>
            <a:off x="3924300" y="404813"/>
            <a:ext cx="485775" cy="976312"/>
          </a:xfrm>
          <a:prstGeom prst="downArrow">
            <a:avLst>
              <a:gd name="adj1" fmla="val 50000"/>
              <a:gd name="adj2" fmla="val 50245"/>
            </a:avLst>
          </a:prstGeom>
          <a:blipFill dpi="0" rotWithShape="1">
            <a:blip r:embed="rId4" cstate="print"/>
            <a:srcRect/>
            <a:tile tx="0" ty="0" sx="100000" sy="100000" flip="none" algn="tl"/>
          </a:blipFill>
          <a:ln w="9525">
            <a:solidFill>
              <a:schemeClr val="tx1"/>
            </a:solidFill>
            <a:miter lim="800000"/>
            <a:headEnd/>
            <a:tailEnd/>
          </a:ln>
          <a:effectLst/>
        </p:spPr>
        <p:txBody>
          <a:bodyPr wrap="none" anchor="ctr"/>
          <a:lstStyle/>
          <a:p>
            <a:endParaRPr lang="ru-RU" altLang="ru-RU" dirty="0">
              <a:solidFill>
                <a:srgbClr val="002060"/>
              </a:solidFill>
            </a:endParaRPr>
          </a:p>
        </p:txBody>
      </p:sp>
    </p:spTree>
    <p:extLst>
      <p:ext uri="{BB962C8B-B14F-4D97-AF65-F5344CB8AC3E}">
        <p14:creationId xmlns:p14="http://schemas.microsoft.com/office/powerpoint/2010/main" xmlns="" val="4067757276"/>
      </p:ext>
    </p:extLst>
  </p:cSld>
  <p:clrMapOvr>
    <a:masterClrMapping/>
  </p:clrMapOvr>
  <p:transition spd="med">
    <p:wedge/>
    <p:sndAc>
      <p:stSnd>
        <p:snd r:embed="rId2" name="wind.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457</TotalTime>
  <Words>2088</Words>
  <Application>Microsoft Office PowerPoint</Application>
  <PresentationFormat>Экран (4:3)</PresentationFormat>
  <Paragraphs>544</Paragraphs>
  <Slides>37</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37</vt:i4>
      </vt:variant>
    </vt:vector>
  </HeadingPairs>
  <TitlesOfParts>
    <vt:vector size="40" baseType="lpstr">
      <vt:lpstr>Городская</vt:lpstr>
      <vt:lpstr>Диаграмма</vt:lpstr>
      <vt:lpstr>Диаграмма Microsoft Graph</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Слайд 36</vt:lpstr>
      <vt:lpstr>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Подвижные игры                   моего                 детства.</dc:title>
  <dc:creator>Алена</dc:creator>
  <cp:lastModifiedBy>admin</cp:lastModifiedBy>
  <cp:revision>69</cp:revision>
  <dcterms:created xsi:type="dcterms:W3CDTF">2013-04-04T15:49:57Z</dcterms:created>
  <dcterms:modified xsi:type="dcterms:W3CDTF">2016-02-29T07:38:03Z</dcterms:modified>
</cp:coreProperties>
</file>