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8" r:id="rId4"/>
    <p:sldId id="267" r:id="rId5"/>
    <p:sldId id="269" r:id="rId6"/>
    <p:sldId id="266" r:id="rId7"/>
    <p:sldId id="264" r:id="rId8"/>
    <p:sldId id="27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99F94-40CD-43E9-B83C-6816D8C64205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018DC-D528-4473-B6AA-90426CDA2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7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018DC-D528-4473-B6AA-90426CDA200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4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96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43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7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57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7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97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46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1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2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84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CA74-2903-406A-A6D3-6C68A5BEA4C1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5A567-11B3-4E1B-A6EC-1256DD991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7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7265" y="1122363"/>
            <a:ext cx="102643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Родительское собрание</a:t>
            </a:r>
          </a:p>
          <a:p>
            <a:pPr algn="ctr"/>
            <a:endParaRPr lang="ru-RU" sz="54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5400" i="1" dirty="0" smtClean="0">
                <a:solidFill>
                  <a:srgbClr val="7030A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«Подготовка детей к школе»</a:t>
            </a: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ru-RU" sz="3200" b="1" dirty="0" smtClean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dirty="0" smtClean="0"/>
              <a:t>                                     БОУ «Тарская гимназия №1 </a:t>
            </a:r>
            <a:r>
              <a:rPr lang="ru-RU" dirty="0" err="1" smtClean="0"/>
              <a:t>им.А.М.Луппова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                                                                               </a:t>
            </a:r>
            <a:r>
              <a:rPr lang="ru-RU" dirty="0" err="1" smtClean="0"/>
              <a:t>Г.Тара</a:t>
            </a:r>
            <a:r>
              <a:rPr lang="ru-RU" dirty="0" smtClean="0"/>
              <a:t>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8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37751" y="1013254"/>
            <a:ext cx="1132702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>
                <a:solidFill>
                  <a:srgbClr val="7030A0"/>
                </a:solidFill>
              </a:rPr>
              <a:t>Что же является важным в подготовке к школе</a:t>
            </a:r>
            <a:r>
              <a:rPr lang="ru-RU" sz="4000" i="1" dirty="0" smtClean="0">
                <a:solidFill>
                  <a:srgbClr val="7030A0"/>
                </a:solidFill>
              </a:rPr>
              <a:t>?</a:t>
            </a:r>
          </a:p>
          <a:p>
            <a:pPr algn="ctr"/>
            <a:endParaRPr lang="ru-RU" i="1" dirty="0" smtClean="0">
              <a:solidFill>
                <a:srgbClr val="7030A0"/>
              </a:solidFill>
            </a:endParaRPr>
          </a:p>
          <a:p>
            <a:r>
              <a:rPr lang="ru-RU" sz="2800" b="1" i="1" dirty="0">
                <a:latin typeface="Book Antiqua" panose="02040602050305030304" pitchFamily="18" charset="0"/>
              </a:rPr>
              <a:t>Специалисты выделяют 4 критерия готовность к школе: </a:t>
            </a:r>
            <a:endParaRPr lang="ru-RU" sz="2800" b="1" i="1" dirty="0" smtClean="0">
              <a:latin typeface="Book Antiqua" panose="02040602050305030304" pitchFamily="18" charset="0"/>
            </a:endParaRPr>
          </a:p>
          <a:p>
            <a:endParaRPr lang="ru-RU" sz="3200" i="1" dirty="0" smtClean="0">
              <a:latin typeface="Book Antiqua" panose="0204060205030503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/>
              <a:t>Физический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/>
              <a:t>Нравственный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Психологический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Мыслительный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5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003432" y="358350"/>
            <a:ext cx="1002544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Физическая готовность</a:t>
            </a:r>
            <a:r>
              <a:rPr lang="ru-RU" sz="4000" b="1" i="1" dirty="0" smtClean="0">
                <a:solidFill>
                  <a:srgbClr val="7030A0"/>
                </a:solidFill>
              </a:rPr>
              <a:t>:</a:t>
            </a:r>
            <a:endParaRPr lang="ru-RU" sz="2800" b="1" i="1" dirty="0">
              <a:solidFill>
                <a:srgbClr val="7030A0"/>
              </a:solidFill>
            </a:endParaRPr>
          </a:p>
          <a:p>
            <a:r>
              <a:rPr lang="ru-RU" sz="2800" b="1" dirty="0" smtClean="0"/>
              <a:t>состояние </a:t>
            </a:r>
            <a:r>
              <a:rPr lang="ru-RU" sz="2800" b="1" dirty="0"/>
              <a:t>здоровья</a:t>
            </a:r>
            <a:endParaRPr lang="ru-RU" sz="2800" dirty="0"/>
          </a:p>
          <a:p>
            <a:r>
              <a:rPr lang="ru-RU" sz="2800" b="1" dirty="0"/>
              <a:t>физическое развитие</a:t>
            </a:r>
            <a:endParaRPr lang="ru-RU" sz="2800" dirty="0"/>
          </a:p>
          <a:p>
            <a:r>
              <a:rPr lang="ru-RU" sz="2800" b="1" dirty="0" smtClean="0"/>
              <a:t>развитие </a:t>
            </a:r>
            <a:r>
              <a:rPr lang="ru-RU" sz="2800" b="1" dirty="0"/>
              <a:t>мелких групп мышц</a:t>
            </a:r>
            <a:endParaRPr lang="ru-RU" sz="2800" dirty="0"/>
          </a:p>
          <a:p>
            <a:r>
              <a:rPr lang="ru-RU" sz="2800" b="1" dirty="0"/>
              <a:t>координация движений в соответствии с возрастной нормой</a:t>
            </a:r>
            <a:endParaRPr lang="ru-RU" sz="2800" dirty="0"/>
          </a:p>
          <a:p>
            <a:r>
              <a:rPr lang="ru-RU" sz="2800" b="1" dirty="0"/>
              <a:t>готовность организма ребенка к учебным нагрузкам</a:t>
            </a:r>
            <a:endParaRPr lang="ru-RU" sz="2800" dirty="0"/>
          </a:p>
          <a:p>
            <a:r>
              <a:rPr lang="ru-RU" sz="2800" dirty="0"/>
              <a:t>При низком уровне развития крупной моторики – то есть движений рук, ног, тела – у ребенка часто возникают трудности на уроках физкультуры, а также проблемы коммуникативного характера из-за невозможности полноценно участвовать в совместных играх ср сверстниками. При низком уровни развития мелкой моторики – то есть движения пальцев рук – у ребенка часто возникают проблемы с письмом, на уроках ручного труда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833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24930" y="947351"/>
            <a:ext cx="107339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Нравственная готовность:</a:t>
            </a:r>
            <a:endParaRPr lang="ru-RU" sz="4000" dirty="0">
              <a:solidFill>
                <a:srgbClr val="7030A0"/>
              </a:solidFill>
            </a:endParaRPr>
          </a:p>
          <a:p>
            <a:r>
              <a:rPr lang="ru-RU" sz="2800" dirty="0" smtClean="0"/>
              <a:t>Будущий </a:t>
            </a:r>
            <a:r>
              <a:rPr lang="ru-RU" sz="2800" dirty="0"/>
              <a:t>первоклассник должен уметь: рассуждать; выделять существенные признаки предметов и явлений; сравнивать предметы; находить различия и сходство; выделять целое и его часть; группировать предметы по определенным признакам; делать простейшие выводы и обобщения.</a:t>
            </a:r>
          </a:p>
          <a:p>
            <a:r>
              <a:rPr lang="ru-RU" sz="2800" dirty="0"/>
              <a:t>Чтобы помочь в этом ребенку, обращайте его внимание на цвет, форму, величину и другие свойства предметов, учите сравнивать их с целью обнаружения сходных и различных признаков; объясняйте причину и результат явлений, происходящих вокруг. Ни в коем случае не обрывайте поток его вопросов или фантазий.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46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44843" y="856735"/>
            <a:ext cx="111869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/>
              <a:t>Психологическая готовность</a:t>
            </a:r>
            <a:r>
              <a:rPr lang="ru-RU" sz="4000" b="1" i="1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твердое желание учиться, получать знания; понимание важности и необходимости учения; проявление выраженного интереса к получению новых знаний;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умение слушать учителя и выполнять его задания (отнюдь не всегда интересные);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Умение общаться со сверстниками и взрослыми (ребенок легко вступает в контакт, не агрессивен, умеет находить выход из проблемных ситуаций общения, признает авторитет взрослых);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Это определенный уровень развития мышления, памяти, внимания.</a:t>
            </a:r>
            <a:endParaRPr lang="ru-RU" sz="2800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66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199" y="560172"/>
            <a:ext cx="1087600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</a:rPr>
              <a:t>Мыслительная готовность</a:t>
            </a:r>
            <a:r>
              <a:rPr lang="ru-RU" sz="4000" b="1" i="1" dirty="0" smtClean="0">
                <a:solidFill>
                  <a:srgbClr val="7030A0"/>
                </a:solidFill>
              </a:rPr>
              <a:t>: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Наиболее важные показатели — это развитие мышления и речи.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Очень полезно учить ребенка строить несложные рассуждения, делать выводы из прочитанного, увиденного, услышанного, используя слова: «потому, что»; «если, то»; «поэтому».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      </a:t>
            </a:r>
            <a:r>
              <a:rPr lang="ru-RU" sz="2800" dirty="0" smtClean="0"/>
              <a:t>Учить ребят задавать вопросы. Это очень полезно. Мышление всегда начинается с вопроса.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r>
              <a:rPr lang="ru-RU" sz="2800" dirty="0" smtClean="0"/>
              <a:t>Речь является основой, на которой строится учебный процесс. Особенно важно владение монологической речью. Для ребенка это пересказ. После чтения задайте ребенку несколько вопросов по содержанию, попросите пересказать.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    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5777" y="626076"/>
            <a:ext cx="112878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Советы родителям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Развивайте настойчивость, трудолюбие ребёнка, умение доводить дело до конца.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Формируйте у него мыслительные способности, наблюдательность, пытливость, интерес к познанию окружающего. Загадывайте ребёнку загадки, составляйте их вместе с ним, проводите элементарные опыты. Пусть ребёнок рассуждает вслух.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Развитость тонкой моторики - основной показатель готовности к усвоению письма, чтения, правильной речи и интеллекта в целом: руки, голова и язык связаны одной ниточкой, и любые нарушения в этой цепи приводят к отставанию.</a:t>
            </a:r>
            <a:br>
              <a:rPr lang="ru-RU" dirty="0" smtClean="0"/>
            </a:br>
            <a:r>
              <a:rPr lang="ru-RU" dirty="0" smtClean="0"/>
              <a:t>Поэтому нормально развивающийся ребенок шести лет должен уметь и любить рисовать, лепить, вырезать ножницами, пользоваться иголкой, разными природными материалами и т. д.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По возможности не давайте ребёнку готовых ответов, заставляйте его размышлять, исследовать и ясно и точно излагать свои мысли.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Ставьте ребёнка перед проблемными ситуациями, например, предложите ему выяснить, почему вчера можно было лепить снежную бабу из снега, а сегодня нет.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Беседуйте о прочитанных книгах, попытайтесь выяснить, как ребёнок понял их содержание, сумел ли вникнуть в причинную связь событий, правильно ли оценивал поступки действующих лиц, способен ли доказать, почему одних героев он осуждает, других одобряет.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Следите за правильностью, отчетливостью произнесения звуков.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5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15777" y="626076"/>
            <a:ext cx="11287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СПАСИБО </a:t>
            </a:r>
            <a:r>
              <a:rPr lang="ru-RU" sz="5400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ЗА ВНИМАНИЕ!</a:t>
            </a:r>
            <a:endParaRPr lang="ru-RU" sz="5400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53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505</Words>
  <Application>Microsoft Office PowerPoint</Application>
  <PresentationFormat>Произвольный</PresentationFormat>
  <Paragraphs>55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AMD</dc:creator>
  <cp:lastModifiedBy>AndreyPC</cp:lastModifiedBy>
  <cp:revision>13</cp:revision>
  <dcterms:created xsi:type="dcterms:W3CDTF">2013-10-02T10:05:27Z</dcterms:created>
  <dcterms:modified xsi:type="dcterms:W3CDTF">2016-02-27T13:41:47Z</dcterms:modified>
</cp:coreProperties>
</file>