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4" r:id="rId1"/>
  </p:sldMasterIdLst>
  <p:notesMasterIdLst>
    <p:notesMasterId r:id="rId18"/>
  </p:notesMasterIdLst>
  <p:sldIdLst>
    <p:sldId id="257" r:id="rId2"/>
    <p:sldId id="305" r:id="rId3"/>
    <p:sldId id="306" r:id="rId4"/>
    <p:sldId id="275" r:id="rId5"/>
    <p:sldId id="304" r:id="rId6"/>
    <p:sldId id="261" r:id="rId7"/>
    <p:sldId id="265" r:id="rId8"/>
    <p:sldId id="267" r:id="rId9"/>
    <p:sldId id="269" r:id="rId10"/>
    <p:sldId id="302" r:id="rId11"/>
    <p:sldId id="303" r:id="rId12"/>
    <p:sldId id="297" r:id="rId13"/>
    <p:sldId id="301" r:id="rId14"/>
    <p:sldId id="299" r:id="rId15"/>
    <p:sldId id="298" r:id="rId16"/>
    <p:sldId id="28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3" userDrawn="1">
          <p15:clr>
            <a:srgbClr val="A4A3A4"/>
          </p15:clr>
        </p15:guide>
        <p15:guide id="2" pos="442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0F24"/>
    <a:srgbClr val="8909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761" autoAdjust="0"/>
  </p:normalViewPr>
  <p:slideViewPr>
    <p:cSldViewPr>
      <p:cViewPr varScale="1">
        <p:scale>
          <a:sx n="107" d="100"/>
          <a:sy n="107" d="100"/>
        </p:scale>
        <p:origin x="120" y="288"/>
      </p:cViewPr>
      <p:guideLst>
        <p:guide orient="horz" pos="73"/>
        <p:guide pos="44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сдачи норм ГТО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золото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челночный бег</c:v>
                </c:pt>
                <c:pt idx="1">
                  <c:v>метание теннисног мяча в цель</c:v>
                </c:pt>
                <c:pt idx="2">
                  <c:v> прыжок в длину с места</c:v>
                </c:pt>
                <c:pt idx="3">
                  <c:v> наклон вперед из положения стоя</c:v>
                </c:pt>
                <c:pt idx="4">
                  <c:v>сгибание и разгибание рук в упоре лежа</c:v>
                </c:pt>
                <c:pt idx="5">
                  <c:v>смешанное передвижение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</c:v>
                </c:pt>
                <c:pt idx="1">
                  <c:v>8</c:v>
                </c:pt>
                <c:pt idx="2">
                  <c:v>9</c:v>
                </c:pt>
                <c:pt idx="3">
                  <c:v>11</c:v>
                </c:pt>
                <c:pt idx="4">
                  <c:v>10</c:v>
                </c:pt>
                <c:pt idx="5">
                  <c:v>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серебро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челночный бег</c:v>
                </c:pt>
                <c:pt idx="1">
                  <c:v>метание теннисног мяча в цель</c:v>
                </c:pt>
                <c:pt idx="2">
                  <c:v> прыжок в длину с места</c:v>
                </c:pt>
                <c:pt idx="3">
                  <c:v> наклон вперед из положения стоя</c:v>
                </c:pt>
                <c:pt idx="4">
                  <c:v>сгибание и разгибание рук в упоре лежа</c:v>
                </c:pt>
                <c:pt idx="5">
                  <c:v>смешанное передвижение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</c:v>
                </c:pt>
                <c:pt idx="1">
                  <c:v>3</c:v>
                </c:pt>
                <c:pt idx="2">
                  <c:v>4</c:v>
                </c:pt>
                <c:pt idx="3">
                  <c:v>19</c:v>
                </c:pt>
                <c:pt idx="4">
                  <c:v>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бронза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челночный бег</c:v>
                </c:pt>
                <c:pt idx="1">
                  <c:v>метание теннисног мяча в цель</c:v>
                </c:pt>
                <c:pt idx="2">
                  <c:v> прыжок в длину с места</c:v>
                </c:pt>
                <c:pt idx="3">
                  <c:v> наклон вперед из положения стоя</c:v>
                </c:pt>
                <c:pt idx="4">
                  <c:v>сгибание и разгибание рук в упоре лежа</c:v>
                </c:pt>
                <c:pt idx="5">
                  <c:v>смешанное передвижение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11</c:v>
                </c:pt>
                <c:pt idx="1">
                  <c:v>10</c:v>
                </c:pt>
                <c:pt idx="2">
                  <c:v>9</c:v>
                </c:pt>
                <c:pt idx="3">
                  <c:v>0</c:v>
                </c:pt>
                <c:pt idx="4">
                  <c:v>10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не сдали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челночный бег</c:v>
                </c:pt>
                <c:pt idx="1">
                  <c:v>метание теннисног мяча в цель</c:v>
                </c:pt>
                <c:pt idx="2">
                  <c:v> прыжок в длину с места</c:v>
                </c:pt>
                <c:pt idx="3">
                  <c:v> наклон вперед из положения стоя</c:v>
                </c:pt>
                <c:pt idx="4">
                  <c:v>сгибание и разгибание рук в упоре лежа</c:v>
                </c:pt>
                <c:pt idx="5">
                  <c:v>смешанное передвижение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5</c:v>
                </c:pt>
                <c:pt idx="1">
                  <c:v>10</c:v>
                </c:pt>
                <c:pt idx="2">
                  <c:v>11</c:v>
                </c:pt>
                <c:pt idx="3">
                  <c:v>3</c:v>
                </c:pt>
                <c:pt idx="4">
                  <c:v>5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7530912"/>
        <c:axId val="187531304"/>
      </c:barChart>
      <c:catAx>
        <c:axId val="18753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531304"/>
        <c:crosses val="autoZero"/>
        <c:auto val="1"/>
        <c:lblAlgn val="ctr"/>
        <c:lblOffset val="100"/>
        <c:noMultiLvlLbl val="0"/>
      </c:catAx>
      <c:valAx>
        <c:axId val="187531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530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chemeClr val="accent6">
                    <a:lumMod val="75000"/>
                  </a:schemeClr>
                </a:solidFill>
              </a:rPr>
              <a:t>РЕЗУЛЬТАТЫ</a:t>
            </a:r>
            <a:r>
              <a:rPr lang="ru-RU" baseline="0">
                <a:solidFill>
                  <a:schemeClr val="accent6">
                    <a:lumMod val="75000"/>
                  </a:schemeClr>
                </a:solidFill>
              </a:rPr>
              <a:t> СДАЧИ НОРМ ГТО</a:t>
            </a:r>
            <a:endParaRPr lang="ru-RU">
              <a:solidFill>
                <a:schemeClr val="accent6">
                  <a:lumMod val="7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484106153397494E-2"/>
          <c:y val="0.15908730158730158"/>
          <c:w val="0.9190529308836396"/>
          <c:h val="0.6263954505686789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 НАЧАЛЕ ПРОЕКТА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ЗОЛОТОЙ ЗНАЧОК</c:v>
                </c:pt>
                <c:pt idx="1">
                  <c:v>СЕРЕБРЯННЫЙ ЗНАЧОК</c:v>
                </c:pt>
                <c:pt idx="2">
                  <c:v>БРОНЗОВЫЙ ЗНАЧОК</c:v>
                </c:pt>
                <c:pt idx="3">
                  <c:v> НЕ СДАЛИ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10</c:v>
                </c:pt>
                <c:pt idx="2">
                  <c:v>9</c:v>
                </c:pt>
                <c:pt idx="3">
                  <c:v>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КОНЦЕ ПРОЕКТА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ЗОЛОТОЙ ЗНАЧОК</c:v>
                </c:pt>
                <c:pt idx="1">
                  <c:v>СЕРЕБРЯННЫЙ ЗНАЧОК</c:v>
                </c:pt>
                <c:pt idx="2">
                  <c:v>БРОНЗОВЫЙ ЗНАЧОК</c:v>
                </c:pt>
                <c:pt idx="3">
                  <c:v> НЕ СДАЛИ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14</c:v>
                </c:pt>
                <c:pt idx="1">
                  <c:v>17</c:v>
                </c:pt>
                <c:pt idx="2">
                  <c:v>14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138862480"/>
        <c:axId val="191482984"/>
        <c:axId val="0"/>
      </c:bar3DChart>
      <c:catAx>
        <c:axId val="13886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1482984"/>
        <c:crosses val="autoZero"/>
        <c:auto val="1"/>
        <c:lblAlgn val="ctr"/>
        <c:lblOffset val="100"/>
        <c:noMultiLvlLbl val="0"/>
      </c:catAx>
      <c:valAx>
        <c:axId val="191482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86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6FC827-366B-4694-9A0C-ECD0DEE8F2D3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B30F9B6-7FC4-43E2-9D22-C14AE9EE3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9400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ACF907-809D-4079-BDE0-B65AC3EBC6F5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755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EE7969-5532-442C-89CE-D4EC68A1297B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170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4E74DE-2C6D-4541-BDE1-970AB58CF56E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58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600EB3-C0FB-42FA-AA98-B8CC58A7D7BF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413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E96615-6D48-40C5-B600-8D798B1F0CF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737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3953B6-DFCE-4C38-914C-589428BB5BF3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52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B7EFB2-468A-42D5-9ACB-446C359FD16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818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1F5D27-4403-47F6-A8A9-B9F02B7C736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731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68C6AB-003A-4F80-B17D-D49DE75447B5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946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3134FF4-7A04-4116-9C87-B46318AE3D42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20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195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14751EE-F5E2-4896-AB8E-A70D64E64678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ru-RU" sz="120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214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20A5D1-7A50-4B8D-9E9C-7F0BBE3F19C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078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A614AD-C35F-4216-BCEC-752AA76CE32F}" type="datetimeFigureOut">
              <a:rPr lang="ru-RU" smtClean="0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0957E-5A3B-4513-B971-A988BF2D43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043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22A96F-CCDD-463B-BBB8-EF832A4B8107}" type="datetimeFigureOut">
              <a:rPr lang="ru-RU" smtClean="0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B347F9-53E8-4C1D-8074-9CDD1636A4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727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22A96F-CCDD-463B-BBB8-EF832A4B8107}" type="datetimeFigureOut">
              <a:rPr lang="ru-RU" smtClean="0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B347F9-53E8-4C1D-8074-9CDD1636A4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4817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22A96F-CCDD-463B-BBB8-EF832A4B8107}" type="datetimeFigureOut">
              <a:rPr lang="ru-RU" smtClean="0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B347F9-53E8-4C1D-8074-9CDD1636A4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478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A5F3DE-1C01-4A78-9449-DAA072C301E8}" type="datetimeFigureOut">
              <a:rPr lang="ru-RU" smtClean="0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DDDE5-AAEB-47DA-A6A0-848D8B92CB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760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22A96F-CCDD-463B-BBB8-EF832A4B8107}" type="datetimeFigureOut">
              <a:rPr lang="ru-RU" smtClean="0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B347F9-53E8-4C1D-8074-9CDD1636A4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364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22A96F-CCDD-463B-BBB8-EF832A4B8107}" type="datetimeFigureOut">
              <a:rPr lang="ru-RU" smtClean="0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B347F9-53E8-4C1D-8074-9CDD1636A4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832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22A96F-CCDD-463B-BBB8-EF832A4B8107}" type="datetimeFigureOut">
              <a:rPr lang="ru-RU" smtClean="0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B347F9-53E8-4C1D-8074-9CDD1636A4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58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22A96F-CCDD-463B-BBB8-EF832A4B8107}" type="datetimeFigureOut">
              <a:rPr lang="ru-RU" smtClean="0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B347F9-53E8-4C1D-8074-9CDD1636A4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846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22A96F-CCDD-463B-BBB8-EF832A4B8107}" type="datetimeFigureOut">
              <a:rPr lang="ru-RU" smtClean="0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B347F9-53E8-4C1D-8074-9CDD1636A4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102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22A96F-CCDD-463B-BBB8-EF832A4B8107}" type="datetimeFigureOut">
              <a:rPr lang="ru-RU" smtClean="0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B347F9-53E8-4C1D-8074-9CDD1636A4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27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22A96F-CCDD-463B-BBB8-EF832A4B8107}" type="datetimeFigureOut">
              <a:rPr lang="ru-RU" smtClean="0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B347F9-53E8-4C1D-8074-9CDD1636A4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893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22A96F-CCDD-463B-BBB8-EF832A4B8107}" type="datetimeFigureOut">
              <a:rPr lang="ru-RU" smtClean="0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B347F9-53E8-4C1D-8074-9CDD1636A4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273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C5F510-D64A-446B-B6D1-B121543B6579}" type="datetimeFigureOut">
              <a:rPr lang="ru-RU" smtClean="0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32AFD-B47A-4858-ABBA-E1BB1343DA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75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22A96F-CCDD-463B-BBB8-EF832A4B8107}" type="datetimeFigureOut">
              <a:rPr lang="ru-RU" smtClean="0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B347F9-53E8-4C1D-8074-9CDD1636A4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30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22A96F-CCDD-463B-BBB8-EF832A4B8107}" type="datetimeFigureOut">
              <a:rPr lang="ru-RU" smtClean="0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B347F9-53E8-4C1D-8074-9CDD1636A4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288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522A96F-CCDD-463B-BBB8-EF832A4B8107}" type="datetimeFigureOut">
              <a:rPr lang="ru-RU" smtClean="0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2B347F9-53E8-4C1D-8074-9CDD1636A4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872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  <p:sldLayoutId id="214748384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57;&#1094;&#1077;&#1085;&#1072;&#1088;&#1080;&#1081;%20&#1087;&#1088;&#1072;&#1079;&#1076;&#1085;&#1080;&#1082;&#1072;%201.docx" TargetMode="External"/><Relationship Id="rId2" Type="http://schemas.openxmlformats.org/officeDocument/2006/relationships/hyperlink" Target="gto-1-.pptx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hyperlink" Target="&#1085;&#1086;&#1088;&#1084;&#1072;&#1090;&#1080;&#1074;&#1099;.docx" TargetMode="External"/><Relationship Id="rId4" Type="http://schemas.openxmlformats.org/officeDocument/2006/relationships/hyperlink" Target="&#1055;&#1056;&#1054;&#1058;&#1054;&#1050;&#1054;&#1051;.doc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oleObject" Target="../embeddings/__________Microsoft_Office_Excel111111111.xls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1" y="760150"/>
            <a:ext cx="6481763" cy="652625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kern="12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               </a:t>
            </a:r>
            <a:r>
              <a:rPr lang="ru-RU" kern="120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Визитная карточка</a:t>
            </a:r>
          </a:p>
        </p:txBody>
      </p:sp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3493306" y="1796146"/>
            <a:ext cx="5976913" cy="485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u="sng" dirty="0">
                <a:solidFill>
                  <a:srgbClr val="191D34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Козлова Елена Анатольевна</a:t>
            </a:r>
            <a:endParaRPr lang="ru-RU" dirty="0">
              <a:solidFill>
                <a:srgbClr val="191D34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dirty="0">
              <a:solidFill>
                <a:srgbClr val="191D34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b="1" u="sng" dirty="0">
                <a:solidFill>
                  <a:srgbClr val="191D34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Образование</a:t>
            </a:r>
            <a:r>
              <a:rPr lang="ru-RU" dirty="0">
                <a:solidFill>
                  <a:srgbClr val="191D34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:  Санкт-Петербургская Государственная академия физической культуры и спорта 2002г.</a:t>
            </a:r>
            <a:endParaRPr lang="ru-RU" b="1" u="sng" dirty="0">
              <a:solidFill>
                <a:srgbClr val="191D34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b="1" u="sng" dirty="0">
                <a:solidFill>
                  <a:srgbClr val="191D34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Место работы:</a:t>
            </a:r>
            <a:r>
              <a:rPr lang="ru-RU" dirty="0">
                <a:solidFill>
                  <a:srgbClr val="191D34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МБОУ «Средняя школа №3»</a:t>
            </a:r>
          </a:p>
          <a:p>
            <a:pPr>
              <a:lnSpc>
                <a:spcPct val="80000"/>
              </a:lnSpc>
            </a:pPr>
            <a:r>
              <a:rPr lang="ru-RU" b="1" u="sng" dirty="0">
                <a:solidFill>
                  <a:srgbClr val="191D34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Должность</a:t>
            </a:r>
            <a:r>
              <a:rPr lang="ru-RU" b="1" dirty="0">
                <a:solidFill>
                  <a:srgbClr val="191D34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: </a:t>
            </a:r>
            <a:r>
              <a:rPr lang="ru-RU" dirty="0">
                <a:solidFill>
                  <a:srgbClr val="191D34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учитель физической культуры</a:t>
            </a:r>
          </a:p>
          <a:p>
            <a:pPr>
              <a:lnSpc>
                <a:spcPct val="80000"/>
              </a:lnSpc>
            </a:pPr>
            <a:endParaRPr lang="ru-RU" dirty="0">
              <a:solidFill>
                <a:srgbClr val="191D34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b="1" u="sng" dirty="0">
                <a:solidFill>
                  <a:srgbClr val="191D34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Общий трудовой стаж</a:t>
            </a:r>
            <a:r>
              <a:rPr lang="ru-RU" dirty="0">
                <a:solidFill>
                  <a:srgbClr val="191D34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: 19 лет</a:t>
            </a:r>
          </a:p>
          <a:p>
            <a:pPr>
              <a:lnSpc>
                <a:spcPct val="80000"/>
              </a:lnSpc>
            </a:pPr>
            <a:endParaRPr lang="ru-RU" dirty="0">
              <a:solidFill>
                <a:srgbClr val="191D34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b="1" u="sng" dirty="0">
                <a:solidFill>
                  <a:srgbClr val="191D34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Педагогический стаж</a:t>
            </a:r>
            <a:r>
              <a:rPr lang="ru-RU" b="1" dirty="0">
                <a:solidFill>
                  <a:srgbClr val="191D34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: </a:t>
            </a:r>
            <a:r>
              <a:rPr lang="ru-RU" dirty="0">
                <a:solidFill>
                  <a:srgbClr val="191D34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19 лет</a:t>
            </a:r>
          </a:p>
          <a:p>
            <a:pPr>
              <a:lnSpc>
                <a:spcPct val="80000"/>
              </a:lnSpc>
            </a:pPr>
            <a:endParaRPr lang="ru-RU" dirty="0">
              <a:solidFill>
                <a:srgbClr val="191D34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b="1" u="sng" dirty="0">
                <a:solidFill>
                  <a:srgbClr val="191D34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Квалификационная категория</a:t>
            </a:r>
            <a:r>
              <a:rPr lang="ru-RU" b="1" dirty="0">
                <a:solidFill>
                  <a:srgbClr val="191D34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: </a:t>
            </a:r>
            <a:r>
              <a:rPr lang="ru-RU" dirty="0">
                <a:solidFill>
                  <a:srgbClr val="191D34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первая</a:t>
            </a:r>
          </a:p>
          <a:p>
            <a:pPr>
              <a:lnSpc>
                <a:spcPct val="80000"/>
              </a:lnSpc>
            </a:pPr>
            <a:endParaRPr lang="ru-RU" dirty="0">
              <a:solidFill>
                <a:srgbClr val="191D34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b="1" u="sng" dirty="0">
                <a:solidFill>
                  <a:srgbClr val="191D34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Заявленная категория</a:t>
            </a:r>
            <a:r>
              <a:rPr lang="ru-RU" b="1" dirty="0">
                <a:solidFill>
                  <a:srgbClr val="191D34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: </a:t>
            </a:r>
            <a:r>
              <a:rPr lang="ru-RU" dirty="0">
                <a:solidFill>
                  <a:srgbClr val="191D34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высшая</a:t>
            </a:r>
          </a:p>
          <a:p>
            <a:endParaRPr lang="ru-RU" dirty="0">
              <a:latin typeface="Lucida Sans Unicode" pitchFamily="34" charset="0"/>
              <a:ea typeface="Cambria Math" pitchFamily="18" charset="0"/>
              <a:cs typeface="Times New Roman" pitchFamily="18" charset="0"/>
            </a:endParaRPr>
          </a:p>
          <a:p>
            <a:r>
              <a:rPr lang="ru-RU" b="1" u="sng" dirty="0">
                <a:solidFill>
                  <a:srgbClr val="0070C0"/>
                </a:solidFill>
                <a:latin typeface="Lucida Sans Unicode" pitchFamily="34" charset="0"/>
                <a:ea typeface="Cambria Math" pitchFamily="18" charset="0"/>
                <a:cs typeface="Times New Roman" pitchFamily="18" charset="0"/>
              </a:rPr>
              <a:t>Профессиональное кредо:</a:t>
            </a:r>
            <a:r>
              <a:rPr lang="ru-RU" dirty="0">
                <a:latin typeface="Lucida Sans Unicode" pitchFamily="34" charset="0"/>
                <a:ea typeface="Cambria Math" pitchFamily="18" charset="0"/>
                <a:cs typeface="Times New Roman" pitchFamily="18" charset="0"/>
              </a:rPr>
              <a:t> </a:t>
            </a:r>
          </a:p>
          <a:p>
            <a:r>
              <a:rPr lang="ru-RU" dirty="0"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Здоровье - это главная награда, </a:t>
            </a:r>
            <a:br>
              <a:rPr lang="ru-RU" dirty="0"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Которую мы все беречь должны. </a:t>
            </a:r>
            <a:br>
              <a:rPr lang="ru-RU" dirty="0"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Почаще спортом заниматься надо, </a:t>
            </a:r>
            <a:br>
              <a:rPr lang="ru-RU" dirty="0"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И звездной высоты достигнешь ты!</a:t>
            </a:r>
          </a:p>
        </p:txBody>
      </p:sp>
      <p:pic>
        <p:nvPicPr>
          <p:cNvPr id="21508" name="Picture 4" descr="http://olimp.kcbux.ru/Raznoe/gto/znachok-gto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98" y="1081634"/>
            <a:ext cx="16192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"/>
          <p:cNvPicPr>
            <a:picLocks noChangeAspect="1"/>
          </p:cNvPicPr>
          <p:nvPr/>
        </p:nvPicPr>
        <p:blipFill>
          <a:blip r:embed="rId4"/>
          <a:srcRect l="20473" t="19554" r="20473" b="31496"/>
          <a:stretch>
            <a:fillRect/>
          </a:stretch>
        </p:blipFill>
        <p:spPr bwMode="auto">
          <a:xfrm>
            <a:off x="107504" y="2859648"/>
            <a:ext cx="2592288" cy="3382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9" y="1"/>
            <a:ext cx="4680520" cy="908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Прямоугольник 1"/>
          <p:cNvSpPr>
            <a:spLocks noChangeArrowheads="1"/>
          </p:cNvSpPr>
          <p:nvPr/>
        </p:nvSpPr>
        <p:spPr bwMode="auto">
          <a:xfrm>
            <a:off x="468313" y="188913"/>
            <a:ext cx="8280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 u="sng">
                <a:solidFill>
                  <a:srgbClr val="FF0000"/>
                </a:solidFill>
                <a:latin typeface="Lucida Sans Unicode" pitchFamily="34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5750" y="476250"/>
            <a:ext cx="8750300" cy="55229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/>
            <a:r>
              <a:rPr lang="ru-RU" sz="3200" b="1">
                <a:solidFill>
                  <a:srgbClr val="C42F1A"/>
                </a:solidFill>
                <a:latin typeface="Times New Roman" pitchFamily="18" charset="0"/>
                <a:cs typeface="Times New Roman" pitchFamily="18" charset="0"/>
              </a:rPr>
              <a:t>Основной этап:</a:t>
            </a:r>
          </a:p>
          <a:p>
            <a:pPr marL="342900" indent="-342900"/>
            <a:endParaRPr lang="ru-RU">
              <a:solidFill>
                <a:srgbClr val="C42F1A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ru-RU" b="1"/>
              <a:t>Классный час «История возникновения ГТО»</a:t>
            </a:r>
          </a:p>
          <a:p>
            <a:pPr marL="342900" indent="-342900">
              <a:buFontTx/>
              <a:buAutoNum type="arabicPeriod"/>
            </a:pPr>
            <a:endParaRPr lang="ru-RU" b="1"/>
          </a:p>
          <a:p>
            <a:pPr marL="342900" indent="-342900">
              <a:buFontTx/>
              <a:buAutoNum type="arabicPeriod"/>
            </a:pPr>
            <a:r>
              <a:rPr lang="ru-RU" b="1"/>
              <a:t>Выпуск буклетов, оформление стенда «Мы снова сдаем ГТО»</a:t>
            </a:r>
          </a:p>
          <a:p>
            <a:pPr marL="342900" indent="-342900">
              <a:buFontTx/>
              <a:buAutoNum type="arabicPeriod"/>
            </a:pPr>
            <a:endParaRPr lang="ru-RU" b="1"/>
          </a:p>
          <a:p>
            <a:pPr marL="342900" indent="-342900">
              <a:buFontTx/>
              <a:buAutoNum type="arabicPeriod"/>
            </a:pPr>
            <a:r>
              <a:rPr lang="ru-RU" b="1"/>
              <a:t>Конкурс рисунков «О спорт - ты мир!»</a:t>
            </a:r>
          </a:p>
          <a:p>
            <a:pPr marL="342900" indent="-342900">
              <a:buFontTx/>
              <a:buAutoNum type="arabicPeriod"/>
            </a:pPr>
            <a:endParaRPr lang="ru-RU" b="1"/>
          </a:p>
          <a:p>
            <a:pPr marL="342900" indent="-342900">
              <a:buFontTx/>
              <a:buAutoNum type="arabicPeriod"/>
            </a:pPr>
            <a:r>
              <a:rPr lang="ru-RU" b="1"/>
              <a:t>Спортивный праздник «Делай как я!»  </a:t>
            </a:r>
          </a:p>
          <a:p>
            <a:pPr marL="342900" indent="-342900">
              <a:buFontTx/>
              <a:buAutoNum type="arabicPeriod"/>
            </a:pPr>
            <a:endParaRPr lang="ru-RU" b="1"/>
          </a:p>
          <a:p>
            <a:pPr marL="342900" indent="-342900">
              <a:buFontTx/>
              <a:buAutoNum type="arabicPeriod"/>
            </a:pPr>
            <a:r>
              <a:rPr lang="ru-RU" b="1"/>
              <a:t>Спортивно-просветительский марафон   «ГТО на старт!»</a:t>
            </a:r>
          </a:p>
          <a:p>
            <a:pPr marL="342900" indent="-342900">
              <a:buFontTx/>
              <a:buAutoNum type="arabicPeriod"/>
            </a:pPr>
            <a:endParaRPr lang="ru-RU" b="1"/>
          </a:p>
          <a:p>
            <a:pPr marL="342900" indent="-342900">
              <a:buFontTx/>
              <a:buAutoNum type="arabicPeriod"/>
            </a:pPr>
            <a:r>
              <a:rPr lang="ru-RU" b="1"/>
              <a:t>День здоровья (наклон вперед с прямыми ногами)</a:t>
            </a:r>
          </a:p>
          <a:p>
            <a:pPr marL="342900" indent="-342900">
              <a:buFontTx/>
              <a:buAutoNum type="arabicPeriod"/>
            </a:pPr>
            <a:endParaRPr lang="ru-RU" b="1"/>
          </a:p>
          <a:p>
            <a:pPr marL="342900" indent="-342900">
              <a:buFontTx/>
              <a:buAutoNum type="arabicPeriod"/>
            </a:pPr>
            <a:r>
              <a:rPr lang="ru-RU" b="1"/>
              <a:t>Спортивный праздник «Мама, папа, я – спортивная семья!»</a:t>
            </a:r>
          </a:p>
          <a:p>
            <a:pPr marL="342900" indent="-342900">
              <a:buFontTx/>
              <a:buAutoNum type="arabicPeriod"/>
            </a:pPr>
            <a:endParaRPr lang="ru-RU" b="1"/>
          </a:p>
          <a:p>
            <a:pPr marL="342900" indent="-342900">
              <a:buFontTx/>
              <a:buAutoNum type="arabicPeriod"/>
            </a:pPr>
            <a:r>
              <a:rPr lang="ru-RU" b="1"/>
              <a:t>Классный час«Мы выбираем жизнь!»</a:t>
            </a:r>
          </a:p>
          <a:p>
            <a:pPr marL="342900" indent="-342900">
              <a:buFontTx/>
              <a:buAutoNum type="arabicPeriod"/>
            </a:pPr>
            <a:endParaRPr lang="ru-RU" b="1"/>
          </a:p>
          <a:p>
            <a:pPr marL="342900" indent="-342900">
              <a:buFontTx/>
              <a:buAutoNum type="arabicPeriod"/>
            </a:pPr>
            <a:r>
              <a:rPr lang="ru-RU" b="1"/>
              <a:t>«Зимний марафон»Лыжные гонки 1 км (мин.)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Прямоугольник 1"/>
          <p:cNvSpPr>
            <a:spLocks noChangeArrowheads="1"/>
          </p:cNvSpPr>
          <p:nvPr/>
        </p:nvSpPr>
        <p:spPr bwMode="auto">
          <a:xfrm>
            <a:off x="468313" y="188913"/>
            <a:ext cx="8280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 u="sng">
                <a:solidFill>
                  <a:srgbClr val="FF0000"/>
                </a:solidFill>
                <a:latin typeface="Lucida Sans Unicode" pitchFamily="34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5750" y="476250"/>
            <a:ext cx="8750300" cy="38750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/>
            <a:r>
              <a:rPr lang="ru-RU" sz="3200" b="1">
                <a:solidFill>
                  <a:srgbClr val="C42F1A"/>
                </a:solidFill>
                <a:latin typeface="Times New Roman" pitchFamily="18" charset="0"/>
                <a:cs typeface="Times New Roman" pitchFamily="18" charset="0"/>
              </a:rPr>
              <a:t>Заключительный этап:</a:t>
            </a:r>
          </a:p>
          <a:p>
            <a:pPr marL="342900" indent="-342900"/>
            <a:endParaRPr lang="ru-RU">
              <a:solidFill>
                <a:srgbClr val="C42F1A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ru-RU" b="1"/>
              <a:t>Проведение диагностик:</a:t>
            </a:r>
          </a:p>
          <a:p>
            <a:pPr marL="342900" indent="-342900">
              <a:buFontTx/>
              <a:buChar char="•"/>
            </a:pPr>
            <a:r>
              <a:rPr lang="ru-RU" b="1"/>
              <a:t>День здоровья «Весенний марафон »( 1000м)  </a:t>
            </a:r>
          </a:p>
          <a:p>
            <a:pPr marL="342900" indent="-342900">
              <a:buFontTx/>
              <a:buChar char="•"/>
            </a:pPr>
            <a:r>
              <a:rPr lang="ru-RU" b="1"/>
              <a:t>Бег 30, 60 метров </a:t>
            </a:r>
          </a:p>
          <a:p>
            <a:pPr marL="342900" indent="-342900">
              <a:buFontTx/>
              <a:buChar char="•"/>
            </a:pPr>
            <a:r>
              <a:rPr lang="ru-RU" b="1"/>
              <a:t>Метание мяча  150 гр.(м) </a:t>
            </a:r>
          </a:p>
          <a:p>
            <a:pPr marL="342900" indent="-342900">
              <a:buFontTx/>
              <a:buChar char="•"/>
            </a:pPr>
            <a:endParaRPr lang="ru-RU" b="1"/>
          </a:p>
          <a:p>
            <a:pPr marL="342900" indent="-342900">
              <a:buFontTx/>
              <a:buAutoNum type="arabicPeriod" startAt="2"/>
            </a:pPr>
            <a:r>
              <a:rPr lang="ru-RU" b="1"/>
              <a:t>Подведение итогов ГТО </a:t>
            </a:r>
          </a:p>
          <a:p>
            <a:pPr marL="342900" indent="-342900">
              <a:buFontTx/>
              <a:buAutoNum type="arabicPeriod" startAt="2"/>
            </a:pPr>
            <a:endParaRPr lang="ru-RU" b="1"/>
          </a:p>
          <a:p>
            <a:pPr marL="342900" indent="-342900">
              <a:buFontTx/>
              <a:buAutoNum type="arabicPeriod" startAt="3"/>
            </a:pPr>
            <a:r>
              <a:rPr lang="ru-RU" b="1"/>
              <a:t>Фестиваль достижений «Быть здоровым- это здорово!» (подведение итогов проекта «Мы снова сдаем ГТО») </a:t>
            </a:r>
          </a:p>
          <a:p>
            <a:pPr marL="342900" indent="-342900">
              <a:buFontTx/>
              <a:buAutoNum type="arabicPeriod" startAt="3"/>
            </a:pPr>
            <a:endParaRPr lang="ru-RU" b="1"/>
          </a:p>
          <a:p>
            <a:pPr marL="342900" indent="-342900">
              <a:buFontTx/>
              <a:buAutoNum type="arabicPeriod" startAt="3"/>
            </a:pPr>
            <a:r>
              <a:rPr lang="ru-RU" b="1"/>
              <a:t>Открытие спортивного школьного клуба «ФизКульт» </a:t>
            </a:r>
          </a:p>
        </p:txBody>
      </p:sp>
      <p:pic>
        <p:nvPicPr>
          <p:cNvPr id="43010" name="Picture 2" descr="http://boombob.ru/img/picture/Jun/28/ad15f0511059e68c19a2f279d10c5b99/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229200"/>
            <a:ext cx="5976664" cy="124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3" y="1500188"/>
            <a:ext cx="8389937" cy="52006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u="sng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  <a:hlinkClick r:id="rId2" action="ppaction://hlinkpres?slideindex=1&amp;slidetitle="/>
              </a:rPr>
              <a:t>Классные часы</a:t>
            </a:r>
            <a:endParaRPr lang="ru-RU" sz="2400" b="1" i="1" u="sng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400" b="1" i="1" u="sng" dirty="0">
                <a:solidFill>
                  <a:schemeClr val="accent2">
                    <a:lumMod val="50000"/>
                  </a:schemeClr>
                </a:solidFill>
              </a:rPr>
              <a:t>Спортивный праздник «мама, папа, я – спортивная семья»</a:t>
            </a:r>
          </a:p>
          <a:p>
            <a:pPr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Конкурс рисунков «О, спорт -ты мир»</a:t>
            </a:r>
          </a:p>
          <a:p>
            <a:pPr>
              <a:defRPr/>
            </a:pPr>
            <a:r>
              <a:rPr lang="ru-RU" sz="2400" b="1" i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стенда «ГТО</a:t>
            </a:r>
            <a:r>
              <a:rPr lang="ru-RU" sz="2400" b="1" i="1" u="sng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»</a:t>
            </a:r>
            <a:endParaRPr lang="ru-RU" sz="2400" b="1" i="1" u="sng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  <a:hlinkClick r:id="rId3" action="ppaction://hlinkfile"/>
              </a:rPr>
              <a:t>Спортивно-просветительский марафон  для 1-4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ru-RU" sz="2400" b="1" i="1" u="sng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  <a:hlinkClick r:id="rId4" action="ppaction://hlinkfile"/>
              </a:rPr>
              <a:t>Протоколы сдачи норм ГТО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  <a:hlinkClick r:id="rId5" action="ppaction://hlinkfile"/>
              </a:rPr>
              <a:t>Результаты выполнения норм ГТО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800" b="1" i="1" u="sng" dirty="0">
              <a:solidFill>
                <a:srgbClr val="FF0000"/>
              </a:solidFill>
              <a:latin typeface="Lucida Sans Unicode" pitchFamily="34" charset="0"/>
            </a:endParaRPr>
          </a:p>
        </p:txBody>
      </p:sp>
      <p:pic>
        <p:nvPicPr>
          <p:cNvPr id="47106" name="Picture 4" descr="http://g.wieszjak.polki.pl/p/_wspolne/pliki_infornext/7000/789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1775" y="4652963"/>
            <a:ext cx="2714625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Прямоугольник 3"/>
          <p:cNvSpPr>
            <a:spLocks noChangeArrowheads="1"/>
          </p:cNvSpPr>
          <p:nvPr/>
        </p:nvSpPr>
        <p:spPr bwMode="auto">
          <a:xfrm>
            <a:off x="357188" y="214313"/>
            <a:ext cx="83581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C00000"/>
                </a:solidFill>
                <a:cs typeface="Times New Roman" pitchFamily="18" charset="0"/>
              </a:rPr>
              <a:t>Результативность профессиональной педагогической деятельности и достигнутые эффект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87567"/>
            <a:ext cx="5499069" cy="3212870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290422723"/>
              </p:ext>
            </p:extLst>
          </p:nvPr>
        </p:nvGraphicFramePr>
        <p:xfrm>
          <a:off x="1265966" y="3501008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5" name="Диаграмма 1"/>
          <p:cNvGraphicFramePr>
            <a:graphicFrameLocks/>
          </p:cNvGraphicFramePr>
          <p:nvPr/>
        </p:nvGraphicFramePr>
        <p:xfrm>
          <a:off x="1092200" y="520700"/>
          <a:ext cx="6388100" cy="560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7" r:id="rId5" imgW="6389162" imgH="5602710" progId="Excel.Chart.8">
                  <p:embed/>
                </p:oleObj>
              </mc:Choice>
              <mc:Fallback>
                <p:oleObj r:id="rId5" imgW="6389162" imgH="5602710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520700"/>
                        <a:ext cx="6388100" cy="560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986" name="Picture 2" descr="http://www.wellgym.net/wp-content/uploads/2013/12/gymnastics-988x1186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8383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4" descr="http://st.depositphotos.com/2400497/4253/v/950/depositphotos_42538505-Kids-sports-character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7250" y="5438775"/>
            <a:ext cx="40417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357313"/>
          </a:xfrm>
        </p:spPr>
        <p:txBody>
          <a:bodyPr/>
          <a:lstStyle/>
          <a:p>
            <a:pPr algn="ctr"/>
            <a:r>
              <a:rPr lang="ru-RU" altLang="ru-RU" b="1">
                <a:solidFill>
                  <a:srgbClr val="C00000"/>
                </a:solidFill>
                <a:cs typeface="Times New Roman" pitchFamily="18" charset="0"/>
              </a:rPr>
              <a:t> </a:t>
            </a:r>
            <a:endParaRPr lang="ru-RU"/>
          </a:p>
        </p:txBody>
      </p:sp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0" y="571500"/>
          <a:ext cx="8655050" cy="544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Диаграмма" r:id="rId4" imgW="8658149" imgH="5448300" progId="MSGraph.Chart.8">
                  <p:embed followColorScheme="full"/>
                </p:oleObj>
              </mc:Choice>
              <mc:Fallback>
                <p:oleObj name="Диаграмма" r:id="rId4" imgW="8658149" imgH="5448300" progId="MSGraph.Chart.8">
                  <p:embed followColorScheme="full"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71500"/>
                        <a:ext cx="8655050" cy="544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4068763" cy="692150"/>
          </a:xfrm>
        </p:spPr>
        <p:txBody>
          <a:bodyPr>
            <a:normAutofit/>
          </a:bodyPr>
          <a:lstStyle/>
          <a:p>
            <a:pPr algn="ctr"/>
            <a:r>
              <a:rPr lang="ru-RU">
                <a:solidFill>
                  <a:srgbClr val="E76618"/>
                </a:solidFill>
              </a:rPr>
              <a:t>ИСТОЧНИКИ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0" y="877888"/>
            <a:ext cx="9174163" cy="5889625"/>
          </a:xfrm>
          <a:extLst/>
        </p:spPr>
        <p:txBody>
          <a:bodyPr anchor="ctr">
            <a:spAutoFit/>
          </a:bodyPr>
          <a:lstStyle/>
          <a:p>
            <a:pPr>
              <a:buFont typeface="Wingdings 3" pitchFamily="18" charset="2"/>
              <a:buAutoNum type="arabicPeriod"/>
            </a:pPr>
            <a:r>
              <a:rPr lang="ru-RU" sz="1600">
                <a:solidFill>
                  <a:srgbClr val="0D0D0D"/>
                </a:solidFill>
              </a:rPr>
              <a:t>История физической культуры и спорта. В.В. Столбов, Л.А.Финогенова, Н.Ю.Мельникова / Учебник под ред. В.В.Столбова - 3-е изд, перераб. и доп.</a:t>
            </a:r>
          </a:p>
          <a:p>
            <a:pPr>
              <a:buFont typeface="Wingdings 3" pitchFamily="18" charset="2"/>
              <a:buAutoNum type="arabicPeriod"/>
            </a:pPr>
            <a:r>
              <a:rPr lang="ru-RU" sz="1600">
                <a:solidFill>
                  <a:srgbClr val="0D0D0D"/>
                </a:solidFill>
              </a:rPr>
              <a:t>ГТО - основа систематизации средств и методов советской физической культуры/ А.Д.Новиков// Теория и практика физической культуры,1939 г.</a:t>
            </a:r>
          </a:p>
          <a:p>
            <a:pPr>
              <a:buFont typeface="Wingdings 3" pitchFamily="18" charset="2"/>
              <a:buAutoNum type="arabicPeriod"/>
            </a:pPr>
            <a:r>
              <a:rPr lang="ru-RU" sz="1600">
                <a:solidFill>
                  <a:srgbClr val="0D0D0D"/>
                </a:solidFill>
              </a:rPr>
              <a:t>Постановление ЦК КПСС Совета Министров СССР от 17 января 1972 г.,</a:t>
            </a:r>
          </a:p>
          <a:p>
            <a:pPr>
              <a:buFont typeface="Wingdings 3" pitchFamily="18" charset="2"/>
              <a:buAutoNum type="arabicPeriod"/>
            </a:pPr>
            <a:r>
              <a:rPr lang="ru-RU" sz="1600">
                <a:solidFill>
                  <a:srgbClr val="0D0D0D"/>
                </a:solidFill>
              </a:rPr>
              <a:t>Энциклопедический словарь по физической культуре и спорту. М.: Физкультура и спорт, 1963 г. 5. Физическая культура и спорт в СССР. - М.: Физкультура и спорт, 1967</a:t>
            </a:r>
          </a:p>
          <a:p>
            <a:pPr>
              <a:buFont typeface="Wingdings 3" pitchFamily="18" charset="2"/>
              <a:buAutoNum type="arabicPeriod"/>
            </a:pPr>
            <a:r>
              <a:rPr lang="ru-RU" sz="1600">
                <a:solidFill>
                  <a:srgbClr val="0D0D0D"/>
                </a:solidFill>
              </a:rPr>
              <a:t>Подготовка к военной службе учащихся старших классов средних школ. /А.А Аронов,  </a:t>
            </a:r>
          </a:p>
          <a:p>
            <a:pPr>
              <a:buFont typeface="Wingdings 3" pitchFamily="18" charset="2"/>
              <a:buAutoNum type="arabicPeriod"/>
            </a:pPr>
            <a:r>
              <a:rPr lang="ru-RU" sz="1600">
                <a:solidFill>
                  <a:srgbClr val="0D0D0D"/>
                </a:solidFill>
              </a:rPr>
              <a:t>Кумарин В. Педагогика природосообразности и реформа школы.</a:t>
            </a:r>
          </a:p>
          <a:p>
            <a:pPr>
              <a:buFont typeface="Wingdings 3" pitchFamily="18" charset="2"/>
              <a:buAutoNum type="arabicPeriod"/>
            </a:pPr>
            <a:r>
              <a:rPr lang="ru-RU" sz="1600">
                <a:solidFill>
                  <a:srgbClr val="0D0D0D"/>
                </a:solidFill>
              </a:rPr>
              <a:t>М., Народное образование, 2004 г.</a:t>
            </a:r>
          </a:p>
          <a:p>
            <a:pPr>
              <a:buFont typeface="Wingdings 3" pitchFamily="18" charset="2"/>
              <a:buAutoNum type="arabicPeriod"/>
            </a:pPr>
            <a:r>
              <a:rPr lang="ru-RU" sz="1600">
                <a:solidFill>
                  <a:srgbClr val="0D0D0D"/>
                </a:solidFill>
              </a:rPr>
              <a:t>Селевко Г.К. Профориентация Энциклопедия образовательных технологий. Т1, М., НИИ школьных технологий. 2006 г.</a:t>
            </a:r>
          </a:p>
          <a:p>
            <a:pPr>
              <a:buFont typeface="Wingdings 3" pitchFamily="18" charset="2"/>
              <a:buAutoNum type="arabicPeriod"/>
            </a:pPr>
            <a:r>
              <a:rPr lang="ru-RU" sz="1600">
                <a:solidFill>
                  <a:srgbClr val="0D0D0D"/>
                </a:solidFill>
              </a:rPr>
              <a:t>Смирнов Н.К. Здоровьесберегающие образовательные технологии в работе учителя и школы, М., АРКТИ, 2003 г.</a:t>
            </a:r>
          </a:p>
          <a:p>
            <a:pPr>
              <a:buFont typeface="Wingdings 3" pitchFamily="18" charset="2"/>
              <a:buAutoNum type="arabicPeriod"/>
            </a:pPr>
            <a:r>
              <a:rPr lang="ru-RU" sz="1600">
                <a:solidFill>
                  <a:srgbClr val="0D0D0D"/>
                </a:solidFill>
              </a:rPr>
              <a:t>Ковалько В.И. Здоровьесберегающие технологии. Издательство «ВАКО»,  2004.</a:t>
            </a:r>
          </a:p>
          <a:p>
            <a:pPr>
              <a:buFont typeface="Wingdings 3" pitchFamily="18" charset="2"/>
              <a:buAutoNum type="arabicPeriod"/>
            </a:pPr>
            <a:r>
              <a:rPr lang="ru-RU" sz="1600">
                <a:solidFill>
                  <a:srgbClr val="0D0D0D"/>
                </a:solidFill>
              </a:rPr>
              <a:t>Мишин Б.И. Настольная книга учителя физической культуры. АСТ Арстель, Москва    2003.</a:t>
            </a:r>
          </a:p>
          <a:p>
            <a:pPr>
              <a:buFont typeface="Wingdings 3" pitchFamily="18" charset="2"/>
              <a:buNone/>
            </a:pPr>
            <a:endParaRPr lang="ru-RU" altLang="ru-RU" sz="16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476672"/>
            <a:ext cx="67514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проекта</a:t>
            </a:r>
            <a:r>
              <a:rPr lang="ru-RU" sz="66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660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3527" y="1988840"/>
            <a:ext cx="8137421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400" b="1" i="1" dirty="0">
                <a:solidFill>
                  <a:srgbClr val="000000"/>
                </a:solidFill>
              </a:rPr>
              <a:t>Презентация практических достижений профессиональной деятельности</a:t>
            </a:r>
            <a:br>
              <a:rPr lang="ru-RU" altLang="ru-RU" sz="1400" b="1" i="1" dirty="0">
                <a:solidFill>
                  <a:srgbClr val="000000"/>
                </a:solidFill>
              </a:rPr>
            </a:br>
            <a:r>
              <a:rPr lang="ru-RU" altLang="ru-RU" sz="1400" b="1" i="1" dirty="0">
                <a:solidFill>
                  <a:srgbClr val="000000"/>
                </a:solidFill>
              </a:rPr>
              <a:t> (личного вклада педагога в развитие образования)</a:t>
            </a:r>
            <a:br>
              <a:rPr lang="ru-RU" altLang="ru-RU" sz="1400" b="1" i="1" dirty="0">
                <a:solidFill>
                  <a:srgbClr val="000000"/>
                </a:solidFill>
              </a:rPr>
            </a:br>
            <a:endParaRPr lang="ru-RU" dirty="0"/>
          </a:p>
          <a:p>
            <a:pPr algn="ctr"/>
            <a:r>
              <a:rPr lang="ru-RU" altLang="ru-RU" sz="2800" b="1" i="1" dirty="0" smtClean="0">
                <a:solidFill>
                  <a:srgbClr val="3F7819"/>
                </a:solidFill>
              </a:rPr>
              <a:t> </a:t>
            </a:r>
            <a:endParaRPr lang="ru-RU" altLang="ru-RU" sz="2800" b="1" i="1" dirty="0">
              <a:solidFill>
                <a:srgbClr val="3F7819"/>
              </a:solidFill>
            </a:endParaRPr>
          </a:p>
          <a:p>
            <a:pPr algn="ctr"/>
            <a:r>
              <a:rPr lang="ru-RU" altLang="ru-RU" sz="2800" b="1" i="1" dirty="0">
                <a:solidFill>
                  <a:srgbClr val="3F7819"/>
                </a:solidFill>
              </a:rPr>
              <a:t>Внедрение  </a:t>
            </a:r>
            <a:endParaRPr lang="ru-RU" altLang="ru-RU" sz="2800" b="1" i="1" dirty="0" smtClean="0">
              <a:solidFill>
                <a:srgbClr val="3F7819"/>
              </a:solidFill>
            </a:endParaRPr>
          </a:p>
          <a:p>
            <a:pPr algn="ctr"/>
            <a:r>
              <a:rPr lang="ru-RU" altLang="ru-RU" sz="2800" b="1" i="1" dirty="0" smtClean="0">
                <a:solidFill>
                  <a:srgbClr val="3F7819"/>
                </a:solidFill>
              </a:rPr>
              <a:t>«Всероссийского физкультурно-спортивного комплекса</a:t>
            </a:r>
            <a:endParaRPr lang="ru-RU" altLang="ru-RU" sz="2800" b="1" i="1" dirty="0">
              <a:solidFill>
                <a:srgbClr val="3F7819"/>
              </a:solidFill>
            </a:endParaRPr>
          </a:p>
          <a:p>
            <a:pPr algn="ctr"/>
            <a:r>
              <a:rPr lang="ru-RU" altLang="ru-RU" sz="2800" b="1" i="1" dirty="0">
                <a:solidFill>
                  <a:srgbClr val="3F7819"/>
                </a:solidFill>
              </a:rPr>
              <a:t>«Готов к труду и обороне</a:t>
            </a:r>
            <a:r>
              <a:rPr lang="ru-RU" altLang="ru-RU" sz="2800" b="1" i="1" dirty="0" smtClean="0">
                <a:solidFill>
                  <a:srgbClr val="3F7819"/>
                </a:solidFill>
              </a:rPr>
              <a:t>»</a:t>
            </a:r>
          </a:p>
          <a:p>
            <a:pPr algn="ctr"/>
            <a:r>
              <a:rPr lang="ru-RU" altLang="ru-RU" sz="2800" b="1" i="1" dirty="0" smtClean="0">
                <a:solidFill>
                  <a:srgbClr val="3F7819"/>
                </a:solidFill>
              </a:rPr>
              <a:t> </a:t>
            </a:r>
            <a:r>
              <a:rPr lang="ru-RU" altLang="ru-RU" sz="2800" b="1" i="1" dirty="0">
                <a:solidFill>
                  <a:srgbClr val="3F7819"/>
                </a:solidFill>
              </a:rPr>
              <a:t>в начальной школе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995738" y="6237288"/>
            <a:ext cx="2087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2016 год</a:t>
            </a:r>
          </a:p>
        </p:txBody>
      </p:sp>
      <p:pic>
        <p:nvPicPr>
          <p:cNvPr id="6" name="Picture 4" descr="http://olimp.kcbux.ru/Raznoe/gto/znachok-gto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48" y="5257800"/>
            <a:ext cx="16192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vustug-info.ru/sites/default/files/styles/photos_news/public/gto.jpg?itok=6P-K4V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60712"/>
            <a:ext cx="176212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179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693492" y="1268760"/>
            <a:ext cx="2814612" cy="26088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Условия формирования личного вклада педагога в развитие образования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5580112" y="225887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3910093" y="402820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/>
          <p:cNvSpPr/>
          <p:nvPr/>
        </p:nvSpPr>
        <p:spPr>
          <a:xfrm>
            <a:off x="1638684" y="225887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505" y="1571691"/>
            <a:ext cx="1638684" cy="22322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 2" panose="05020102010507070707" pitchFamily="18" charset="2"/>
              <a:buNone/>
            </a:pP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ea typeface="Yu Gothic Light" pitchFamily="34" charset="-128"/>
                <a:cs typeface="Times New Roman" panose="02020603050405020304" pitchFamily="18" charset="0"/>
              </a:rPr>
              <a:t>Анализ </a:t>
            </a:r>
            <a:r>
              <a:rPr lang="ru-RU" alt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Yu Gothic Light" pitchFamily="34" charset="-128"/>
                <a:cs typeface="Times New Roman" panose="02020603050405020304" pitchFamily="18" charset="0"/>
              </a:rPr>
              <a:t> мониторинга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проведенных мероприятий</a:t>
            </a:r>
            <a:endParaRPr lang="ru-RU" altLang="ru-RU" dirty="0">
              <a:solidFill>
                <a:srgbClr val="FF0000"/>
              </a:solidFill>
              <a:latin typeface="Times New Roman" panose="02020603050405020304" pitchFamily="18" charset="0"/>
              <a:ea typeface="Yu Gothic Light" pitchFamily="34" charset="-128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91464" y="5125271"/>
            <a:ext cx="4104456" cy="15567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методической литературы различной направленности в процессе разработки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эффективной методики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занятий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34920" y="1556792"/>
            <a:ext cx="2016224" cy="21602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доклада для выступления по данной теме на родительском собрании 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педагогическом совете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943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61831" y="3037"/>
            <a:ext cx="5634663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Актуальность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i="1" dirty="0">
                <a:solidFill>
                  <a:srgbClr val="FF0000"/>
                </a:solidFill>
              </a:rPr>
              <a:t>Актуальность темы,</a:t>
            </a:r>
            <a:r>
              <a:rPr lang="ru-RU" altLang="ru-RU" i="1" dirty="0"/>
              <a:t> </a:t>
            </a:r>
            <a:r>
              <a:rPr lang="ru-RU" altLang="ru-RU" dirty="0">
                <a:solidFill>
                  <a:schemeClr val="tx2"/>
                </a:solidFill>
              </a:rPr>
              <a:t> </a:t>
            </a:r>
            <a:br>
              <a:rPr lang="ru-RU" altLang="ru-RU" dirty="0">
                <a:solidFill>
                  <a:schemeClr val="tx2"/>
                </a:solidFill>
              </a:rPr>
            </a:br>
            <a:r>
              <a:rPr lang="ru-RU" altLang="ru-RU" sz="1600" dirty="0">
                <a:solidFill>
                  <a:schemeClr val="tx2"/>
                </a:solidFill>
              </a:rPr>
              <a:t/>
            </a:r>
            <a:br>
              <a:rPr lang="ru-RU" altLang="ru-RU" sz="1600" dirty="0">
                <a:solidFill>
                  <a:schemeClr val="tx2"/>
                </a:solidFill>
              </a:rPr>
            </a:br>
            <a:r>
              <a:rPr lang="ru-RU" altLang="ru-RU" sz="1600" dirty="0"/>
              <a:t/>
            </a:r>
            <a:br>
              <a:rPr lang="ru-RU" altLang="ru-RU" sz="1600" dirty="0"/>
            </a:br>
            <a:endParaRPr lang="ru-RU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4663" y="1916113"/>
            <a:ext cx="4319587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+mn-cs"/>
              </a:rPr>
              <a:t> 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3555" name="Прямоугольник 1"/>
          <p:cNvSpPr>
            <a:spLocks noChangeArrowheads="1"/>
          </p:cNvSpPr>
          <p:nvPr/>
        </p:nvSpPr>
        <p:spPr bwMode="auto">
          <a:xfrm>
            <a:off x="3076575" y="981075"/>
            <a:ext cx="6067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 </a:t>
            </a:r>
          </a:p>
        </p:txBody>
      </p:sp>
      <p:sp>
        <p:nvSpPr>
          <p:cNvPr id="23556" name="Прямоугольник 4"/>
          <p:cNvSpPr>
            <a:spLocks noChangeArrowheads="1"/>
          </p:cNvSpPr>
          <p:nvPr/>
        </p:nvSpPr>
        <p:spPr bwMode="auto">
          <a:xfrm>
            <a:off x="2627784" y="1285875"/>
            <a:ext cx="651621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фактором сохранения здоровья является физическая активность, она влияет на деятельность, благосостояние общества, ценностные ориентации поведения. Главным компонентом для успешного выполнения любой деятельности, в том числе и физкультурно-спортивной, является мотивация. Именно мотивационный компонент отражает положительное эмоциональное отношение к физической культуре, систему знаний, интересов и убеждений, волевых усилий, направленных на практическую и познавательную деятельность.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 из таких компонентов является ВФСК «ГТО».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Тема внедрения ВФСК «ГТО» в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школу сейчас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актуальна и задача учителя физической культуры состоит в том, чтобы   привлечь  наибольшее  количество обучающихся школы к участию в  сдаче норм ВФСК «ГТО», а также мотивировать  к увеличению двигательной активности.</a:t>
            </a:r>
          </a:p>
          <a:p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2014г. в соответствии с Указом Президента РФ от 24.03.2014г. начал свое действие Всероссийский </a:t>
            </a:r>
            <a:r>
              <a:rPr lang="ru-RU" alt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спортивный комплекс «Готов к труду и обороне» с целью формирования у людей потребностей в занятиях физической культурой и спортом, физическом самосовершенствовании и ведении здорового образа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жизни. Руководство нашей школы тоже решило внедрить в начальной школе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ВФСК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«ГТО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Начали работу с проведения в 1-2 классах анкетирование на тему «Что такое ГТО?» и провели пробные тесты норм ГТО, для того чтобы выявить, с какими нормативами дети не справились и разработать эффективные формы и методы урочной и внеурочной деятельности. .</a:t>
            </a:r>
          </a:p>
          <a:p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http://sch2-kotel.edumsko.ru/uploads/3000/2168/section/141071/image/Sobitiya/den_sporta_2015/201531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981075"/>
            <a:ext cx="280260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1663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 2" panose="05020102010507070707" pitchFamily="18" charset="2"/>
              <a:buNone/>
              <a:defRPr/>
            </a:pP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результатам проведенных мероприятий, получены данные входного мониторинга: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430767"/>
              </p:ext>
            </p:extLst>
          </p:nvPr>
        </p:nvGraphicFramePr>
        <p:xfrm>
          <a:off x="971601" y="870166"/>
          <a:ext cx="6046737" cy="1625878"/>
        </p:xfrm>
        <a:graphic>
          <a:graphicData uri="http://schemas.openxmlformats.org/drawingml/2006/table">
            <a:tbl>
              <a:tblPr/>
              <a:tblGrid>
                <a:gridCol w="615608"/>
                <a:gridCol w="3361129"/>
                <a:gridCol w="1015528"/>
                <a:gridCol w="1054472"/>
              </a:tblGrid>
              <a:tr h="3763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03" marR="5980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 анкеты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03" marR="5980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03" marR="5980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03" marR="5980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63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03" marR="5980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Знаете ли вы  что такое ВФСК «ГТО»?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03" marR="5980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03" marR="5980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03" marR="5980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</a:tr>
              <a:tr h="364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03" marR="5980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Хотите ли вы сдать нормы ВФСК «ГТО»?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03" marR="5980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03" marR="5980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03" marR="5980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</a:tr>
              <a:tr h="2322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03" marR="5980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Занимаетесь ли вы спортом?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03" marR="5980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03" marR="5980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03" marR="5980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</a:tr>
              <a:tr h="3763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03" marR="5980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Хотите ли вы быть сильным, быстрым, ловким и здоровым?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03" marR="5980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03" marR="5980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03" marR="5980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339752" y="3244334"/>
            <a:ext cx="33444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38800" y="2781300"/>
            <a:ext cx="3745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Входной мониторинг: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615515"/>
              </p:ext>
            </p:extLst>
          </p:nvPr>
        </p:nvGraphicFramePr>
        <p:xfrm>
          <a:off x="1059661" y="3068959"/>
          <a:ext cx="5888604" cy="14644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5504"/>
                <a:gridCol w="1113608"/>
                <a:gridCol w="2040146"/>
                <a:gridCol w="2039346"/>
              </a:tblGrid>
              <a:tr h="697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классы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Количество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учащихся в классе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Количество учащихся принявших участие по сдаче норм ВФСК «ГТО»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Количество уащихся. Которые успешно справились с требованиями Комплекса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57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57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57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444625" y="3506788"/>
            <a:ext cx="10758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59661" y="4702215"/>
            <a:ext cx="351233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 2" panose="05020102010507070707" pitchFamily="18" charset="2"/>
              <a:buNone/>
            </a:pPr>
            <a:r>
              <a:rPr lang="ru-RU" alt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Yu Gothic Light" pitchFamily="34" charset="-128"/>
                <a:cs typeface="Times New Roman" panose="02020603050405020304" pitchFamily="18" charset="0"/>
              </a:rPr>
              <a:t>Анализ данных мониторинга:</a:t>
            </a:r>
            <a:endParaRPr lang="ru-RU" altLang="ru-RU" sz="1600" dirty="0">
              <a:solidFill>
                <a:srgbClr val="FF0000"/>
              </a:solidFill>
              <a:latin typeface="Times New Roman" panose="02020603050405020304" pitchFamily="18" charset="0"/>
              <a:ea typeface="Yu Gothic Light" pitchFamily="34" charset="-128"/>
              <a:cs typeface="Times New Roman" panose="02020603050405020304" pitchFamily="18" charset="0"/>
            </a:endParaRPr>
          </a:p>
          <a:p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-Низкий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участия школьников в мероприятиях по сдаче норм ГТО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(45%)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-Небольшая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учащихся успешно справились с требованиями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 (30%)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-Учащиеся в основном не справились с нормативами : метание мяча и прыжок в длину с места.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127349454"/>
              </p:ext>
            </p:extLst>
          </p:nvPr>
        </p:nvGraphicFramePr>
        <p:xfrm>
          <a:off x="4211960" y="4612614"/>
          <a:ext cx="2455168" cy="2151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1875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424863" cy="1125538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i="1" u="sng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Цель и задачи педагогической деятельности:</a:t>
            </a:r>
          </a:p>
        </p:txBody>
      </p:sp>
      <p:sp>
        <p:nvSpPr>
          <p:cNvPr id="27650" name="Прямоугольник 2"/>
          <p:cNvSpPr>
            <a:spLocks noChangeArrowheads="1"/>
          </p:cNvSpPr>
          <p:nvPr/>
        </p:nvSpPr>
        <p:spPr bwMode="auto">
          <a:xfrm>
            <a:off x="539750" y="1125538"/>
            <a:ext cx="8208963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2913" indent="-442913">
              <a:lnSpc>
                <a:spcPct val="90000"/>
              </a:lnSpc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651" name="Прямоугольник 2"/>
          <p:cNvSpPr>
            <a:spLocks noChangeArrowheads="1"/>
          </p:cNvSpPr>
          <p:nvPr/>
        </p:nvSpPr>
        <p:spPr bwMode="auto">
          <a:xfrm>
            <a:off x="348167" y="1125538"/>
            <a:ext cx="6802189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r>
              <a:rPr lang="ru-RU" sz="2000" dirty="0" smtClean="0"/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эффективную систему заданий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успешного выполнения нормативов :метание мяча и прыжок в длину с места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одготовить детей к успешной сдаче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норм ВФСК «ГТО».</a:t>
            </a:r>
          </a:p>
          <a:p>
            <a:endParaRPr lang="ru-RU" sz="2000" dirty="0"/>
          </a:p>
          <a:p>
            <a:pPr algn="ctr"/>
            <a:r>
              <a:rPr lang="ru-RU" sz="2000" dirty="0"/>
              <a:t>   </a:t>
            </a:r>
            <a:r>
              <a:rPr lang="ru-RU" sz="3200" dirty="0">
                <a:solidFill>
                  <a:srgbClr val="0070C0"/>
                </a:solidFill>
              </a:rPr>
              <a:t>Задачи </a:t>
            </a:r>
            <a:r>
              <a:rPr lang="ru-RU" sz="3200" dirty="0" smtClean="0">
                <a:solidFill>
                  <a:srgbClr val="0070C0"/>
                </a:solidFill>
              </a:rPr>
              <a:t>:</a:t>
            </a:r>
            <a:endParaRPr lang="ru-RU" sz="3200" dirty="0">
              <a:solidFill>
                <a:srgbClr val="0070C0"/>
              </a:solidFill>
            </a:endParaRPr>
          </a:p>
          <a:p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1.Проинформировать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о назначении и содержании ВФСК « ГТО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2.Подобрать и внедрить наиболее эффективные комплексы заданий для успешного выполнения нормативов :метание мяча и прыжок в длину с места;</a:t>
            </a:r>
          </a:p>
          <a:p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3.Апробировать программу с учетом всех изменений;</a:t>
            </a:r>
          </a:p>
          <a:p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4.Провести итоговое мероприятие по сдаче норм ГТО и выявить динамику эффективности разработанной методики. . 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27652" name="Picture 2" descr="http://mosreg.ru/upload/iblock/bff/g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536" y="476672"/>
            <a:ext cx="1800199" cy="106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Прямоугольник 5"/>
          <p:cNvSpPr>
            <a:spLocks noChangeArrowheads="1"/>
          </p:cNvSpPr>
          <p:nvPr/>
        </p:nvSpPr>
        <p:spPr bwMode="auto">
          <a:xfrm>
            <a:off x="299416" y="5446504"/>
            <a:ext cx="88931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260350"/>
            <a:ext cx="84963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u="sng" kern="0" dirty="0">
                <a:solidFill>
                  <a:srgbClr val="FF0000"/>
                </a:solidFill>
                <a:latin typeface="Arial"/>
                <a:ea typeface="+mj-ea"/>
                <a:cs typeface="+mj-cs"/>
              </a:rPr>
              <a:t> </a:t>
            </a:r>
            <a:endParaRPr lang="ru-RU" sz="4000" b="1" i="1" u="sng" kern="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40200" y="1066800"/>
            <a:ext cx="446405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i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 </a:t>
            </a:r>
            <a:r>
              <a:rPr lang="ru-RU" altLang="ru-RU" sz="2400" b="1" kern="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/>
            </a:r>
            <a:br>
              <a:rPr lang="ru-RU" altLang="ru-RU" sz="2400" b="1" kern="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</a:br>
            <a:endParaRPr lang="ru-RU" sz="2400" kern="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897063"/>
            <a:ext cx="669741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FF0000"/>
                </a:solidFill>
                <a:latin typeface="+mj-lt"/>
              </a:rPr>
              <a:t>Ожидаемые результаты </a:t>
            </a:r>
            <a:r>
              <a:rPr lang="ru-RU" sz="3200" dirty="0" smtClean="0">
                <a:solidFill>
                  <a:srgbClr val="FF0000"/>
                </a:solidFill>
                <a:latin typeface="+mj-lt"/>
              </a:rPr>
              <a:t> </a:t>
            </a:r>
            <a:endParaRPr lang="ru-RU" sz="3200" dirty="0">
              <a:solidFill>
                <a:srgbClr val="FF0000"/>
              </a:solidFill>
              <a:latin typeface="+mj-lt"/>
            </a:endParaRPr>
          </a:p>
          <a:p>
            <a:pPr>
              <a:defRPr/>
            </a:pPr>
            <a:r>
              <a:rPr lang="ru-RU" dirty="0"/>
              <a:t>1</a:t>
            </a:r>
            <a:r>
              <a:rPr lang="ru-RU" sz="2400" dirty="0"/>
              <a:t>.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интереса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к сдаче норм ВФСК «ГТО».</a:t>
            </a:r>
            <a:endParaRPr lang="ru-RU" sz="2400" dirty="0"/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Положительная динамика выполнения нормативов ВФСК ГТО учащимися школы.</a:t>
            </a:r>
          </a:p>
          <a:p>
            <a:pPr>
              <a:defRPr/>
            </a:pPr>
            <a:r>
              <a:rPr lang="ru-RU" sz="2400" dirty="0"/>
              <a:t>3.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процента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учащихся, вовлеченных в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физкультурную и спортивную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деятельность.</a:t>
            </a:r>
            <a:endParaRPr lang="ru-RU" sz="2400" dirty="0"/>
          </a:p>
        </p:txBody>
      </p:sp>
      <p:pic>
        <p:nvPicPr>
          <p:cNvPr id="29700" name="Picture 4" descr="http://www.chitalnya.ru/upload3/878/047bd4d43bcd2bb4657aab78be4778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9650" y="5073650"/>
            <a:ext cx="178435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6" descr="http://fb.ru/misc/i/gallery/33373/7697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127000"/>
            <a:ext cx="47513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1"/>
          <p:cNvSpPr>
            <a:spLocks noChangeArrowheads="1"/>
          </p:cNvSpPr>
          <p:nvPr/>
        </p:nvSpPr>
        <p:spPr bwMode="auto">
          <a:xfrm>
            <a:off x="250825" y="260350"/>
            <a:ext cx="86423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 u="sng">
                <a:solidFill>
                  <a:srgbClr val="FF0000"/>
                </a:solidFill>
                <a:latin typeface="Lucida Sans Unicode" pitchFamily="34" charset="0"/>
              </a:rPr>
              <a:t>Организация исследования:</a:t>
            </a:r>
          </a:p>
        </p:txBody>
      </p:sp>
      <p:sp>
        <p:nvSpPr>
          <p:cNvPr id="3" name="Прямоугольник 2"/>
          <p:cNvSpPr/>
          <p:nvPr/>
        </p:nvSpPr>
        <p:spPr>
          <a:xfrm flipV="1">
            <a:off x="1435100" y="-146050"/>
            <a:ext cx="326231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3200" kern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</a:p>
        </p:txBody>
      </p:sp>
      <p:pic>
        <p:nvPicPr>
          <p:cNvPr id="31747" name="Picture 8" descr="http://www.sivasspor.com/forum/image.php?s=3144e19295c32b47ed3a8bd6335c6540&amp;u=10941&amp;dateline=113119327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0" y="5229225"/>
            <a:ext cx="952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Прямоугольник 1"/>
          <p:cNvSpPr>
            <a:spLocks noChangeArrowheads="1"/>
          </p:cNvSpPr>
          <p:nvPr/>
        </p:nvSpPr>
        <p:spPr bwMode="auto">
          <a:xfrm>
            <a:off x="133350" y="1597025"/>
            <a:ext cx="8785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u="sng"/>
              <a:t> </a:t>
            </a:r>
            <a:r>
              <a:rPr lang="ru-RU" altLang="ru-RU"/>
              <a:t>. </a:t>
            </a:r>
            <a:endParaRPr lang="ru-RU"/>
          </a:p>
        </p:txBody>
      </p:sp>
      <p:sp>
        <p:nvSpPr>
          <p:cNvPr id="31749" name="Прямоугольник 3"/>
          <p:cNvSpPr>
            <a:spLocks noChangeArrowheads="1"/>
          </p:cNvSpPr>
          <p:nvPr/>
        </p:nvSpPr>
        <p:spPr bwMode="auto">
          <a:xfrm>
            <a:off x="611560" y="1341439"/>
            <a:ext cx="8208590" cy="574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Подготовительный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этап – октябрь 2014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обозначение </a:t>
            </a: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проблемы, формулирование цели проекта, постановка задач, определение методов и средств для достижения цели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Практический этап- ноябрь 2014- апрель 2015</a:t>
            </a:r>
          </a:p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alt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направление- мероприятия информационного характера</a:t>
            </a:r>
            <a:endParaRPr lang="ru-RU" alt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-проведение  классных часов;</a:t>
            </a:r>
            <a:endParaRPr lang="ru-RU" alt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-информирование </a:t>
            </a: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и родителей о внедрении Комплекса ГТО через выступления на родительских собраниях и педсовете.</a:t>
            </a:r>
          </a:p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alt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направление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-применение на уроках физкультуры разработанные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комплексы заданий для успешного выполнения нормативов :метание мяча и прыжок в длину с места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проведение спортивно-массовых мероприятий.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направление-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мероприятия стимулирующего характера</a:t>
            </a:r>
          </a:p>
          <a:p>
            <a:pPr lvl="0"/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-оформление стенда «ГТО!»</a:t>
            </a:r>
          </a:p>
          <a:p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-конкурс рисунков « О, спорт- ты мир!»</a:t>
            </a:r>
          </a:p>
          <a:p>
            <a:pPr lvl="0"/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-награждение участников комплекса ГТО</a:t>
            </a: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Обобщающий этап – май 2015</a:t>
            </a:r>
          </a:p>
          <a:p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-обобщение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анализ данных, полученных в ходе проекта.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Прямоугольник 1"/>
          <p:cNvSpPr>
            <a:spLocks noChangeArrowheads="1"/>
          </p:cNvSpPr>
          <p:nvPr/>
        </p:nvSpPr>
        <p:spPr bwMode="auto">
          <a:xfrm>
            <a:off x="468313" y="188913"/>
            <a:ext cx="8280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 u="sng">
                <a:solidFill>
                  <a:srgbClr val="FF0000"/>
                </a:solidFill>
                <a:latin typeface="Lucida Sans Unicode" pitchFamily="34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5750" y="476250"/>
            <a:ext cx="87503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C42F1A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этап:</a:t>
            </a:r>
          </a:p>
          <a:p>
            <a:endParaRPr lang="ru-RU" dirty="0">
              <a:solidFill>
                <a:srgbClr val="C42F1A"/>
              </a:solidFill>
            </a:endParaRPr>
          </a:p>
          <a:p>
            <a:r>
              <a:rPr lang="ru-RU" b="1" dirty="0"/>
              <a:t>1. Совещание при директоре «Создание условий для введения Всероссийского физкультурно-оздоровительного комплекса </a:t>
            </a:r>
            <a:br>
              <a:rPr lang="ru-RU" b="1" dirty="0"/>
            </a:br>
            <a:r>
              <a:rPr lang="ru-RU" b="1" dirty="0"/>
              <a:t>«Готов к труду и обороне» в ОУ № 3 </a:t>
            </a:r>
          </a:p>
          <a:p>
            <a:endParaRPr lang="ru-RU" b="1" dirty="0"/>
          </a:p>
          <a:p>
            <a:r>
              <a:rPr lang="ru-RU" b="1" dirty="0"/>
              <a:t>2. Создание комиссии по сдаче норм ГТО </a:t>
            </a:r>
          </a:p>
          <a:p>
            <a:endParaRPr lang="ru-RU" b="1" dirty="0"/>
          </a:p>
          <a:p>
            <a:r>
              <a:rPr lang="ru-RU" b="1" dirty="0"/>
              <a:t>3. </a:t>
            </a:r>
            <a:r>
              <a:rPr lang="ru-RU" b="1" dirty="0" smtClean="0"/>
              <a:t>Изучение нормативной базы и</a:t>
            </a:r>
            <a:r>
              <a:rPr lang="ru-RU" b="1" dirty="0"/>
              <a:t> </a:t>
            </a:r>
            <a:r>
              <a:rPr lang="ru-RU" b="1" dirty="0" smtClean="0"/>
              <a:t>разработка </a:t>
            </a:r>
            <a:r>
              <a:rPr lang="ru-RU" b="1" dirty="0"/>
              <a:t>плана по реализации мероприятий по ГТО </a:t>
            </a:r>
          </a:p>
          <a:p>
            <a:endParaRPr lang="ru-RU" b="1" dirty="0"/>
          </a:p>
          <a:p>
            <a:r>
              <a:rPr lang="ru-RU" b="1" dirty="0"/>
              <a:t>4. Социологический опрос «Что я знаю про ГТО?» </a:t>
            </a:r>
          </a:p>
          <a:p>
            <a:endParaRPr lang="ru-RU" b="1" dirty="0"/>
          </a:p>
          <a:p>
            <a:r>
              <a:rPr lang="ru-RU" b="1" dirty="0"/>
              <a:t>5. Проведение диагностик:</a:t>
            </a:r>
          </a:p>
          <a:p>
            <a:pPr>
              <a:buFontTx/>
              <a:buChar char="•"/>
            </a:pPr>
            <a:r>
              <a:rPr lang="ru-RU" b="1" dirty="0"/>
              <a:t> Бег 30, 60 метров </a:t>
            </a:r>
          </a:p>
          <a:p>
            <a:pPr>
              <a:buFontTx/>
              <a:buChar char="•"/>
            </a:pPr>
            <a:r>
              <a:rPr lang="ru-RU" b="1" dirty="0"/>
              <a:t> Метание мяча  150 гр.(м) </a:t>
            </a:r>
          </a:p>
          <a:p>
            <a:pPr>
              <a:buFontTx/>
              <a:buChar char="•"/>
            </a:pPr>
            <a:r>
              <a:rPr lang="ru-RU" b="1" dirty="0"/>
              <a:t> День здоровья «Весенний марафон »( 1000м) </a:t>
            </a:r>
          </a:p>
        </p:txBody>
      </p:sp>
      <p:pic>
        <p:nvPicPr>
          <p:cNvPr id="44034" name="Picture 2" descr="4129864_ (700x595, 58Kb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284984"/>
            <a:ext cx="1133896" cy="96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3018</TotalTime>
  <Words>995</Words>
  <Application>Microsoft Office PowerPoint</Application>
  <PresentationFormat>Экран (4:3)</PresentationFormat>
  <Paragraphs>210</Paragraphs>
  <Slides>16</Slides>
  <Notes>12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30" baseType="lpstr">
      <vt:lpstr>Arial</vt:lpstr>
      <vt:lpstr>Calibri</vt:lpstr>
      <vt:lpstr>Cambria Math</vt:lpstr>
      <vt:lpstr>Georgia</vt:lpstr>
      <vt:lpstr>Lucida Sans Unicode</vt:lpstr>
      <vt:lpstr>Tahoma</vt:lpstr>
      <vt:lpstr>Times New Roman</vt:lpstr>
      <vt:lpstr>Trebuchet MS</vt:lpstr>
      <vt:lpstr>Wingdings 2</vt:lpstr>
      <vt:lpstr>Wingdings 3</vt:lpstr>
      <vt:lpstr>Yu Gothic Light</vt:lpstr>
      <vt:lpstr>Грань</vt:lpstr>
      <vt:lpstr>Диаграмма Microsoft Excel</vt:lpstr>
      <vt:lpstr>Диаграмма</vt:lpstr>
      <vt:lpstr>                Визитная карточка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и задачи педагогической деятельности: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ИСТОЧНИКИ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Саванникова  Евгения Евгеньевна</dc:title>
  <dc:creator>User</dc:creator>
  <cp:lastModifiedBy>XTreme.ws</cp:lastModifiedBy>
  <cp:revision>200</cp:revision>
  <dcterms:created xsi:type="dcterms:W3CDTF">2016-02-02T16:47:40Z</dcterms:created>
  <dcterms:modified xsi:type="dcterms:W3CDTF">2016-02-28T04:16:09Z</dcterms:modified>
</cp:coreProperties>
</file>