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5"/>
  </p:notesMasterIdLst>
  <p:sldIdLst>
    <p:sldId id="271" r:id="rId2"/>
    <p:sldId id="257" r:id="rId3"/>
    <p:sldId id="261" r:id="rId4"/>
    <p:sldId id="263" r:id="rId5"/>
    <p:sldId id="264" r:id="rId6"/>
    <p:sldId id="265" r:id="rId7"/>
    <p:sldId id="268" r:id="rId8"/>
    <p:sldId id="274" r:id="rId9"/>
    <p:sldId id="269" r:id="rId10"/>
    <p:sldId id="272" r:id="rId11"/>
    <p:sldId id="275" r:id="rId12"/>
    <p:sldId id="276" r:id="rId13"/>
    <p:sldId id="270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Rg st="1" end="15"/>
    <p:penClr>
      <a:srgbClr val="FF0000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530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7D88654-B629-474F-B630-A806E50EF0CF}" type="datetimeFigureOut">
              <a:rPr lang="ru-RU" smtClean="0"/>
              <a:pPr/>
              <a:t>26.02.2016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C535842-8A99-4ACD-AEA7-964E789FF1BA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C535842-8A99-4ACD-AEA7-964E789FF1BA}" type="slidenum">
              <a:rPr lang="ru-RU" smtClean="0"/>
              <a:pPr/>
              <a:t>11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5" name="Подзаголовок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1" name="Дата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4BE77949-1980-4F7F-93A9-AF8942E4439F}" type="datetimeFigureOut">
              <a:rPr lang="ru-RU" smtClean="0"/>
              <a:pPr/>
              <a:t>26.02.2016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8F335B68-3430-46C8-B560-882A34D0B0F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BE77949-1980-4F7F-93A9-AF8942E4439F}" type="datetimeFigureOut">
              <a:rPr lang="ru-RU" smtClean="0"/>
              <a:pPr/>
              <a:t>26.02.2016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F335B68-3430-46C8-B560-882A34D0B0F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4BE77949-1980-4F7F-93A9-AF8942E4439F}" type="datetimeFigureOut">
              <a:rPr lang="ru-RU" smtClean="0"/>
              <a:pPr/>
              <a:t>26.02.2016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8F335B68-3430-46C8-B560-882A34D0B0F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BE77949-1980-4F7F-93A9-AF8942E4439F}" type="datetimeFigureOut">
              <a:rPr lang="ru-RU" smtClean="0"/>
              <a:pPr/>
              <a:t>26.02.2016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F335B68-3430-46C8-B560-882A34D0B0F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4BE77949-1980-4F7F-93A9-AF8942E4439F}" type="datetimeFigureOut">
              <a:rPr lang="ru-RU" smtClean="0"/>
              <a:pPr/>
              <a:t>26.02.2016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8F335B68-3430-46C8-B560-882A34D0B0F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BE77949-1980-4F7F-93A9-AF8942E4439F}" type="datetimeFigureOut">
              <a:rPr lang="ru-RU" smtClean="0"/>
              <a:pPr/>
              <a:t>26.02.2016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F335B68-3430-46C8-B560-882A34D0B0F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BE77949-1980-4F7F-93A9-AF8942E4439F}" type="datetimeFigureOut">
              <a:rPr lang="ru-RU" smtClean="0"/>
              <a:pPr/>
              <a:t>26.02.2016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F335B68-3430-46C8-B560-882A34D0B0F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BE77949-1980-4F7F-93A9-AF8942E4439F}" type="datetimeFigureOut">
              <a:rPr lang="ru-RU" smtClean="0"/>
              <a:pPr/>
              <a:t>26.02.2016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F335B68-3430-46C8-B560-882A34D0B0F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4BE77949-1980-4F7F-93A9-AF8942E4439F}" type="datetimeFigureOut">
              <a:rPr lang="ru-RU" smtClean="0"/>
              <a:pPr/>
              <a:t>26.02.2016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F335B68-3430-46C8-B560-882A34D0B0F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BE77949-1980-4F7F-93A9-AF8942E4439F}" type="datetimeFigureOut">
              <a:rPr lang="ru-RU" smtClean="0"/>
              <a:pPr/>
              <a:t>26.02.2016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F335B68-3430-46C8-B560-882A34D0B0F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BE77949-1980-4F7F-93A9-AF8942E4439F}" type="datetimeFigureOut">
              <a:rPr lang="ru-RU" smtClean="0"/>
              <a:pPr/>
              <a:t>26.02.2016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F335B68-3430-46C8-B560-882A34D0B0F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Рисунок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1" name="Текст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7" name="Дата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4BE77949-1980-4F7F-93A9-AF8942E4439F}" type="datetimeFigureOut">
              <a:rPr lang="ru-RU" smtClean="0"/>
              <a:pPr/>
              <a:t>26.02.2016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8F335B68-3430-46C8-B560-882A34D0B0F3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СОВРЕМЕННЫЙ УРОК</a:t>
            </a:r>
            <a:endParaRPr lang="ru-RU" dirty="0"/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/>
              <a:t>  </a:t>
            </a:r>
          </a:p>
          <a:p>
            <a:r>
              <a:rPr lang="ru-RU" dirty="0" err="1" smtClean="0"/>
              <a:t>Подготовил:Заведующий</a:t>
            </a:r>
            <a:r>
              <a:rPr lang="ru-RU" dirty="0" smtClean="0"/>
              <a:t> </a:t>
            </a:r>
            <a:r>
              <a:rPr lang="ru-RU" dirty="0" smtClean="0"/>
              <a:t>М.В.Мищенко </a:t>
            </a:r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4578" name="Picture 2" descr="http://azbyka.kz/images/chemistry/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87824" y="548680"/>
            <a:ext cx="5904655" cy="554461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031504"/>
          </a:xfrm>
        </p:spPr>
        <p:txBody>
          <a:bodyPr/>
          <a:lstStyle/>
          <a:p>
            <a:r>
              <a:rPr lang="ru-RU" dirty="0" smtClean="0"/>
              <a:t>СВОЙСТВА СОВРЕМЕННОГО УРОКА</a:t>
            </a:r>
            <a:endParaRPr lang="ru-RU" dirty="0"/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3354442" y="2780928"/>
            <a:ext cx="5114778" cy="3672408"/>
          </a:xfrm>
        </p:spPr>
        <p:txBody>
          <a:bodyPr>
            <a:normAutofit/>
          </a:bodyPr>
          <a:lstStyle/>
          <a:p>
            <a:pPr lvl="5">
              <a:buFont typeface="Wingdings" pitchFamily="2" charset="2"/>
              <a:buChar char="Ø"/>
            </a:pPr>
            <a:r>
              <a:rPr lang="ru-RU" sz="2800" dirty="0" smtClean="0">
                <a:solidFill>
                  <a:srgbClr val="FF0000"/>
                </a:solidFill>
              </a:rPr>
              <a:t>Целостность</a:t>
            </a:r>
          </a:p>
          <a:p>
            <a:pPr>
              <a:buFont typeface="Wingdings" pitchFamily="2" charset="2"/>
              <a:buChar char="ü"/>
            </a:pPr>
            <a:r>
              <a:rPr lang="ru-RU" sz="2800" dirty="0" smtClean="0">
                <a:solidFill>
                  <a:srgbClr val="FF0000"/>
                </a:solidFill>
              </a:rPr>
              <a:t>Совместимость</a:t>
            </a:r>
          </a:p>
          <a:p>
            <a:pPr>
              <a:buFont typeface="Wingdings" pitchFamily="2" charset="2"/>
              <a:buChar char="Ø"/>
            </a:pPr>
            <a:r>
              <a:rPr lang="ru-RU" sz="2800" dirty="0" smtClean="0">
                <a:solidFill>
                  <a:srgbClr val="FF0000"/>
                </a:solidFill>
              </a:rPr>
              <a:t>Стабильность и устойчивость</a:t>
            </a:r>
          </a:p>
          <a:p>
            <a:pPr>
              <a:buFont typeface="Wingdings" pitchFamily="2" charset="2"/>
              <a:buChar char="Ø"/>
            </a:pPr>
            <a:r>
              <a:rPr lang="ru-RU" sz="2800" dirty="0" smtClean="0">
                <a:solidFill>
                  <a:srgbClr val="FF0000"/>
                </a:solidFill>
              </a:rPr>
              <a:t>Наличие обратной связи</a:t>
            </a:r>
          </a:p>
          <a:p>
            <a:pPr>
              <a:buFont typeface="Wingdings" pitchFamily="2" charset="2"/>
              <a:buChar char="Ø"/>
            </a:pPr>
            <a:r>
              <a:rPr lang="ru-RU" sz="2800" dirty="0" smtClean="0">
                <a:solidFill>
                  <a:srgbClr val="FF0000"/>
                </a:solidFill>
              </a:rPr>
              <a:t>Адаптация</a:t>
            </a:r>
            <a:endParaRPr lang="ru-RU" sz="28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2987824" y="533400"/>
            <a:ext cx="5832648" cy="3399656"/>
          </a:xfrm>
        </p:spPr>
        <p:txBody>
          <a:bodyPr/>
          <a:lstStyle/>
          <a:p>
            <a:r>
              <a:rPr lang="ru-RU" sz="3600" dirty="0" smtClean="0">
                <a:cs typeface="FrankRuehl" pitchFamily="34" charset="-79"/>
              </a:rPr>
              <a:t>Посредственный учитель- излагает,</a:t>
            </a:r>
            <a:br>
              <a:rPr lang="ru-RU" sz="3600" dirty="0" smtClean="0">
                <a:cs typeface="FrankRuehl" pitchFamily="34" charset="-79"/>
              </a:rPr>
            </a:br>
            <a:r>
              <a:rPr lang="ru-RU" sz="3600" dirty="0" smtClean="0">
                <a:cs typeface="FrankRuehl" pitchFamily="34" charset="-79"/>
              </a:rPr>
              <a:t>Хороший –объясняет,</a:t>
            </a:r>
            <a:br>
              <a:rPr lang="ru-RU" sz="3600" dirty="0" smtClean="0">
                <a:cs typeface="FrankRuehl" pitchFamily="34" charset="-79"/>
              </a:rPr>
            </a:br>
            <a:r>
              <a:rPr lang="ru-RU" sz="3600" dirty="0" smtClean="0">
                <a:cs typeface="FrankRuehl" pitchFamily="34" charset="-79"/>
              </a:rPr>
              <a:t>Выдающий – показывает,</a:t>
            </a:r>
            <a:br>
              <a:rPr lang="ru-RU" sz="3600" dirty="0" smtClean="0">
                <a:cs typeface="FrankRuehl" pitchFamily="34" charset="-79"/>
              </a:rPr>
            </a:br>
            <a:r>
              <a:rPr lang="ru-RU" sz="3600" dirty="0" err="1" smtClean="0">
                <a:cs typeface="FrankRuehl" pitchFamily="34" charset="-79"/>
              </a:rPr>
              <a:t>Великий-вдохнавляет</a:t>
            </a:r>
            <a:r>
              <a:rPr lang="ru-RU" sz="3600" dirty="0" smtClean="0"/>
              <a:t>. </a:t>
            </a:r>
            <a:endParaRPr lang="ru-RU" sz="3600" dirty="0"/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3354442" y="3933056"/>
            <a:ext cx="5114778" cy="2592288"/>
          </a:xfrm>
        </p:spPr>
        <p:txBody>
          <a:bodyPr/>
          <a:lstStyle/>
          <a:p>
            <a:endParaRPr lang="ru-RU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ru-RU" sz="3800" b="1" i="1" dirty="0" smtClean="0">
                <a:solidFill>
                  <a:srgbClr val="FFFF00"/>
                </a:solidFill>
                <a:latin typeface="Georgia" pitchFamily="18" charset="0"/>
              </a:rPr>
              <a:t> </a:t>
            </a:r>
            <a:endParaRPr lang="ru-RU" dirty="0">
              <a:solidFill>
                <a:srgbClr val="FFFF00"/>
              </a:solidFill>
            </a:endParaRPr>
          </a:p>
        </p:txBody>
      </p:sp>
      <p:pic>
        <p:nvPicPr>
          <p:cNvPr id="1026" name="Picture 2" descr="http://festival.1september.ru/articles/626313/presentation/26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43808" y="260648"/>
            <a:ext cx="6048672" cy="6408712"/>
          </a:xfrm>
          <a:prstGeom prst="rect">
            <a:avLst/>
          </a:prstGeom>
          <a:noFill/>
        </p:spPr>
      </p:pic>
    </p:spTree>
  </p:cSld>
  <p:clrMapOvr>
    <a:masterClrMapping/>
  </p:clrMapOvr>
  <p:transition advClick="0" advTm="3000">
    <p:dissolv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093564" cy="519336"/>
          </a:xfrm>
        </p:spPr>
        <p:txBody>
          <a:bodyPr/>
          <a:lstStyle/>
          <a:p>
            <a:r>
              <a:rPr lang="ru-RU" sz="2000" i="1" dirty="0" smtClean="0"/>
              <a:t>ЦЕЛЬ И ЗАДАЧИ:</a:t>
            </a:r>
            <a:endParaRPr lang="ru-RU" sz="2000" i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347864" y="4077072"/>
            <a:ext cx="5114778" cy="1857388"/>
          </a:xfrm>
        </p:spPr>
        <p:txBody>
          <a:bodyPr>
            <a:noAutofit/>
          </a:bodyPr>
          <a:lstStyle/>
          <a:p>
            <a:r>
              <a:rPr lang="ru-RU" sz="2800" b="1" i="1" dirty="0" smtClean="0">
                <a:latin typeface="Georgia" pitchFamily="18" charset="0"/>
              </a:rPr>
              <a:t> </a:t>
            </a:r>
          </a:p>
          <a:p>
            <a:endParaRPr lang="ru-RU" sz="2800" b="1" i="1" dirty="0" smtClean="0">
              <a:latin typeface="Georgia" pitchFamily="18" charset="0"/>
            </a:endParaRPr>
          </a:p>
          <a:p>
            <a:r>
              <a:rPr lang="ru-RU" sz="2800" b="1" i="1" dirty="0" smtClean="0">
                <a:latin typeface="Georgia" pitchFamily="18" charset="0"/>
              </a:rPr>
              <a:t> </a:t>
            </a:r>
            <a:endParaRPr lang="ru-RU" sz="2800" b="1" i="1" dirty="0">
              <a:latin typeface="Georgia" pitchFamily="18" charset="0"/>
            </a:endParaRPr>
          </a:p>
        </p:txBody>
      </p:sp>
      <p:sp>
        <p:nvSpPr>
          <p:cNvPr id="15362" name="AutoShape 2" descr="Страница 2 из 12"/>
          <p:cNvSpPr>
            <a:spLocks noChangeAspect="1" noChangeArrowheads="1"/>
          </p:cNvSpPr>
          <p:nvPr/>
        </p:nvSpPr>
        <p:spPr bwMode="auto">
          <a:xfrm>
            <a:off x="63500" y="-2743200"/>
            <a:ext cx="7620000" cy="57150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5364" name="AutoShape 4" descr="Страница 2 из 12"/>
          <p:cNvSpPr>
            <a:spLocks noChangeAspect="1" noChangeArrowheads="1"/>
          </p:cNvSpPr>
          <p:nvPr/>
        </p:nvSpPr>
        <p:spPr bwMode="auto">
          <a:xfrm>
            <a:off x="63500" y="-2743200"/>
            <a:ext cx="7620000" cy="57150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5366" name="AutoShape 6" descr="Страница 2 из 12"/>
          <p:cNvSpPr>
            <a:spLocks noChangeAspect="1" noChangeArrowheads="1"/>
          </p:cNvSpPr>
          <p:nvPr/>
        </p:nvSpPr>
        <p:spPr bwMode="auto">
          <a:xfrm>
            <a:off x="63500" y="-2743200"/>
            <a:ext cx="7620000" cy="57150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15368" name="Picture 8" descr="http://player.myshared.ru/27/1293774/data/images/img9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43808" y="1268760"/>
            <a:ext cx="6120680" cy="5112568"/>
          </a:xfrm>
          <a:prstGeom prst="rect">
            <a:avLst/>
          </a:prstGeom>
          <a:noFill/>
        </p:spPr>
      </p:pic>
    </p:spTree>
  </p:cSld>
  <p:clrMapOvr>
    <a:masterClrMapping/>
  </p:clrMapOvr>
  <p:transition advClick="0" advTm="3000">
    <p:dissolv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СОВРЕМЕННЫЙ УРОК - ЕГО МЕТОДИЧЕСКОЕ ОБЕСПЕЧЕНИЕ</a:t>
            </a:r>
            <a:br>
              <a:rPr lang="ru-RU" dirty="0" smtClean="0"/>
            </a:br>
            <a:endParaRPr lang="ru-RU" i="1" dirty="0">
              <a:latin typeface="Georgia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915816" y="3212976"/>
            <a:ext cx="5942464" cy="3145552"/>
          </a:xfrm>
        </p:spPr>
        <p:txBody>
          <a:bodyPr>
            <a:normAutofit/>
          </a:bodyPr>
          <a:lstStyle/>
          <a:p>
            <a:r>
              <a:rPr lang="ru-RU" sz="2000" b="1" i="1" dirty="0" smtClean="0">
                <a:latin typeface="Georgia" pitchFamily="18" charset="0"/>
              </a:rPr>
              <a:t>  </a:t>
            </a:r>
            <a:endParaRPr lang="ru-RU" sz="2000" b="1" i="1" dirty="0">
              <a:latin typeface="Georgia" pitchFamily="18" charset="0"/>
            </a:endParaRPr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404648" y="404664"/>
            <a:ext cx="854406" cy="7767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44" name="Picture 4" descr="http://image.slidesharecdn.com/random-130307064136-phpapp01/95/-1-638.jpg?cb=136263855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03848" y="2852936"/>
            <a:ext cx="5328592" cy="3744416"/>
          </a:xfrm>
          <a:prstGeom prst="rect">
            <a:avLst/>
          </a:prstGeom>
          <a:noFill/>
        </p:spPr>
      </p:pic>
    </p:spTree>
  </p:cSld>
  <p:clrMapOvr>
    <a:masterClrMapping/>
  </p:clrMapOvr>
  <p:transition advClick="0" advTm="3000">
    <p:dissolv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143240" y="533400"/>
            <a:ext cx="5329028" cy="1109650"/>
          </a:xfrm>
        </p:spPr>
        <p:txBody>
          <a:bodyPr/>
          <a:lstStyle/>
          <a:p>
            <a:r>
              <a:rPr lang="ru-RU" sz="4000" i="1" dirty="0" smtClean="0">
                <a:latin typeface="Georgia" pitchFamily="18" charset="0"/>
              </a:rPr>
              <a:t> </a:t>
            </a:r>
            <a:endParaRPr lang="ru-RU" sz="3600" i="1" dirty="0">
              <a:latin typeface="Georgia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354442" y="404664"/>
            <a:ext cx="5360962" cy="5881856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8194" name="Picture 2" descr="http://fs01.infourok.ru/images/doc/22/28932/img6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771800" y="404664"/>
            <a:ext cx="6120680" cy="5976664"/>
          </a:xfrm>
          <a:prstGeom prst="rect">
            <a:avLst/>
          </a:prstGeom>
          <a:noFill/>
        </p:spPr>
      </p:pic>
    </p:spTree>
  </p:cSld>
  <p:clrMapOvr>
    <a:masterClrMapping/>
  </p:clrMapOvr>
  <p:transition advClick="0" advTm="3000">
    <p:dissolv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1323964"/>
          </a:xfrm>
        </p:spPr>
        <p:txBody>
          <a:bodyPr/>
          <a:lstStyle/>
          <a:p>
            <a:r>
              <a:rPr lang="ru-RU" sz="3600" dirty="0" smtClean="0"/>
              <a:t>УРОК - ОСНОВА</a:t>
            </a:r>
            <a:endParaRPr lang="ru-RU" sz="36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354442" y="2428868"/>
            <a:ext cx="5114778" cy="3714776"/>
          </a:xfrm>
        </p:spPr>
        <p:txBody>
          <a:bodyPr>
            <a:normAutofit/>
          </a:bodyPr>
          <a:lstStyle/>
          <a:p>
            <a:r>
              <a:rPr lang="ru-RU" sz="3200" dirty="0" smtClean="0">
                <a:solidFill>
                  <a:srgbClr val="FF0000"/>
                </a:solidFill>
              </a:rPr>
              <a:t>УРОК – ОСНОВА учебно-воспитательного процесса, который в свою очередь является элементом образовательного процесса в целом.</a:t>
            </a:r>
            <a:endParaRPr lang="ru-RU" sz="32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 advClick="0" advTm="3000">
    <p:dissolv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sz="3200" i="1" dirty="0" smtClean="0">
                <a:latin typeface="Georgia" pitchFamily="18" charset="0"/>
              </a:rPr>
              <a:t> </a:t>
            </a:r>
            <a:endParaRPr lang="ru-RU" sz="3200" i="1" dirty="0">
              <a:latin typeface="Georgia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r>
              <a:rPr lang="ru-RU" sz="2800" dirty="0" smtClean="0">
                <a:solidFill>
                  <a:srgbClr val="FF0000"/>
                </a:solidFill>
              </a:rPr>
              <a:t>Современный, – это и совершенно новый, и не теряющий связи с прошлым, одним словом – актуальный.  Если урок – современный, то он обязательно закладывает основания для будущего.</a:t>
            </a:r>
          </a:p>
          <a:p>
            <a:endParaRPr lang="ru-RU" sz="2800" dirty="0" smtClean="0">
              <a:solidFill>
                <a:srgbClr val="FF0000"/>
              </a:solidFill>
            </a:endParaRPr>
          </a:p>
        </p:txBody>
      </p:sp>
      <p:pic>
        <p:nvPicPr>
          <p:cNvPr id="6146" name="Picture 2" descr="http://glistof.net/_sh/4/454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79912" y="188640"/>
            <a:ext cx="4608512" cy="3168352"/>
          </a:xfrm>
          <a:prstGeom prst="rect">
            <a:avLst/>
          </a:prstGeom>
          <a:noFill/>
        </p:spPr>
      </p:pic>
    </p:spTree>
  </p:cSld>
  <p:clrMapOvr>
    <a:masterClrMapping/>
  </p:clrMapOvr>
  <p:transition advClick="0" advTm="3000">
    <p:dissolv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sz="3600" i="1" dirty="0" smtClean="0">
                <a:latin typeface="Georgia" pitchFamily="18" charset="0"/>
              </a:rPr>
              <a:t> </a:t>
            </a:r>
            <a:endParaRPr lang="ru-RU" sz="3600" dirty="0"/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3074" name="Picture 2" descr="http://900igr.net/datas/pedagogika/Sovremennyj-urok-tekhnologii/0007-007-Tendentsii-razvitija-sovremennogo-uroka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43808" y="188640"/>
            <a:ext cx="5976664" cy="6480720"/>
          </a:xfrm>
          <a:prstGeom prst="rect">
            <a:avLst/>
          </a:prstGeom>
          <a:noFill/>
        </p:spPr>
      </p:pic>
    </p:spTree>
  </p:cSld>
  <p:clrMapOvr>
    <a:masterClrMapping/>
  </p:clrMapOvr>
  <p:transition advClick="0" advTm="3000">
    <p:dissolv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500430" y="571480"/>
            <a:ext cx="5105400" cy="1038212"/>
          </a:xfrm>
        </p:spPr>
        <p:txBody>
          <a:bodyPr/>
          <a:lstStyle/>
          <a:p>
            <a:r>
              <a:rPr lang="ru-RU" sz="2400" i="1" dirty="0" smtClean="0">
                <a:latin typeface="Georgia" pitchFamily="18" charset="0"/>
              </a:rPr>
              <a:t/>
            </a:r>
            <a:br>
              <a:rPr lang="ru-RU" sz="2400" i="1" dirty="0" smtClean="0">
                <a:latin typeface="Georgia" pitchFamily="18" charset="0"/>
              </a:rPr>
            </a:br>
            <a:r>
              <a:rPr lang="ru-RU" sz="2400" i="1" dirty="0" smtClean="0">
                <a:latin typeface="Georgia" pitchFamily="18" charset="0"/>
              </a:rPr>
              <a:t/>
            </a:r>
            <a:br>
              <a:rPr lang="ru-RU" sz="2400" i="1" dirty="0" smtClean="0">
                <a:latin typeface="Georgia" pitchFamily="18" charset="0"/>
              </a:rPr>
            </a:br>
            <a:r>
              <a:rPr lang="ru-RU" sz="2400" i="1" dirty="0" smtClean="0">
                <a:latin typeface="Georgia" pitchFamily="18" charset="0"/>
              </a:rPr>
              <a:t/>
            </a:r>
            <a:br>
              <a:rPr lang="ru-RU" sz="2400" i="1" dirty="0" smtClean="0">
                <a:latin typeface="Georgia" pitchFamily="18" charset="0"/>
              </a:rPr>
            </a:br>
            <a:r>
              <a:rPr lang="ru-RU" sz="2400" i="1" dirty="0" smtClean="0">
                <a:latin typeface="Georgia" pitchFamily="18" charset="0"/>
              </a:rPr>
              <a:t> </a:t>
            </a:r>
            <a:endParaRPr lang="ru-RU" sz="2400" i="1" dirty="0">
              <a:latin typeface="Georgia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203848" y="1556792"/>
            <a:ext cx="5289524" cy="5072098"/>
          </a:xfrm>
        </p:spPr>
        <p:txBody>
          <a:bodyPr>
            <a:normAutofit/>
          </a:bodyPr>
          <a:lstStyle/>
          <a:p>
            <a:r>
              <a:rPr lang="ru-RU" sz="2000" b="1" i="1" dirty="0" smtClean="0">
                <a:latin typeface="Georgia" pitchFamily="18" charset="0"/>
              </a:rPr>
              <a:t> </a:t>
            </a:r>
            <a:endParaRPr lang="ru-RU" sz="2000" b="1" i="1" dirty="0" smtClean="0">
              <a:solidFill>
                <a:schemeClr val="accent3">
                  <a:lumMod val="40000"/>
                  <a:lumOff val="60000"/>
                </a:schemeClr>
              </a:solidFill>
              <a:latin typeface="Georgia" pitchFamily="18" charset="0"/>
            </a:endParaRPr>
          </a:p>
          <a:p>
            <a:endParaRPr lang="ru-RU" sz="2000" b="1" i="1" dirty="0">
              <a:solidFill>
                <a:schemeClr val="bg1"/>
              </a:solidFill>
              <a:latin typeface="Georgia" pitchFamily="18" charset="0"/>
            </a:endParaRPr>
          </a:p>
        </p:txBody>
      </p:sp>
      <p:pic>
        <p:nvPicPr>
          <p:cNvPr id="12290" name="Picture 2" descr="http://900igr.net/datas/pedagogika/Plan-sovremennogo-uroka/0016-016-Proektirovanie-uroka-kak-tekhnologicheskoj-tsepochki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43808" y="332656"/>
            <a:ext cx="6120680" cy="6048672"/>
          </a:xfrm>
          <a:prstGeom prst="rect">
            <a:avLst/>
          </a:prstGeom>
          <a:noFill/>
        </p:spPr>
      </p:pic>
    </p:spTree>
  </p:cSld>
  <p:clrMapOvr>
    <a:masterClrMapping/>
  </p:clrMapOvr>
  <p:transition advClick="0" advTm="4000">
    <p:dissolv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286116" y="533400"/>
            <a:ext cx="5186152" cy="2181220"/>
          </a:xfrm>
        </p:spPr>
        <p:txBody>
          <a:bodyPr/>
          <a:lstStyle/>
          <a:p>
            <a:r>
              <a:rPr lang="ru-RU" sz="4000" dirty="0" smtClean="0">
                <a:solidFill>
                  <a:srgbClr val="FF0000"/>
                </a:solidFill>
              </a:rPr>
              <a:t>Оснащение для современного урока</a:t>
            </a:r>
            <a:endParaRPr lang="ru-RU" sz="4000" dirty="0">
              <a:solidFill>
                <a:srgbClr val="FF000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218086" cy="2746656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2050" name="Picture 2" descr="http://creative.allmedia.ru/arc/300x225/photo_47120_%7B332AAF6F-3792-471D-B70A-7ECC12F649CC%7D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43808" y="2636912"/>
            <a:ext cx="6120680" cy="4032448"/>
          </a:xfrm>
          <a:prstGeom prst="rect">
            <a:avLst/>
          </a:prstGeom>
          <a:noFill/>
        </p:spPr>
      </p:pic>
    </p:spTree>
  </p:cSld>
  <p:clrMapOvr>
    <a:masterClrMapping/>
  </p:clrMapOvr>
  <p:transition advClick="0" advTm="3000">
    <p:dissolv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зящная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Изящная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Изящная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411</TotalTime>
  <Words>97</Words>
  <Application>Microsoft Office PowerPoint</Application>
  <PresentationFormat>Экран (4:3)</PresentationFormat>
  <Paragraphs>27</Paragraphs>
  <Slides>13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Изящная</vt:lpstr>
      <vt:lpstr>СОВРЕМЕННЫЙ УРОК</vt:lpstr>
      <vt:lpstr>ЦЕЛЬ И ЗАДАЧИ:</vt:lpstr>
      <vt:lpstr>СОВРЕМЕННЫЙ УРОК - ЕГО МЕТОДИЧЕСКОЕ ОБЕСПЕЧЕНИЕ </vt:lpstr>
      <vt:lpstr> </vt:lpstr>
      <vt:lpstr>УРОК - ОСНОВА</vt:lpstr>
      <vt:lpstr> </vt:lpstr>
      <vt:lpstr> </vt:lpstr>
      <vt:lpstr>    </vt:lpstr>
      <vt:lpstr>Оснащение для современного урока</vt:lpstr>
      <vt:lpstr>Слайд 10</vt:lpstr>
      <vt:lpstr>СВОЙСТВА СОВРЕМЕННОГО УРОКА</vt:lpstr>
      <vt:lpstr>Посредственный учитель- излагает, Хороший –объясняет, Выдающий – показывает, Великий-вдохнавляет. </vt:lpstr>
      <vt:lpstr>Слайд 13</vt:lpstr>
    </vt:vector>
  </TitlesOfParts>
  <Company>Детский сад 1618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Заведующий</dc:creator>
  <cp:lastModifiedBy>Пользователь</cp:lastModifiedBy>
  <cp:revision>49</cp:revision>
  <dcterms:created xsi:type="dcterms:W3CDTF">2012-10-22T06:45:35Z</dcterms:created>
  <dcterms:modified xsi:type="dcterms:W3CDTF">2016-02-26T11:48:26Z</dcterms:modified>
</cp:coreProperties>
</file>