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372057-2F94-4FBB-A239-676A56D6207B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436806-24C2-422A-B74A-5FDF310FF1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на этапе закрепления материала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урока: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«Явления природы»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64134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Выбирается </a:t>
            </a:r>
          </a:p>
          <a:p>
            <a:r>
              <a:rPr lang="ru-RU" sz="2800" u="sng" dirty="0" smtClean="0"/>
              <a:t>определенное </a:t>
            </a:r>
          </a:p>
          <a:p>
            <a:r>
              <a:rPr lang="ru-RU" sz="2800" u="sng" dirty="0" smtClean="0"/>
              <a:t>время года</a:t>
            </a:r>
            <a:r>
              <a:rPr lang="ru-RU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зима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весна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лето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осень</a:t>
            </a:r>
          </a:p>
          <a:p>
            <a:r>
              <a:rPr lang="ru-RU" sz="2800" u="sng" dirty="0" smtClean="0"/>
              <a:t>Составьте характеристику сезона по плану:</a:t>
            </a:r>
          </a:p>
          <a:p>
            <a:r>
              <a:rPr lang="ru-RU" sz="2800" dirty="0" smtClean="0"/>
              <a:t>1 Погода</a:t>
            </a:r>
          </a:p>
          <a:p>
            <a:r>
              <a:rPr lang="ru-RU" sz="2800" dirty="0" smtClean="0"/>
              <a:t>2 Растения</a:t>
            </a:r>
          </a:p>
          <a:p>
            <a:r>
              <a:rPr lang="ru-RU" sz="2800" dirty="0" smtClean="0"/>
              <a:t>3 День/ночь</a:t>
            </a:r>
          </a:p>
          <a:p>
            <a:r>
              <a:rPr lang="ru-RU" sz="2800" dirty="0" smtClean="0"/>
              <a:t>4 Птицы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507207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Подготовьте рисунок своего сезона.</a:t>
            </a:r>
            <a:endParaRPr lang="ru-RU" sz="2800" dirty="0"/>
          </a:p>
        </p:txBody>
      </p:sp>
      <p:pic>
        <p:nvPicPr>
          <p:cNvPr id="57346" name="Picture 2" descr="http://p5.storage.canalblog.com/59/36/1074115/8217154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857752" cy="3565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 </a:t>
            </a:r>
            <a:r>
              <a:rPr lang="ru-RU" sz="2800" dirty="0" smtClean="0"/>
              <a:t>– это такой метод обучения, при котором учащиеся по заданию учителя и под его руководством самостоятельно решают учебную задачу, проявляя усилия и активность.</a:t>
            </a:r>
            <a:endParaRPr lang="ru-RU" sz="2800" dirty="0"/>
          </a:p>
        </p:txBody>
      </p:sp>
      <p:pic>
        <p:nvPicPr>
          <p:cNvPr id="47106" name="Picture 2" descr="http://www.440school.rprim.gov.spb.ru/public/users/233/JPG/160220151450-page-006.jpg"/>
          <p:cNvPicPr>
            <a:picLocks noChangeAspect="1" noChangeArrowheads="1"/>
          </p:cNvPicPr>
          <p:nvPr/>
        </p:nvPicPr>
        <p:blipFill>
          <a:blip r:embed="rId2"/>
          <a:srcRect l="50928" t="8883" b="26396"/>
          <a:stretch>
            <a:fillRect/>
          </a:stretch>
        </p:blipFill>
        <p:spPr bwMode="auto">
          <a:xfrm>
            <a:off x="3643306" y="2924170"/>
            <a:ext cx="5162507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закрепления </a:t>
            </a:r>
            <a:r>
              <a:rPr lang="ru-RU" sz="2800" dirty="0" smtClean="0"/>
              <a:t>– запоминание, систематизация, обобщение и практическое применение знаний и умений.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428868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  <a:r>
              <a:rPr lang="ru-RU" sz="2800" dirty="0" smtClean="0"/>
              <a:t> – процесс длительный, и включает в себя: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smtClean="0"/>
              <a:t>решение аналогичных задач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smtClean="0"/>
              <a:t>выполнение заданий, где осуществляется перенос знаний в новые условия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включение новых знаний в систему старых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498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Задания для самостоятельного выполнения </a:t>
            </a:r>
          </a:p>
          <a:p>
            <a:pPr algn="ctr"/>
            <a:r>
              <a:rPr lang="ru-RU" sz="2800" dirty="0" smtClean="0"/>
              <a:t>можно использовать любого вида.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1785926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 закреплении самостоятельные работы могут носить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воспроизводящий</a:t>
            </a:r>
            <a:r>
              <a:rPr lang="ru-RU" sz="2800" dirty="0" smtClean="0"/>
              <a:t> и          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реконструктивно-вариативный характер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2226" name="Picture 2" descr="http://trosh.at.ua/images/070711_schoolbo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950572" cy="4648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Воспроизводящий (по образцу) </a:t>
            </a:r>
            <a:r>
              <a:rPr lang="ru-RU" sz="2800" dirty="0" smtClean="0"/>
              <a:t>– многочисленные упражнения с полностью заданным условием. Задания данного вида учащиеся выполняют с подробной инструкцией.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3143248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Реши примеры по образцу:</a:t>
            </a:r>
          </a:p>
          <a:p>
            <a:r>
              <a:rPr lang="ru-RU" sz="2800" dirty="0" smtClean="0"/>
              <a:t>30-6= (20+10)-6=20+(10-6)=20+4=24</a:t>
            </a:r>
          </a:p>
          <a:p>
            <a:r>
              <a:rPr lang="ru-RU" sz="2800" dirty="0" smtClean="0"/>
              <a:t>40-3=</a:t>
            </a:r>
          </a:p>
          <a:p>
            <a:r>
              <a:rPr lang="ru-RU" sz="2800" dirty="0" smtClean="0"/>
              <a:t>80-5=</a:t>
            </a:r>
          </a:p>
          <a:p>
            <a:r>
              <a:rPr lang="ru-RU" sz="2800" dirty="0" smtClean="0"/>
              <a:t>70-8=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Реконструктивно-вариативный</a:t>
            </a:r>
            <a:r>
              <a:rPr lang="ru-RU" sz="2800" dirty="0" smtClean="0"/>
              <a:t> – выполнение преобразовательных обобщений, с опорой на ранее приобретенные знания и умения. Здесь важно не только воспроизводить знания, но и переносить их в новые условия.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342900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Придумай задачу,  которая решалась бы так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30-6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урока: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«Однозначные и многозначные слова»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000240"/>
            <a:ext cx="17859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шляпка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786058"/>
            <a:ext cx="17859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книга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571876"/>
            <a:ext cx="17859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ручка</a:t>
            </a:r>
            <a:endParaRPr lang="ru-RU" sz="2800" dirty="0"/>
          </a:p>
        </p:txBody>
      </p:sp>
      <p:pic>
        <p:nvPicPr>
          <p:cNvPr id="54274" name="Picture 2" descr="http://s011.radikal.ru/i318/1011/49/31692144a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14488"/>
            <a:ext cx="1679591" cy="1259693"/>
          </a:xfrm>
          <a:prstGeom prst="rect">
            <a:avLst/>
          </a:prstGeom>
          <a:noFill/>
        </p:spPr>
      </p:pic>
      <p:pic>
        <p:nvPicPr>
          <p:cNvPr id="54276" name="Picture 4" descr="http://www.stihi.ru/pics/2013/08/30/6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786322"/>
            <a:ext cx="1548026" cy="1452049"/>
          </a:xfrm>
          <a:prstGeom prst="rect">
            <a:avLst/>
          </a:prstGeom>
          <a:noFill/>
        </p:spPr>
      </p:pic>
      <p:pic>
        <p:nvPicPr>
          <p:cNvPr id="54278" name="Picture 6" descr="http://img3.board.com.ua/a/2002786474/wm/3-prodam-krepezh-gvozdi-stroitelnyie-shiferny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572140"/>
            <a:ext cx="1862302" cy="847715"/>
          </a:xfrm>
          <a:prstGeom prst="rect">
            <a:avLst/>
          </a:prstGeom>
          <a:noFill/>
        </p:spPr>
      </p:pic>
      <p:pic>
        <p:nvPicPr>
          <p:cNvPr id="54280" name="Picture 8" descr="https://im3-tub-ru.yandex.net/i?id=6c57931ebbe61ca57d218147731e529e&amp;n=33&amp;h=215&amp;w=2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2"/>
            <a:ext cx="1571636" cy="1228734"/>
          </a:xfrm>
          <a:prstGeom prst="rect">
            <a:avLst/>
          </a:prstGeom>
          <a:noFill/>
        </p:spPr>
      </p:pic>
      <p:pic>
        <p:nvPicPr>
          <p:cNvPr id="54282" name="Picture 10" descr="http://dvernyeruchki.ucoz.ru/_ph/1/9281248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857364"/>
            <a:ext cx="2019325" cy="1262078"/>
          </a:xfrm>
          <a:prstGeom prst="rect">
            <a:avLst/>
          </a:prstGeom>
          <a:noFill/>
        </p:spPr>
      </p:pic>
      <p:pic>
        <p:nvPicPr>
          <p:cNvPr id="54284" name="Picture 12" descr="http://img.stolbik.net/a/5393413/wmua/1-ruchka_s_videokamero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429000"/>
            <a:ext cx="1701781" cy="1276336"/>
          </a:xfrm>
          <a:prstGeom prst="rect">
            <a:avLst/>
          </a:prstGeom>
          <a:noFill/>
        </p:spPr>
      </p:pic>
      <p:pic>
        <p:nvPicPr>
          <p:cNvPr id="54286" name="Picture 14" descr="http://sunshinepando.com/wp-content/uploads/2014/06/i-limb-skin-natural3-Sunshine-Prosthetics-and-Orthotics-Wayne-NJ-40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072074"/>
            <a:ext cx="1619235" cy="121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урока: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«Обратные задачи»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7929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/>
              <a:t>Вера купила блокнот за 6 р. И карандаш за 4 р. Сколько всего рублей стоили блокнот и карандаш вместе?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Володя поймал 4 окуня и 3 леща. Сколько всего рыб он поймал?</a:t>
            </a:r>
          </a:p>
          <a:p>
            <a:pPr marL="514350" indent="-514350">
              <a:buAutoNum type="arabicParenR"/>
            </a:pPr>
            <a:endParaRPr lang="ru-RU" sz="2800" dirty="0"/>
          </a:p>
          <a:p>
            <a:pPr marL="514350" indent="-514350"/>
            <a:r>
              <a:rPr lang="ru-RU" sz="2800" dirty="0" smtClean="0"/>
              <a:t>Составьте задачи, обратные данным.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1844675"/>
            <a:ext cx="86360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68313" y="3860800"/>
            <a:ext cx="1511300" cy="504825"/>
            <a:chOff x="521" y="2387"/>
            <a:chExt cx="952" cy="318"/>
          </a:xfrm>
        </p:grpSpPr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521" y="238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839" y="238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156" y="238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68313" y="4364038"/>
            <a:ext cx="503237" cy="2520950"/>
            <a:chOff x="521" y="2704"/>
            <a:chExt cx="317" cy="1588"/>
          </a:xfrm>
        </p:grpSpPr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521" y="3974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521" y="365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auto">
            <a:xfrm>
              <a:off x="521" y="333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521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521" y="2704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981200" y="1341438"/>
            <a:ext cx="503238" cy="3025775"/>
            <a:chOff x="1474" y="799"/>
            <a:chExt cx="317" cy="1906"/>
          </a:xfrm>
        </p:grpSpPr>
        <p:sp>
          <p:nvSpPr>
            <p:cNvPr id="32809" name="Rectangle 41"/>
            <p:cNvSpPr>
              <a:spLocks noChangeArrowheads="1"/>
            </p:cNvSpPr>
            <p:nvPr/>
          </p:nvSpPr>
          <p:spPr bwMode="auto">
            <a:xfrm>
              <a:off x="1474" y="1116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10" name="Rectangle 42"/>
            <p:cNvSpPr>
              <a:spLocks noChangeArrowheads="1"/>
            </p:cNvSpPr>
            <p:nvPr/>
          </p:nvSpPr>
          <p:spPr bwMode="auto">
            <a:xfrm>
              <a:off x="1474" y="79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30" name="Rectangle 62"/>
            <p:cNvSpPr>
              <a:spLocks noChangeArrowheads="1"/>
            </p:cNvSpPr>
            <p:nvPr/>
          </p:nvSpPr>
          <p:spPr bwMode="auto">
            <a:xfrm>
              <a:off x="1474" y="1434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31" name="Rectangle 63"/>
            <p:cNvSpPr>
              <a:spLocks noChangeArrowheads="1"/>
            </p:cNvSpPr>
            <p:nvPr/>
          </p:nvSpPr>
          <p:spPr bwMode="auto">
            <a:xfrm>
              <a:off x="1474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32" name="Rectangle 64"/>
            <p:cNvSpPr>
              <a:spLocks noChangeArrowheads="1"/>
            </p:cNvSpPr>
            <p:nvPr/>
          </p:nvSpPr>
          <p:spPr bwMode="auto">
            <a:xfrm>
              <a:off x="1474" y="206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33" name="Rectangle 65"/>
            <p:cNvSpPr>
              <a:spLocks noChangeArrowheads="1"/>
            </p:cNvSpPr>
            <p:nvPr/>
          </p:nvSpPr>
          <p:spPr bwMode="auto">
            <a:xfrm>
              <a:off x="1474" y="238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484438" y="2852738"/>
            <a:ext cx="1511300" cy="504825"/>
            <a:chOff x="1791" y="1752"/>
            <a:chExt cx="952" cy="318"/>
          </a:xfrm>
        </p:grpSpPr>
        <p:sp>
          <p:nvSpPr>
            <p:cNvPr id="32808" name="Rectangle 40"/>
            <p:cNvSpPr>
              <a:spLocks noChangeArrowheads="1"/>
            </p:cNvSpPr>
            <p:nvPr/>
          </p:nvSpPr>
          <p:spPr bwMode="auto">
            <a:xfrm>
              <a:off x="1791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29" name="Rectangle 61"/>
            <p:cNvSpPr>
              <a:spLocks noChangeArrowheads="1"/>
            </p:cNvSpPr>
            <p:nvPr/>
          </p:nvSpPr>
          <p:spPr bwMode="auto">
            <a:xfrm>
              <a:off x="2109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36" name="Rectangle 68"/>
            <p:cNvSpPr>
              <a:spLocks noChangeArrowheads="1"/>
            </p:cNvSpPr>
            <p:nvPr/>
          </p:nvSpPr>
          <p:spPr bwMode="auto">
            <a:xfrm>
              <a:off x="2426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3492500" y="836613"/>
            <a:ext cx="503238" cy="2017712"/>
            <a:chOff x="2426" y="481"/>
            <a:chExt cx="317" cy="1271"/>
          </a:xfrm>
        </p:grpSpPr>
        <p:sp>
          <p:nvSpPr>
            <p:cNvPr id="32838" name="Rectangle 70"/>
            <p:cNvSpPr>
              <a:spLocks noChangeArrowheads="1"/>
            </p:cNvSpPr>
            <p:nvPr/>
          </p:nvSpPr>
          <p:spPr bwMode="auto">
            <a:xfrm>
              <a:off x="2426" y="481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39" name="Rectangle 71"/>
            <p:cNvSpPr>
              <a:spLocks noChangeArrowheads="1"/>
            </p:cNvSpPr>
            <p:nvPr/>
          </p:nvSpPr>
          <p:spPr bwMode="auto">
            <a:xfrm>
              <a:off x="2426" y="79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0" name="Rectangle 72"/>
            <p:cNvSpPr>
              <a:spLocks noChangeArrowheads="1"/>
            </p:cNvSpPr>
            <p:nvPr/>
          </p:nvSpPr>
          <p:spPr bwMode="auto">
            <a:xfrm>
              <a:off x="2426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1" name="Rectangle 73"/>
            <p:cNvSpPr>
              <a:spLocks noChangeArrowheads="1"/>
            </p:cNvSpPr>
            <p:nvPr/>
          </p:nvSpPr>
          <p:spPr bwMode="auto">
            <a:xfrm>
              <a:off x="2426" y="1434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1476375" y="1844675"/>
            <a:ext cx="4032250" cy="504825"/>
            <a:chOff x="1156" y="1117"/>
            <a:chExt cx="2540" cy="318"/>
          </a:xfrm>
        </p:grpSpPr>
        <p:sp>
          <p:nvSpPr>
            <p:cNvPr id="32843" name="Rectangle 75"/>
            <p:cNvSpPr>
              <a:spLocks noChangeArrowheads="1"/>
            </p:cNvSpPr>
            <p:nvPr/>
          </p:nvSpPr>
          <p:spPr bwMode="auto">
            <a:xfrm>
              <a:off x="1156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4" name="Rectangle 76"/>
            <p:cNvSpPr>
              <a:spLocks noChangeArrowheads="1"/>
            </p:cNvSpPr>
            <p:nvPr/>
          </p:nvSpPr>
          <p:spPr bwMode="auto">
            <a:xfrm>
              <a:off x="1791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5" name="Rectangle 77"/>
            <p:cNvSpPr>
              <a:spLocks noChangeArrowheads="1"/>
            </p:cNvSpPr>
            <p:nvPr/>
          </p:nvSpPr>
          <p:spPr bwMode="auto">
            <a:xfrm>
              <a:off x="2109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6" name="Rectangle 78"/>
            <p:cNvSpPr>
              <a:spLocks noChangeArrowheads="1"/>
            </p:cNvSpPr>
            <p:nvPr/>
          </p:nvSpPr>
          <p:spPr bwMode="auto">
            <a:xfrm>
              <a:off x="2744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7" name="Rectangle 79"/>
            <p:cNvSpPr>
              <a:spLocks noChangeArrowheads="1"/>
            </p:cNvSpPr>
            <p:nvPr/>
          </p:nvSpPr>
          <p:spPr bwMode="auto">
            <a:xfrm>
              <a:off x="3061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48" name="Rectangle 80"/>
            <p:cNvSpPr>
              <a:spLocks noChangeArrowheads="1"/>
            </p:cNvSpPr>
            <p:nvPr/>
          </p:nvSpPr>
          <p:spPr bwMode="auto">
            <a:xfrm>
              <a:off x="3379" y="111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5003800" y="1341438"/>
            <a:ext cx="503238" cy="2520950"/>
            <a:chOff x="3379" y="799"/>
            <a:chExt cx="317" cy="1588"/>
          </a:xfrm>
        </p:grpSpPr>
        <p:sp>
          <p:nvSpPr>
            <p:cNvPr id="32849" name="Rectangle 81"/>
            <p:cNvSpPr>
              <a:spLocks noChangeArrowheads="1"/>
            </p:cNvSpPr>
            <p:nvPr/>
          </p:nvSpPr>
          <p:spPr bwMode="auto">
            <a:xfrm>
              <a:off x="3379" y="1434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50" name="Rectangle 82"/>
            <p:cNvSpPr>
              <a:spLocks noChangeArrowheads="1"/>
            </p:cNvSpPr>
            <p:nvPr/>
          </p:nvSpPr>
          <p:spPr bwMode="auto">
            <a:xfrm>
              <a:off x="3379" y="79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52" name="Rectangle 84"/>
            <p:cNvSpPr>
              <a:spLocks noChangeArrowheads="1"/>
            </p:cNvSpPr>
            <p:nvPr/>
          </p:nvSpPr>
          <p:spPr bwMode="auto">
            <a:xfrm>
              <a:off x="3379" y="206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53" name="Rectangle 85"/>
            <p:cNvSpPr>
              <a:spLocks noChangeArrowheads="1"/>
            </p:cNvSpPr>
            <p:nvPr/>
          </p:nvSpPr>
          <p:spPr bwMode="auto">
            <a:xfrm>
              <a:off x="3379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4500563" y="2852738"/>
            <a:ext cx="2016125" cy="504825"/>
            <a:chOff x="3061" y="1752"/>
            <a:chExt cx="1270" cy="318"/>
          </a:xfrm>
        </p:grpSpPr>
        <p:sp>
          <p:nvSpPr>
            <p:cNvPr id="32857" name="Rectangle 89"/>
            <p:cNvSpPr>
              <a:spLocks noChangeArrowheads="1"/>
            </p:cNvSpPr>
            <p:nvPr/>
          </p:nvSpPr>
          <p:spPr bwMode="auto">
            <a:xfrm>
              <a:off x="4014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58" name="Rectangle 90"/>
            <p:cNvSpPr>
              <a:spLocks noChangeArrowheads="1"/>
            </p:cNvSpPr>
            <p:nvPr/>
          </p:nvSpPr>
          <p:spPr bwMode="auto">
            <a:xfrm>
              <a:off x="3696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3061" y="175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5508625" y="3357563"/>
            <a:ext cx="503238" cy="2520950"/>
            <a:chOff x="3696" y="2069"/>
            <a:chExt cx="317" cy="1588"/>
          </a:xfrm>
        </p:grpSpPr>
        <p:sp>
          <p:nvSpPr>
            <p:cNvPr id="32855" name="Rectangle 87"/>
            <p:cNvSpPr>
              <a:spLocks noChangeArrowheads="1"/>
            </p:cNvSpPr>
            <p:nvPr/>
          </p:nvSpPr>
          <p:spPr bwMode="auto">
            <a:xfrm>
              <a:off x="3696" y="2387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56" name="Rectangle 88"/>
            <p:cNvSpPr>
              <a:spLocks noChangeArrowheads="1"/>
            </p:cNvSpPr>
            <p:nvPr/>
          </p:nvSpPr>
          <p:spPr bwMode="auto">
            <a:xfrm>
              <a:off x="3696" y="206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62" name="Rectangle 94"/>
            <p:cNvSpPr>
              <a:spLocks noChangeArrowheads="1"/>
            </p:cNvSpPr>
            <p:nvPr/>
          </p:nvSpPr>
          <p:spPr bwMode="auto">
            <a:xfrm>
              <a:off x="3696" y="3339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63" name="Rectangle 95"/>
            <p:cNvSpPr>
              <a:spLocks noChangeArrowheads="1"/>
            </p:cNvSpPr>
            <p:nvPr/>
          </p:nvSpPr>
          <p:spPr bwMode="auto">
            <a:xfrm>
              <a:off x="3696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64" name="Rectangle 96"/>
            <p:cNvSpPr>
              <a:spLocks noChangeArrowheads="1"/>
            </p:cNvSpPr>
            <p:nvPr/>
          </p:nvSpPr>
          <p:spPr bwMode="auto">
            <a:xfrm>
              <a:off x="3696" y="2704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1476375" y="4868863"/>
            <a:ext cx="4032250" cy="504825"/>
            <a:chOff x="1156" y="3022"/>
            <a:chExt cx="2540" cy="318"/>
          </a:xfrm>
        </p:grpSpPr>
        <p:sp>
          <p:nvSpPr>
            <p:cNvPr id="32870" name="Rectangle 102"/>
            <p:cNvSpPr>
              <a:spLocks noChangeArrowheads="1"/>
            </p:cNvSpPr>
            <p:nvPr/>
          </p:nvSpPr>
          <p:spPr bwMode="auto">
            <a:xfrm>
              <a:off x="1156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1" name="Rectangle 103"/>
            <p:cNvSpPr>
              <a:spLocks noChangeArrowheads="1"/>
            </p:cNvSpPr>
            <p:nvPr/>
          </p:nvSpPr>
          <p:spPr bwMode="auto">
            <a:xfrm>
              <a:off x="1474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2" name="Rectangle 104"/>
            <p:cNvSpPr>
              <a:spLocks noChangeArrowheads="1"/>
            </p:cNvSpPr>
            <p:nvPr/>
          </p:nvSpPr>
          <p:spPr bwMode="auto">
            <a:xfrm>
              <a:off x="1791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3" name="Rectangle 105"/>
            <p:cNvSpPr>
              <a:spLocks noChangeArrowheads="1"/>
            </p:cNvSpPr>
            <p:nvPr/>
          </p:nvSpPr>
          <p:spPr bwMode="auto">
            <a:xfrm>
              <a:off x="2109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4" name="Rectangle 106"/>
            <p:cNvSpPr>
              <a:spLocks noChangeArrowheads="1"/>
            </p:cNvSpPr>
            <p:nvPr/>
          </p:nvSpPr>
          <p:spPr bwMode="auto">
            <a:xfrm>
              <a:off x="2426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5" name="Rectangle 107"/>
            <p:cNvSpPr>
              <a:spLocks noChangeArrowheads="1"/>
            </p:cNvSpPr>
            <p:nvPr/>
          </p:nvSpPr>
          <p:spPr bwMode="auto">
            <a:xfrm>
              <a:off x="2744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6" name="Rectangle 108"/>
            <p:cNvSpPr>
              <a:spLocks noChangeArrowheads="1"/>
            </p:cNvSpPr>
            <p:nvPr/>
          </p:nvSpPr>
          <p:spPr bwMode="auto">
            <a:xfrm>
              <a:off x="3061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2877" name="Rectangle 109"/>
            <p:cNvSpPr>
              <a:spLocks noChangeArrowheads="1"/>
            </p:cNvSpPr>
            <p:nvPr/>
          </p:nvSpPr>
          <p:spPr bwMode="auto">
            <a:xfrm>
              <a:off x="3379" y="3022"/>
              <a:ext cx="317" cy="31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sp>
        <p:nvSpPr>
          <p:cNvPr id="32879" name="AutoShape 111"/>
          <p:cNvSpPr>
            <a:spLocks noChangeArrowheads="1"/>
          </p:cNvSpPr>
          <p:nvPr/>
        </p:nvSpPr>
        <p:spPr bwMode="auto">
          <a:xfrm>
            <a:off x="5795963" y="333375"/>
            <a:ext cx="3348037" cy="2303463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1866900" indent="-207963" defTabSz="407988"/>
            <a:endParaRPr lang="ru-RU" sz="4000"/>
          </a:p>
        </p:txBody>
      </p:sp>
      <p:sp>
        <p:nvSpPr>
          <p:cNvPr id="32881" name="AutoShape 113"/>
          <p:cNvSpPr>
            <a:spLocks noChangeArrowheads="1"/>
          </p:cNvSpPr>
          <p:nvPr/>
        </p:nvSpPr>
        <p:spPr bwMode="auto">
          <a:xfrm>
            <a:off x="5795963" y="620713"/>
            <a:ext cx="3024187" cy="2016125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1866900" indent="-207963" defTabSz="407988"/>
            <a:endParaRPr lang="ru-RU" sz="4000"/>
          </a:p>
        </p:txBody>
      </p:sp>
      <p:sp>
        <p:nvSpPr>
          <p:cNvPr id="32882" name="AutoShape 114"/>
          <p:cNvSpPr>
            <a:spLocks noChangeArrowheads="1"/>
          </p:cNvSpPr>
          <p:nvPr/>
        </p:nvSpPr>
        <p:spPr bwMode="auto">
          <a:xfrm>
            <a:off x="5580063" y="260350"/>
            <a:ext cx="3529012" cy="2376488"/>
          </a:xfrm>
          <a:prstGeom prst="wedgeRectCallout">
            <a:avLst>
              <a:gd name="adj1" fmla="val 51755"/>
              <a:gd name="adj2" fmla="val 73847"/>
            </a:avLst>
          </a:prstGeom>
          <a:solidFill>
            <a:srgbClr val="FFFF99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1866900" indent="-207963" defTabSz="407988"/>
            <a:endParaRPr lang="ru-RU" sz="4000"/>
          </a:p>
        </p:txBody>
      </p:sp>
      <p:sp>
        <p:nvSpPr>
          <p:cNvPr id="32892" name="Oval 124"/>
          <p:cNvSpPr>
            <a:spLocks noChangeArrowheads="1"/>
          </p:cNvSpPr>
          <p:nvPr/>
        </p:nvSpPr>
        <p:spPr bwMode="auto">
          <a:xfrm>
            <a:off x="1042988" y="1844675"/>
            <a:ext cx="360362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en-US" sz="4000">
                <a:solidFill>
                  <a:srgbClr val="FF6600"/>
                </a:solidFill>
              </a:rPr>
              <a:t>1</a:t>
            </a:r>
            <a:endParaRPr lang="ru-RU" sz="4000">
              <a:solidFill>
                <a:srgbClr val="FF6600"/>
              </a:solidFill>
            </a:endParaRPr>
          </a:p>
        </p:txBody>
      </p:sp>
      <p:sp>
        <p:nvSpPr>
          <p:cNvPr id="32893" name="Oval 125"/>
          <p:cNvSpPr>
            <a:spLocks noChangeArrowheads="1"/>
          </p:cNvSpPr>
          <p:nvPr/>
        </p:nvSpPr>
        <p:spPr bwMode="auto">
          <a:xfrm>
            <a:off x="1547813" y="2852738"/>
            <a:ext cx="360362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en-US" sz="3200">
                <a:solidFill>
                  <a:srgbClr val="FF6600"/>
                </a:solidFill>
              </a:rPr>
              <a:t>2</a:t>
            </a:r>
            <a:endParaRPr lang="ru-RU" sz="3200">
              <a:solidFill>
                <a:srgbClr val="FF6600"/>
              </a:solidFill>
            </a:endParaRPr>
          </a:p>
        </p:txBody>
      </p:sp>
      <p:sp>
        <p:nvSpPr>
          <p:cNvPr id="32894" name="Oval 126"/>
          <p:cNvSpPr>
            <a:spLocks noChangeArrowheads="1"/>
          </p:cNvSpPr>
          <p:nvPr/>
        </p:nvSpPr>
        <p:spPr bwMode="auto">
          <a:xfrm>
            <a:off x="4140200" y="2852738"/>
            <a:ext cx="360363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en-US" sz="3200">
                <a:solidFill>
                  <a:srgbClr val="FF6600"/>
                </a:solidFill>
              </a:rPr>
              <a:t>3</a:t>
            </a:r>
            <a:endParaRPr lang="ru-RU" sz="3200">
              <a:solidFill>
                <a:srgbClr val="FF6600"/>
              </a:solidFill>
            </a:endParaRPr>
          </a:p>
        </p:txBody>
      </p:sp>
      <p:sp>
        <p:nvSpPr>
          <p:cNvPr id="32895" name="Oval 127"/>
          <p:cNvSpPr>
            <a:spLocks noChangeArrowheads="1"/>
          </p:cNvSpPr>
          <p:nvPr/>
        </p:nvSpPr>
        <p:spPr bwMode="auto">
          <a:xfrm>
            <a:off x="34925" y="3860800"/>
            <a:ext cx="360363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ru-RU" sz="400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32897" name="Oval 129"/>
          <p:cNvSpPr>
            <a:spLocks noChangeArrowheads="1"/>
          </p:cNvSpPr>
          <p:nvPr/>
        </p:nvSpPr>
        <p:spPr bwMode="auto">
          <a:xfrm>
            <a:off x="1042988" y="4868863"/>
            <a:ext cx="360362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ru-RU" sz="400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32898" name="Oval 130"/>
          <p:cNvSpPr>
            <a:spLocks noChangeArrowheads="1"/>
          </p:cNvSpPr>
          <p:nvPr/>
        </p:nvSpPr>
        <p:spPr bwMode="auto">
          <a:xfrm>
            <a:off x="2051050" y="765175"/>
            <a:ext cx="360363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ru-RU" sz="320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32899" name="Oval 131"/>
          <p:cNvSpPr>
            <a:spLocks noChangeArrowheads="1"/>
          </p:cNvSpPr>
          <p:nvPr/>
        </p:nvSpPr>
        <p:spPr bwMode="auto">
          <a:xfrm>
            <a:off x="3563938" y="260350"/>
            <a:ext cx="360362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ru-RU" sz="320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32900" name="Oval 132"/>
          <p:cNvSpPr>
            <a:spLocks noChangeArrowheads="1"/>
          </p:cNvSpPr>
          <p:nvPr/>
        </p:nvSpPr>
        <p:spPr bwMode="auto">
          <a:xfrm>
            <a:off x="5076825" y="692150"/>
            <a:ext cx="360363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ru-RU" sz="320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32901" name="Oval 133"/>
          <p:cNvSpPr>
            <a:spLocks noChangeArrowheads="1"/>
          </p:cNvSpPr>
          <p:nvPr/>
        </p:nvSpPr>
        <p:spPr bwMode="auto">
          <a:xfrm>
            <a:off x="5508625" y="2347913"/>
            <a:ext cx="504825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ru-RU" sz="320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32902" name="Oval 134"/>
          <p:cNvSpPr>
            <a:spLocks noChangeArrowheads="1"/>
          </p:cNvSpPr>
          <p:nvPr/>
        </p:nvSpPr>
        <p:spPr bwMode="auto">
          <a:xfrm>
            <a:off x="468313" y="3284538"/>
            <a:ext cx="503237" cy="504825"/>
          </a:xfrm>
          <a:prstGeom prst="ellipse">
            <a:avLst/>
          </a:prstGeom>
          <a:solidFill>
            <a:srgbClr val="FFFF99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07963" indent="-207963" defTabSz="407988"/>
            <a:r>
              <a:rPr lang="en-US" sz="3200">
                <a:solidFill>
                  <a:srgbClr val="FF6600"/>
                </a:solidFill>
              </a:rPr>
              <a:t>1</a:t>
            </a:r>
            <a:r>
              <a:rPr lang="ru-RU" sz="3200">
                <a:solidFill>
                  <a:srgbClr val="FF6600"/>
                </a:solidFill>
              </a:rPr>
              <a:t>0</a:t>
            </a:r>
          </a:p>
        </p:txBody>
      </p:sp>
      <p:sp>
        <p:nvSpPr>
          <p:cNvPr id="32903" name="Text Box 135"/>
          <p:cNvSpPr txBox="1">
            <a:spLocks noChangeArrowheads="1"/>
          </p:cNvSpPr>
          <p:nvPr/>
        </p:nvSpPr>
        <p:spPr bwMode="auto">
          <a:xfrm>
            <a:off x="2484438" y="6092825"/>
            <a:ext cx="1871662" cy="511175"/>
          </a:xfrm>
          <a:prstGeom prst="rect">
            <a:avLst/>
          </a:prstGeom>
          <a:solidFill>
            <a:srgbClr val="FFFF99"/>
          </a:solidFill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07963" indent="-207963" defTabSz="407988">
              <a:spcBef>
                <a:spcPct val="50000"/>
              </a:spcBef>
            </a:pPr>
            <a:r>
              <a:rPr lang="ru-RU" sz="3200">
                <a:solidFill>
                  <a:srgbClr val="FF6600"/>
                </a:solidFill>
              </a:rPr>
              <a:t>Ответ</a:t>
            </a:r>
          </a:p>
        </p:txBody>
      </p:sp>
      <p:sp>
        <p:nvSpPr>
          <p:cNvPr id="32904" name="Text Box 136"/>
          <p:cNvSpPr txBox="1">
            <a:spLocks noChangeArrowheads="1"/>
          </p:cNvSpPr>
          <p:nvPr/>
        </p:nvSpPr>
        <p:spPr bwMode="auto">
          <a:xfrm>
            <a:off x="5784850" y="260350"/>
            <a:ext cx="3359150" cy="277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Животных, которых</a:t>
            </a:r>
          </a:p>
          <a:p>
            <a:pPr marL="207963" indent="-207963" algn="l" defTabSz="407988"/>
            <a:r>
              <a:rPr lang="ru-RU"/>
              <a:t>разводят люди, кор-</a:t>
            </a:r>
          </a:p>
          <a:p>
            <a:pPr marL="207963" indent="-207963" algn="l" defTabSz="407988"/>
            <a:r>
              <a:rPr lang="ru-RU"/>
              <a:t>мят их, строят для </a:t>
            </a:r>
          </a:p>
          <a:p>
            <a:pPr marL="207963" indent="-207963" algn="l" defTabSz="407988"/>
            <a:r>
              <a:rPr lang="ru-RU"/>
              <a:t>них жилища, забо-</a:t>
            </a:r>
          </a:p>
          <a:p>
            <a:pPr marL="207963" indent="-207963" algn="l" defTabSz="407988"/>
            <a:r>
              <a:rPr lang="ru-RU"/>
              <a:t>тятся о потомстве,</a:t>
            </a:r>
          </a:p>
          <a:p>
            <a:pPr marL="207963" indent="-207963" algn="l" defTabSz="407988"/>
            <a:r>
              <a:rPr lang="ru-RU"/>
              <a:t>          называют …</a:t>
            </a:r>
          </a:p>
          <a:p>
            <a:pPr marL="207963" indent="-207963" algn="l" defTabSz="407988"/>
            <a:endParaRPr lang="ru-RU"/>
          </a:p>
        </p:txBody>
      </p:sp>
      <p:grpSp>
        <p:nvGrpSpPr>
          <p:cNvPr id="12" name="Group 146"/>
          <p:cNvGrpSpPr>
            <a:grpSpLocks/>
          </p:cNvGrpSpPr>
          <p:nvPr/>
        </p:nvGrpSpPr>
        <p:grpSpPr bwMode="auto">
          <a:xfrm>
            <a:off x="1598613" y="1851025"/>
            <a:ext cx="3794125" cy="531813"/>
            <a:chOff x="1007" y="1166"/>
            <a:chExt cx="2390" cy="335"/>
          </a:xfrm>
        </p:grpSpPr>
        <p:sp>
          <p:nvSpPr>
            <p:cNvPr id="32905" name="Text Box 137"/>
            <p:cNvSpPr txBox="1">
              <a:spLocks noChangeArrowheads="1"/>
            </p:cNvSpPr>
            <p:nvPr/>
          </p:nvSpPr>
          <p:spPr bwMode="auto">
            <a:xfrm>
              <a:off x="1007" y="1173"/>
              <a:ext cx="168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д</a:t>
              </a:r>
            </a:p>
          </p:txBody>
        </p:sp>
        <p:sp>
          <p:nvSpPr>
            <p:cNvPr id="32906" name="Text Box 138"/>
            <p:cNvSpPr txBox="1">
              <a:spLocks noChangeArrowheads="1"/>
            </p:cNvSpPr>
            <p:nvPr/>
          </p:nvSpPr>
          <p:spPr bwMode="auto">
            <a:xfrm>
              <a:off x="1332" y="1179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07" name="Text Box 139"/>
            <p:cNvSpPr txBox="1">
              <a:spLocks noChangeArrowheads="1"/>
            </p:cNvSpPr>
            <p:nvPr/>
          </p:nvSpPr>
          <p:spPr bwMode="auto">
            <a:xfrm>
              <a:off x="1631" y="1179"/>
              <a:ext cx="198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м</a:t>
              </a:r>
            </a:p>
          </p:txBody>
        </p:sp>
        <p:sp>
          <p:nvSpPr>
            <p:cNvPr id="32908" name="Text Box 140"/>
            <p:cNvSpPr txBox="1">
              <a:spLocks noChangeArrowheads="1"/>
            </p:cNvSpPr>
            <p:nvPr/>
          </p:nvSpPr>
          <p:spPr bwMode="auto">
            <a:xfrm>
              <a:off x="1967" y="1179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а</a:t>
              </a:r>
            </a:p>
          </p:txBody>
        </p:sp>
        <p:sp>
          <p:nvSpPr>
            <p:cNvPr id="32909" name="Text Box 141"/>
            <p:cNvSpPr txBox="1">
              <a:spLocks noChangeArrowheads="1"/>
            </p:cNvSpPr>
            <p:nvPr/>
          </p:nvSpPr>
          <p:spPr bwMode="auto">
            <a:xfrm>
              <a:off x="2249" y="1179"/>
              <a:ext cx="231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ш</a:t>
              </a:r>
            </a:p>
          </p:txBody>
        </p:sp>
        <p:sp>
          <p:nvSpPr>
            <p:cNvPr id="32910" name="Text Box 142"/>
            <p:cNvSpPr txBox="1">
              <a:spLocks noChangeArrowheads="1"/>
            </p:cNvSpPr>
            <p:nvPr/>
          </p:nvSpPr>
          <p:spPr bwMode="auto">
            <a:xfrm>
              <a:off x="2603" y="1179"/>
              <a:ext cx="159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н</a:t>
              </a:r>
            </a:p>
          </p:txBody>
        </p:sp>
        <p:sp>
          <p:nvSpPr>
            <p:cNvPr id="32911" name="Text Box 143"/>
            <p:cNvSpPr txBox="1">
              <a:spLocks noChangeArrowheads="1"/>
            </p:cNvSpPr>
            <p:nvPr/>
          </p:nvSpPr>
          <p:spPr bwMode="auto">
            <a:xfrm>
              <a:off x="2909" y="1179"/>
              <a:ext cx="161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и</a:t>
              </a:r>
            </a:p>
          </p:txBody>
        </p:sp>
        <p:sp>
          <p:nvSpPr>
            <p:cNvPr id="32912" name="Text Box 144"/>
            <p:cNvSpPr txBox="1">
              <a:spLocks noChangeArrowheads="1"/>
            </p:cNvSpPr>
            <p:nvPr/>
          </p:nvSpPr>
          <p:spPr bwMode="auto">
            <a:xfrm>
              <a:off x="3237" y="1166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е</a:t>
              </a:r>
            </a:p>
          </p:txBody>
        </p:sp>
      </p:grpSp>
      <p:pic>
        <p:nvPicPr>
          <p:cNvPr id="32915" name="Picture 147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3500438"/>
            <a:ext cx="2801938" cy="3168650"/>
          </a:xfrm>
          <a:prstGeom prst="rect">
            <a:avLst/>
          </a:prstGeom>
          <a:noFill/>
        </p:spPr>
      </p:pic>
      <p:sp>
        <p:nvSpPr>
          <p:cNvPr id="32916" name="Text Box 148"/>
          <p:cNvSpPr txBox="1">
            <a:spLocks noChangeArrowheads="1"/>
          </p:cNvSpPr>
          <p:nvPr/>
        </p:nvSpPr>
        <p:spPr bwMode="auto">
          <a:xfrm>
            <a:off x="5680075" y="981075"/>
            <a:ext cx="32845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По горам, по долам</a:t>
            </a:r>
          </a:p>
          <a:p>
            <a:pPr marL="207963" indent="-207963" algn="l" defTabSz="407988"/>
            <a:r>
              <a:rPr lang="ru-RU"/>
              <a:t>Ходит шуба, </a:t>
            </a:r>
          </a:p>
          <a:p>
            <a:pPr marL="207963" indent="-207963" algn="l" defTabSz="407988"/>
            <a:r>
              <a:rPr lang="ru-RU"/>
              <a:t>               да кафтан.</a:t>
            </a:r>
          </a:p>
        </p:txBody>
      </p:sp>
      <p:grpSp>
        <p:nvGrpSpPr>
          <p:cNvPr id="13" name="Group 154"/>
          <p:cNvGrpSpPr>
            <a:grpSpLocks/>
          </p:cNvGrpSpPr>
          <p:nvPr/>
        </p:nvGrpSpPr>
        <p:grpSpPr bwMode="auto">
          <a:xfrm>
            <a:off x="2124075" y="2852738"/>
            <a:ext cx="1727200" cy="511175"/>
            <a:chOff x="1338" y="1797"/>
            <a:chExt cx="1088" cy="322"/>
          </a:xfrm>
        </p:grpSpPr>
        <p:sp>
          <p:nvSpPr>
            <p:cNvPr id="32917" name="Text Box 149"/>
            <p:cNvSpPr txBox="1">
              <a:spLocks noChangeArrowheads="1"/>
            </p:cNvSpPr>
            <p:nvPr/>
          </p:nvSpPr>
          <p:spPr bwMode="auto">
            <a:xfrm>
              <a:off x="1338" y="179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18" name="Text Box 150"/>
            <p:cNvSpPr txBox="1">
              <a:spLocks noChangeArrowheads="1"/>
            </p:cNvSpPr>
            <p:nvPr/>
          </p:nvSpPr>
          <p:spPr bwMode="auto">
            <a:xfrm>
              <a:off x="1655" y="1797"/>
              <a:ext cx="153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в</a:t>
              </a:r>
            </a:p>
          </p:txBody>
        </p:sp>
        <p:sp>
          <p:nvSpPr>
            <p:cNvPr id="32919" name="Text Box 151"/>
            <p:cNvSpPr txBox="1">
              <a:spLocks noChangeArrowheads="1"/>
            </p:cNvSpPr>
            <p:nvPr/>
          </p:nvSpPr>
          <p:spPr bwMode="auto">
            <a:xfrm>
              <a:off x="1944" y="1797"/>
              <a:ext cx="165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ц</a:t>
              </a:r>
            </a:p>
          </p:txBody>
        </p:sp>
        <p:sp>
          <p:nvSpPr>
            <p:cNvPr id="32921" name="Text Box 153"/>
            <p:cNvSpPr txBox="1">
              <a:spLocks noChangeArrowheads="1"/>
            </p:cNvSpPr>
            <p:nvPr/>
          </p:nvSpPr>
          <p:spPr bwMode="auto">
            <a:xfrm>
              <a:off x="2266" y="179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а</a:t>
              </a:r>
            </a:p>
          </p:txBody>
        </p:sp>
      </p:grpSp>
      <p:pic>
        <p:nvPicPr>
          <p:cNvPr id="32923" name="Picture 155" descr="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789363"/>
            <a:ext cx="3024187" cy="2257425"/>
          </a:xfrm>
          <a:prstGeom prst="rect">
            <a:avLst/>
          </a:prstGeom>
          <a:noFill/>
        </p:spPr>
      </p:pic>
      <p:sp>
        <p:nvSpPr>
          <p:cNvPr id="32924" name="Text Box 156"/>
          <p:cNvSpPr txBox="1">
            <a:spLocks noChangeArrowheads="1"/>
          </p:cNvSpPr>
          <p:nvPr/>
        </p:nvSpPr>
        <p:spPr bwMode="auto">
          <a:xfrm>
            <a:off x="5651500" y="476250"/>
            <a:ext cx="3451225" cy="169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 sz="2400"/>
              <a:t>По лужку он важно </a:t>
            </a:r>
          </a:p>
          <a:p>
            <a:pPr marL="207963" indent="-207963" algn="l" defTabSz="407988"/>
            <a:r>
              <a:rPr lang="ru-RU" sz="2400"/>
              <a:t>                            бродит,</a:t>
            </a:r>
          </a:p>
          <a:p>
            <a:pPr marL="207963" indent="-207963" algn="l" defTabSz="407988"/>
            <a:r>
              <a:rPr lang="ru-RU" sz="2400"/>
              <a:t>Из воды сухим выходит,</a:t>
            </a:r>
          </a:p>
          <a:p>
            <a:pPr marL="207963" indent="-207963" algn="l" defTabSz="407988"/>
            <a:r>
              <a:rPr lang="ru-RU" sz="2400"/>
              <a:t>Носит красные ботинки,</a:t>
            </a:r>
          </a:p>
          <a:p>
            <a:pPr marL="207963" indent="-207963" algn="l" defTabSz="407988"/>
            <a:r>
              <a:rPr lang="ru-RU" sz="2400"/>
              <a:t>Дарит мягкие перинки.</a:t>
            </a:r>
          </a:p>
        </p:txBody>
      </p:sp>
      <p:grpSp>
        <p:nvGrpSpPr>
          <p:cNvPr id="14" name="Group 160"/>
          <p:cNvGrpSpPr>
            <a:grpSpLocks/>
          </p:cNvGrpSpPr>
          <p:nvPr/>
        </p:nvGrpSpPr>
        <p:grpSpPr bwMode="auto">
          <a:xfrm>
            <a:off x="4692650" y="2852738"/>
            <a:ext cx="1679575" cy="511175"/>
            <a:chOff x="2956" y="1797"/>
            <a:chExt cx="1058" cy="322"/>
          </a:xfrm>
        </p:grpSpPr>
        <p:sp>
          <p:nvSpPr>
            <p:cNvPr id="32920" name="Text Box 152"/>
            <p:cNvSpPr txBox="1">
              <a:spLocks noChangeArrowheads="1"/>
            </p:cNvSpPr>
            <p:nvPr/>
          </p:nvSpPr>
          <p:spPr bwMode="auto">
            <a:xfrm>
              <a:off x="2956" y="1797"/>
              <a:ext cx="105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г</a:t>
              </a:r>
            </a:p>
          </p:txBody>
        </p:sp>
        <p:sp>
          <p:nvSpPr>
            <p:cNvPr id="32925" name="Text Box 157"/>
            <p:cNvSpPr txBox="1">
              <a:spLocks noChangeArrowheads="1"/>
            </p:cNvSpPr>
            <p:nvPr/>
          </p:nvSpPr>
          <p:spPr bwMode="auto">
            <a:xfrm>
              <a:off x="3255" y="1797"/>
              <a:ext cx="144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у</a:t>
              </a:r>
            </a:p>
          </p:txBody>
        </p:sp>
        <p:sp>
          <p:nvSpPr>
            <p:cNvPr id="32926" name="Text Box 158"/>
            <p:cNvSpPr txBox="1">
              <a:spLocks noChangeArrowheads="1"/>
            </p:cNvSpPr>
            <p:nvPr/>
          </p:nvSpPr>
          <p:spPr bwMode="auto">
            <a:xfrm>
              <a:off x="3572" y="1797"/>
              <a:ext cx="144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с</a:t>
              </a:r>
            </a:p>
          </p:txBody>
        </p:sp>
        <p:sp>
          <p:nvSpPr>
            <p:cNvPr id="32927" name="Text Box 159"/>
            <p:cNvSpPr txBox="1">
              <a:spLocks noChangeArrowheads="1"/>
            </p:cNvSpPr>
            <p:nvPr/>
          </p:nvSpPr>
          <p:spPr bwMode="auto">
            <a:xfrm>
              <a:off x="3864" y="1797"/>
              <a:ext cx="15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ь</a:t>
              </a:r>
            </a:p>
          </p:txBody>
        </p:sp>
      </p:grpSp>
      <p:pic>
        <p:nvPicPr>
          <p:cNvPr id="32929" name="Picture 161" descr="e389d73aadb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502025"/>
            <a:ext cx="2449512" cy="3240088"/>
          </a:xfrm>
          <a:prstGeom prst="rect">
            <a:avLst/>
          </a:prstGeom>
          <a:noFill/>
        </p:spPr>
      </p:pic>
      <p:sp>
        <p:nvSpPr>
          <p:cNvPr id="32931" name="Text Box 163"/>
          <p:cNvSpPr txBox="1">
            <a:spLocks noChangeArrowheads="1"/>
          </p:cNvSpPr>
          <p:nvPr/>
        </p:nvSpPr>
        <p:spPr bwMode="auto">
          <a:xfrm>
            <a:off x="5724525" y="620713"/>
            <a:ext cx="3370263" cy="135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 sz="2400"/>
              <a:t>С бородой, а не старик,</a:t>
            </a:r>
          </a:p>
          <a:p>
            <a:pPr marL="207963" indent="-207963" algn="l" defTabSz="407988"/>
            <a:r>
              <a:rPr lang="ru-RU" sz="2400"/>
              <a:t>С рогами, а не бык, </a:t>
            </a:r>
          </a:p>
          <a:p>
            <a:pPr marL="207963" indent="-207963" algn="l" defTabSz="407988"/>
            <a:r>
              <a:rPr lang="ru-RU" sz="2400"/>
              <a:t>Доят, а не корова, </a:t>
            </a:r>
          </a:p>
          <a:p>
            <a:pPr marL="207963" indent="-207963" algn="l" defTabSz="407988"/>
            <a:r>
              <a:rPr lang="ru-RU" sz="2400"/>
              <a:t>С пухом, а не птица.</a:t>
            </a:r>
          </a:p>
        </p:txBody>
      </p: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644525" y="3854450"/>
            <a:ext cx="1666875" cy="517525"/>
            <a:chOff x="406" y="2428"/>
            <a:chExt cx="1050" cy="326"/>
          </a:xfrm>
        </p:grpSpPr>
        <p:sp>
          <p:nvSpPr>
            <p:cNvPr id="32936" name="Text Box 168"/>
            <p:cNvSpPr txBox="1">
              <a:spLocks noChangeArrowheads="1"/>
            </p:cNvSpPr>
            <p:nvPr/>
          </p:nvSpPr>
          <p:spPr bwMode="auto">
            <a:xfrm>
              <a:off x="1296" y="2432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а</a:t>
              </a:r>
            </a:p>
          </p:txBody>
        </p:sp>
        <p:sp>
          <p:nvSpPr>
            <p:cNvPr id="32937" name="Text Box 169"/>
            <p:cNvSpPr txBox="1">
              <a:spLocks noChangeArrowheads="1"/>
            </p:cNvSpPr>
            <p:nvPr/>
          </p:nvSpPr>
          <p:spPr bwMode="auto">
            <a:xfrm>
              <a:off x="993" y="2432"/>
              <a:ext cx="132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з</a:t>
              </a:r>
            </a:p>
          </p:txBody>
        </p:sp>
        <p:sp>
          <p:nvSpPr>
            <p:cNvPr id="32938" name="Text Box 170"/>
            <p:cNvSpPr txBox="1">
              <a:spLocks noChangeArrowheads="1"/>
            </p:cNvSpPr>
            <p:nvPr/>
          </p:nvSpPr>
          <p:spPr bwMode="auto">
            <a:xfrm>
              <a:off x="707" y="2432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39" name="Text Box 171"/>
            <p:cNvSpPr txBox="1">
              <a:spLocks noChangeArrowheads="1"/>
            </p:cNvSpPr>
            <p:nvPr/>
          </p:nvSpPr>
          <p:spPr bwMode="auto">
            <a:xfrm>
              <a:off x="406" y="2428"/>
              <a:ext cx="12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к</a:t>
              </a:r>
            </a:p>
          </p:txBody>
        </p:sp>
      </p:grpSp>
      <p:pic>
        <p:nvPicPr>
          <p:cNvPr id="32941" name="Picture 173" descr="new_pa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63" y="3860800"/>
            <a:ext cx="3059112" cy="2297113"/>
          </a:xfrm>
          <a:prstGeom prst="rect">
            <a:avLst/>
          </a:prstGeom>
          <a:noFill/>
        </p:spPr>
      </p:pic>
      <p:sp>
        <p:nvSpPr>
          <p:cNvPr id="32942" name="Text Box 174"/>
          <p:cNvSpPr txBox="1">
            <a:spLocks noChangeArrowheads="1"/>
          </p:cNvSpPr>
          <p:nvPr/>
        </p:nvSpPr>
        <p:spPr bwMode="auto">
          <a:xfrm>
            <a:off x="5600700" y="704850"/>
            <a:ext cx="3508375" cy="153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 sz="2700"/>
              <a:t>Четыре грязных </a:t>
            </a:r>
          </a:p>
          <a:p>
            <a:pPr marL="207963" indent="-207963" algn="l" defTabSz="407988"/>
            <a:r>
              <a:rPr lang="ru-RU" sz="2700"/>
              <a:t>                       копытца</a:t>
            </a:r>
          </a:p>
          <a:p>
            <a:pPr marL="207963" indent="-207963" algn="l" defTabSz="407988"/>
            <a:r>
              <a:rPr lang="ru-RU" sz="2700"/>
              <a:t>Залезли прямо </a:t>
            </a:r>
          </a:p>
          <a:p>
            <a:pPr marL="207963" indent="-207963" algn="l" defTabSz="407988"/>
            <a:r>
              <a:rPr lang="ru-RU" sz="2700"/>
              <a:t>                   в корытце.</a:t>
            </a:r>
          </a:p>
        </p:txBody>
      </p:sp>
      <p:grpSp>
        <p:nvGrpSpPr>
          <p:cNvPr id="16" name="Group 185"/>
          <p:cNvGrpSpPr>
            <a:grpSpLocks/>
          </p:cNvGrpSpPr>
          <p:nvPr/>
        </p:nvGrpSpPr>
        <p:grpSpPr bwMode="auto">
          <a:xfrm>
            <a:off x="1557338" y="4868863"/>
            <a:ext cx="4256087" cy="511175"/>
            <a:chOff x="981" y="3067"/>
            <a:chExt cx="2681" cy="322"/>
          </a:xfrm>
        </p:grpSpPr>
        <p:sp>
          <p:nvSpPr>
            <p:cNvPr id="32943" name="Text Box 175"/>
            <p:cNvSpPr txBox="1">
              <a:spLocks noChangeArrowheads="1"/>
            </p:cNvSpPr>
            <p:nvPr/>
          </p:nvSpPr>
          <p:spPr bwMode="auto">
            <a:xfrm>
              <a:off x="981" y="3067"/>
              <a:ext cx="15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п</a:t>
              </a:r>
            </a:p>
          </p:txBody>
        </p:sp>
        <p:sp>
          <p:nvSpPr>
            <p:cNvPr id="32944" name="Text Box 176"/>
            <p:cNvSpPr txBox="1">
              <a:spLocks noChangeArrowheads="1"/>
            </p:cNvSpPr>
            <p:nvPr/>
          </p:nvSpPr>
          <p:spPr bwMode="auto">
            <a:xfrm>
              <a:off x="1296" y="306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45" name="Text Box 177"/>
            <p:cNvSpPr txBox="1">
              <a:spLocks noChangeArrowheads="1"/>
            </p:cNvSpPr>
            <p:nvPr/>
          </p:nvSpPr>
          <p:spPr bwMode="auto">
            <a:xfrm>
              <a:off x="1659" y="306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р</a:t>
              </a:r>
            </a:p>
          </p:txBody>
        </p:sp>
        <p:sp>
          <p:nvSpPr>
            <p:cNvPr id="32946" name="Text Box 178"/>
            <p:cNvSpPr txBox="1">
              <a:spLocks noChangeArrowheads="1"/>
            </p:cNvSpPr>
            <p:nvPr/>
          </p:nvSpPr>
          <p:spPr bwMode="auto">
            <a:xfrm>
              <a:off x="1931" y="306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47" name="Text Box 179"/>
            <p:cNvSpPr txBox="1">
              <a:spLocks noChangeArrowheads="1"/>
            </p:cNvSpPr>
            <p:nvPr/>
          </p:nvSpPr>
          <p:spPr bwMode="auto">
            <a:xfrm>
              <a:off x="2257" y="3067"/>
              <a:ext cx="144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с</a:t>
              </a:r>
            </a:p>
          </p:txBody>
        </p:sp>
        <p:sp>
          <p:nvSpPr>
            <p:cNvPr id="32948" name="Text Box 180"/>
            <p:cNvSpPr txBox="1">
              <a:spLocks noChangeArrowheads="1"/>
            </p:cNvSpPr>
            <p:nvPr/>
          </p:nvSpPr>
          <p:spPr bwMode="auto">
            <a:xfrm>
              <a:off x="2566" y="306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ё</a:t>
              </a:r>
            </a:p>
          </p:txBody>
        </p:sp>
        <p:sp>
          <p:nvSpPr>
            <p:cNvPr id="32949" name="Text Box 181"/>
            <p:cNvSpPr txBox="1">
              <a:spLocks noChangeArrowheads="1"/>
            </p:cNvSpPr>
            <p:nvPr/>
          </p:nvSpPr>
          <p:spPr bwMode="auto">
            <a:xfrm>
              <a:off x="2929" y="3067"/>
              <a:ext cx="159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н</a:t>
              </a:r>
            </a:p>
          </p:txBody>
        </p:sp>
        <p:sp>
          <p:nvSpPr>
            <p:cNvPr id="32950" name="Text Box 182"/>
            <p:cNvSpPr txBox="1">
              <a:spLocks noChangeArrowheads="1"/>
            </p:cNvSpPr>
            <p:nvPr/>
          </p:nvSpPr>
          <p:spPr bwMode="auto">
            <a:xfrm>
              <a:off x="3247" y="306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51" name="Text Box 183"/>
            <p:cNvSpPr txBox="1">
              <a:spLocks noChangeArrowheads="1"/>
            </p:cNvSpPr>
            <p:nvPr/>
          </p:nvSpPr>
          <p:spPr bwMode="auto">
            <a:xfrm>
              <a:off x="3536" y="3067"/>
              <a:ext cx="12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к</a:t>
              </a:r>
            </a:p>
          </p:txBody>
        </p:sp>
      </p:grpSp>
      <p:pic>
        <p:nvPicPr>
          <p:cNvPr id="32952" name="Picture 184" descr="1599036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0438" y="4005263"/>
            <a:ext cx="3103562" cy="1901825"/>
          </a:xfrm>
          <a:prstGeom prst="rect">
            <a:avLst/>
          </a:prstGeom>
          <a:noFill/>
        </p:spPr>
      </p:pic>
      <p:sp>
        <p:nvSpPr>
          <p:cNvPr id="32954" name="Text Box 186"/>
          <p:cNvSpPr txBox="1">
            <a:spLocks noChangeArrowheads="1"/>
          </p:cNvSpPr>
          <p:nvPr/>
        </p:nvSpPr>
        <p:spPr bwMode="auto">
          <a:xfrm>
            <a:off x="5940425" y="620713"/>
            <a:ext cx="2795588" cy="158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Посреди двора</a:t>
            </a:r>
          </a:p>
          <a:p>
            <a:pPr marL="207963" indent="-207963" algn="l" defTabSz="407988"/>
            <a:r>
              <a:rPr lang="ru-RU"/>
              <a:t>Стоит копна.</a:t>
            </a:r>
          </a:p>
          <a:p>
            <a:pPr marL="207963" indent="-207963" algn="l" defTabSz="407988"/>
            <a:r>
              <a:rPr lang="ru-RU"/>
              <a:t>Спереди – вилы,</a:t>
            </a:r>
          </a:p>
          <a:p>
            <a:pPr marL="207963" indent="-207963" algn="l" defTabSz="407988"/>
            <a:r>
              <a:rPr lang="ru-RU"/>
              <a:t>Сзади – метла.</a:t>
            </a:r>
          </a:p>
        </p:txBody>
      </p:sp>
      <p:grpSp>
        <p:nvGrpSpPr>
          <p:cNvPr id="17" name="Group 190"/>
          <p:cNvGrpSpPr>
            <a:grpSpLocks/>
          </p:cNvGrpSpPr>
          <p:nvPr/>
        </p:nvGrpSpPr>
        <p:grpSpPr bwMode="auto">
          <a:xfrm>
            <a:off x="2130425" y="1341438"/>
            <a:ext cx="254000" cy="2527300"/>
            <a:chOff x="1342" y="845"/>
            <a:chExt cx="160" cy="1592"/>
          </a:xfrm>
        </p:grpSpPr>
        <p:sp>
          <p:nvSpPr>
            <p:cNvPr id="32955" name="Text Box 187"/>
            <p:cNvSpPr txBox="1">
              <a:spLocks noChangeArrowheads="1"/>
            </p:cNvSpPr>
            <p:nvPr/>
          </p:nvSpPr>
          <p:spPr bwMode="auto">
            <a:xfrm>
              <a:off x="1359" y="845"/>
              <a:ext cx="12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к</a:t>
              </a:r>
            </a:p>
          </p:txBody>
        </p:sp>
        <p:sp>
          <p:nvSpPr>
            <p:cNvPr id="32956" name="Text Box 188"/>
            <p:cNvSpPr txBox="1">
              <a:spLocks noChangeArrowheads="1"/>
            </p:cNvSpPr>
            <p:nvPr/>
          </p:nvSpPr>
          <p:spPr bwMode="auto">
            <a:xfrm>
              <a:off x="1342" y="1480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р</a:t>
              </a:r>
            </a:p>
          </p:txBody>
        </p:sp>
        <p:sp>
          <p:nvSpPr>
            <p:cNvPr id="32957" name="Text Box 189"/>
            <p:cNvSpPr txBox="1">
              <a:spLocks noChangeArrowheads="1"/>
            </p:cNvSpPr>
            <p:nvPr/>
          </p:nvSpPr>
          <p:spPr bwMode="auto">
            <a:xfrm>
              <a:off x="1345" y="2115"/>
              <a:ext cx="153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в</a:t>
              </a:r>
            </a:p>
          </p:txBody>
        </p:sp>
      </p:grpSp>
      <p:pic>
        <p:nvPicPr>
          <p:cNvPr id="32959" name="Picture 191" descr="dairy-c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3488" y="3573463"/>
            <a:ext cx="2517775" cy="3095625"/>
          </a:xfrm>
          <a:prstGeom prst="rect">
            <a:avLst/>
          </a:prstGeom>
          <a:noFill/>
        </p:spPr>
      </p:pic>
      <p:sp>
        <p:nvSpPr>
          <p:cNvPr id="32960" name="Text Box 192"/>
          <p:cNvSpPr txBox="1">
            <a:spLocks noChangeArrowheads="1"/>
          </p:cNvSpPr>
          <p:nvPr/>
        </p:nvSpPr>
        <p:spPr bwMode="auto">
          <a:xfrm>
            <a:off x="5580063" y="476250"/>
            <a:ext cx="3454400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У порога плачет,</a:t>
            </a:r>
          </a:p>
          <a:p>
            <a:pPr marL="207963" indent="-207963" algn="l" defTabSz="407988"/>
            <a:r>
              <a:rPr lang="ru-RU"/>
              <a:t>Коготки прячет,</a:t>
            </a:r>
          </a:p>
          <a:p>
            <a:pPr marL="207963" indent="-207963" algn="l" defTabSz="407988"/>
            <a:r>
              <a:rPr lang="ru-RU"/>
              <a:t>Тихо в комнату </a:t>
            </a:r>
          </a:p>
          <a:p>
            <a:pPr marL="207963" indent="-207963" algn="l" defTabSz="407988"/>
            <a:r>
              <a:rPr lang="ru-RU"/>
              <a:t>                      войдёт,</a:t>
            </a:r>
          </a:p>
          <a:p>
            <a:pPr marL="207963" indent="-207963" algn="l" defTabSz="407988"/>
            <a:r>
              <a:rPr lang="ru-RU"/>
              <a:t>Замурлычет, запоёт.</a:t>
            </a:r>
          </a:p>
        </p:txBody>
      </p:sp>
      <p:grpSp>
        <p:nvGrpSpPr>
          <p:cNvPr id="18" name="Group 196"/>
          <p:cNvGrpSpPr>
            <a:grpSpLocks/>
          </p:cNvGrpSpPr>
          <p:nvPr/>
        </p:nvGrpSpPr>
        <p:grpSpPr bwMode="auto">
          <a:xfrm>
            <a:off x="3641725" y="836613"/>
            <a:ext cx="254000" cy="2024062"/>
            <a:chOff x="2294" y="527"/>
            <a:chExt cx="160" cy="1275"/>
          </a:xfrm>
        </p:grpSpPr>
        <p:sp>
          <p:nvSpPr>
            <p:cNvPr id="32961" name="Text Box 193"/>
            <p:cNvSpPr txBox="1">
              <a:spLocks noChangeArrowheads="1"/>
            </p:cNvSpPr>
            <p:nvPr/>
          </p:nvSpPr>
          <p:spPr bwMode="auto">
            <a:xfrm>
              <a:off x="2311" y="527"/>
              <a:ext cx="12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к</a:t>
              </a:r>
            </a:p>
          </p:txBody>
        </p:sp>
        <p:sp>
          <p:nvSpPr>
            <p:cNvPr id="32962" name="Text Box 194"/>
            <p:cNvSpPr txBox="1">
              <a:spLocks noChangeArrowheads="1"/>
            </p:cNvSpPr>
            <p:nvPr/>
          </p:nvSpPr>
          <p:spPr bwMode="auto">
            <a:xfrm>
              <a:off x="2294" y="845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63" name="Text Box 195"/>
            <p:cNvSpPr txBox="1">
              <a:spLocks noChangeArrowheads="1"/>
            </p:cNvSpPr>
            <p:nvPr/>
          </p:nvSpPr>
          <p:spPr bwMode="auto">
            <a:xfrm>
              <a:off x="2311" y="1480"/>
              <a:ext cx="12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к</a:t>
              </a:r>
            </a:p>
          </p:txBody>
        </p:sp>
      </p:grpSp>
      <p:pic>
        <p:nvPicPr>
          <p:cNvPr id="32965" name="Picture 197" descr="14934_6448-500x4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3573463"/>
            <a:ext cx="2727325" cy="3082925"/>
          </a:xfrm>
          <a:prstGeom prst="rect">
            <a:avLst/>
          </a:prstGeom>
          <a:noFill/>
        </p:spPr>
      </p:pic>
      <p:sp>
        <p:nvSpPr>
          <p:cNvPr id="32966" name="Text Box 198"/>
          <p:cNvSpPr txBox="1">
            <a:spLocks noChangeArrowheads="1"/>
          </p:cNvSpPr>
          <p:nvPr/>
        </p:nvSpPr>
        <p:spPr bwMode="auto">
          <a:xfrm>
            <a:off x="5651500" y="692150"/>
            <a:ext cx="3467100" cy="158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Он в мундире ярком,</a:t>
            </a:r>
          </a:p>
          <a:p>
            <a:pPr marL="207963" indent="-207963" algn="l" defTabSz="407988"/>
            <a:r>
              <a:rPr lang="ru-RU"/>
              <a:t>Шпоры для красы.</a:t>
            </a:r>
          </a:p>
          <a:p>
            <a:pPr marL="207963" indent="-207963" algn="l" defTabSz="407988"/>
            <a:r>
              <a:rPr lang="ru-RU"/>
              <a:t>Днём он – забияка,</a:t>
            </a:r>
          </a:p>
          <a:p>
            <a:pPr marL="207963" indent="-207963" algn="l" defTabSz="407988"/>
            <a:r>
              <a:rPr lang="ru-RU"/>
              <a:t>Поутру – часы.</a:t>
            </a:r>
          </a:p>
        </p:txBody>
      </p:sp>
      <p:grpSp>
        <p:nvGrpSpPr>
          <p:cNvPr id="19" name="Group 202"/>
          <p:cNvGrpSpPr>
            <a:grpSpLocks/>
          </p:cNvGrpSpPr>
          <p:nvPr/>
        </p:nvGrpSpPr>
        <p:grpSpPr bwMode="auto">
          <a:xfrm>
            <a:off x="5157788" y="1341438"/>
            <a:ext cx="247650" cy="2527300"/>
            <a:chOff x="3249" y="845"/>
            <a:chExt cx="156" cy="1592"/>
          </a:xfrm>
        </p:grpSpPr>
        <p:sp>
          <p:nvSpPr>
            <p:cNvPr id="32967" name="Text Box 199"/>
            <p:cNvSpPr txBox="1">
              <a:spLocks noChangeArrowheads="1"/>
            </p:cNvSpPr>
            <p:nvPr/>
          </p:nvSpPr>
          <p:spPr bwMode="auto">
            <a:xfrm>
              <a:off x="3249" y="845"/>
              <a:ext cx="156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п</a:t>
              </a:r>
            </a:p>
          </p:txBody>
        </p:sp>
        <p:sp>
          <p:nvSpPr>
            <p:cNvPr id="32968" name="Text Box 200"/>
            <p:cNvSpPr txBox="1">
              <a:spLocks noChangeArrowheads="1"/>
            </p:cNvSpPr>
            <p:nvPr/>
          </p:nvSpPr>
          <p:spPr bwMode="auto">
            <a:xfrm>
              <a:off x="3261" y="1480"/>
              <a:ext cx="132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т</a:t>
              </a:r>
            </a:p>
          </p:txBody>
        </p:sp>
        <p:sp>
          <p:nvSpPr>
            <p:cNvPr id="32969" name="Text Box 201"/>
            <p:cNvSpPr txBox="1">
              <a:spLocks noChangeArrowheads="1"/>
            </p:cNvSpPr>
            <p:nvPr/>
          </p:nvSpPr>
          <p:spPr bwMode="auto">
            <a:xfrm>
              <a:off x="3255" y="2115"/>
              <a:ext cx="144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х</a:t>
              </a:r>
            </a:p>
          </p:txBody>
        </p:sp>
      </p:grpSp>
      <p:pic>
        <p:nvPicPr>
          <p:cNvPr id="32971" name="Picture 203" descr="40314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3457575"/>
            <a:ext cx="2463800" cy="3284538"/>
          </a:xfrm>
          <a:prstGeom prst="rect">
            <a:avLst/>
          </a:prstGeom>
          <a:noFill/>
        </p:spPr>
      </p:pic>
      <p:sp>
        <p:nvSpPr>
          <p:cNvPr id="32972" name="Text Box 204"/>
          <p:cNvSpPr txBox="1">
            <a:spLocks noChangeArrowheads="1"/>
          </p:cNvSpPr>
          <p:nvPr/>
        </p:nvSpPr>
        <p:spPr bwMode="auto">
          <a:xfrm>
            <a:off x="5540375" y="908050"/>
            <a:ext cx="3640138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Гладишь – ласкается,</a:t>
            </a:r>
          </a:p>
          <a:p>
            <a:pPr marL="207963" indent="-207963" algn="l" defTabSz="407988"/>
            <a:r>
              <a:rPr lang="ru-RU"/>
              <a:t>Дразнишь – кусается.</a:t>
            </a:r>
          </a:p>
        </p:txBody>
      </p:sp>
      <p:grpSp>
        <p:nvGrpSpPr>
          <p:cNvPr id="20" name="Group 209"/>
          <p:cNvGrpSpPr>
            <a:grpSpLocks/>
          </p:cNvGrpSpPr>
          <p:nvPr/>
        </p:nvGrpSpPr>
        <p:grpSpPr bwMode="auto">
          <a:xfrm>
            <a:off x="5580063" y="3357563"/>
            <a:ext cx="298450" cy="2527300"/>
            <a:chOff x="3515" y="2115"/>
            <a:chExt cx="188" cy="1592"/>
          </a:xfrm>
        </p:grpSpPr>
        <p:sp>
          <p:nvSpPr>
            <p:cNvPr id="32973" name="Text Box 205"/>
            <p:cNvSpPr txBox="1">
              <a:spLocks noChangeArrowheads="1"/>
            </p:cNvSpPr>
            <p:nvPr/>
          </p:nvSpPr>
          <p:spPr bwMode="auto">
            <a:xfrm>
              <a:off x="3536" y="2115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о</a:t>
              </a:r>
            </a:p>
          </p:txBody>
        </p:sp>
        <p:sp>
          <p:nvSpPr>
            <p:cNvPr id="32974" name="Text Box 206"/>
            <p:cNvSpPr txBox="1">
              <a:spLocks noChangeArrowheads="1"/>
            </p:cNvSpPr>
            <p:nvPr/>
          </p:nvSpPr>
          <p:spPr bwMode="auto">
            <a:xfrm>
              <a:off x="3515" y="2432"/>
              <a:ext cx="165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б</a:t>
              </a:r>
            </a:p>
          </p:txBody>
        </p:sp>
        <p:sp>
          <p:nvSpPr>
            <p:cNvPr id="32975" name="Text Box 207"/>
            <p:cNvSpPr txBox="1">
              <a:spLocks noChangeArrowheads="1"/>
            </p:cNvSpPr>
            <p:nvPr/>
          </p:nvSpPr>
          <p:spPr bwMode="auto">
            <a:xfrm>
              <a:off x="3536" y="2750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а</a:t>
              </a:r>
            </a:p>
          </p:txBody>
        </p:sp>
        <p:sp>
          <p:nvSpPr>
            <p:cNvPr id="32976" name="Text Box 208"/>
            <p:cNvSpPr txBox="1">
              <a:spLocks noChangeArrowheads="1"/>
            </p:cNvSpPr>
            <p:nvPr/>
          </p:nvSpPr>
          <p:spPr bwMode="auto">
            <a:xfrm>
              <a:off x="3543" y="3385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а</a:t>
              </a:r>
            </a:p>
          </p:txBody>
        </p:sp>
      </p:grpSp>
      <p:pic>
        <p:nvPicPr>
          <p:cNvPr id="32978" name="Picture 210" descr="1215618100_6759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1925" y="3460750"/>
            <a:ext cx="2427288" cy="3281363"/>
          </a:xfrm>
          <a:prstGeom prst="rect">
            <a:avLst/>
          </a:prstGeom>
          <a:noFill/>
        </p:spPr>
      </p:pic>
      <p:sp>
        <p:nvSpPr>
          <p:cNvPr id="32979" name="Text Box 211"/>
          <p:cNvSpPr txBox="1">
            <a:spLocks noChangeArrowheads="1"/>
          </p:cNvSpPr>
          <p:nvPr/>
        </p:nvSpPr>
        <p:spPr bwMode="auto">
          <a:xfrm>
            <a:off x="5781675" y="620713"/>
            <a:ext cx="3111500" cy="158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07963" indent="-207963" algn="l" defTabSz="407988"/>
            <a:r>
              <a:rPr lang="ru-RU"/>
              <a:t>Квохчет, квохчет,</a:t>
            </a:r>
          </a:p>
          <a:p>
            <a:pPr marL="207963" indent="-207963" algn="l" defTabSz="407988"/>
            <a:r>
              <a:rPr lang="ru-RU"/>
              <a:t>Детей созывает,</a:t>
            </a:r>
          </a:p>
          <a:p>
            <a:pPr marL="207963" indent="-207963" algn="l" defTabSz="407988"/>
            <a:r>
              <a:rPr lang="ru-RU"/>
              <a:t>Всех под крыло</a:t>
            </a:r>
          </a:p>
          <a:p>
            <a:pPr marL="207963" indent="-207963" algn="l" defTabSz="407988"/>
            <a:r>
              <a:rPr lang="ru-RU"/>
              <a:t>               собирает.</a:t>
            </a:r>
          </a:p>
        </p:txBody>
      </p:sp>
      <p:grpSp>
        <p:nvGrpSpPr>
          <p:cNvPr id="21" name="Group 217"/>
          <p:cNvGrpSpPr>
            <a:grpSpLocks/>
          </p:cNvGrpSpPr>
          <p:nvPr/>
        </p:nvGrpSpPr>
        <p:grpSpPr bwMode="auto">
          <a:xfrm>
            <a:off x="612775" y="4365625"/>
            <a:ext cx="261938" cy="2492375"/>
            <a:chOff x="386" y="2750"/>
            <a:chExt cx="165" cy="1570"/>
          </a:xfrm>
        </p:grpSpPr>
        <p:sp>
          <p:nvSpPr>
            <p:cNvPr id="32913" name="Text Box 145"/>
            <p:cNvSpPr txBox="1">
              <a:spLocks noChangeArrowheads="1"/>
            </p:cNvSpPr>
            <p:nvPr/>
          </p:nvSpPr>
          <p:spPr bwMode="auto">
            <a:xfrm>
              <a:off x="397" y="2750"/>
              <a:ext cx="144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у</a:t>
              </a:r>
            </a:p>
          </p:txBody>
        </p:sp>
        <p:sp>
          <p:nvSpPr>
            <p:cNvPr id="32981" name="Text Box 213"/>
            <p:cNvSpPr txBox="1">
              <a:spLocks noChangeArrowheads="1"/>
            </p:cNvSpPr>
            <p:nvPr/>
          </p:nvSpPr>
          <p:spPr bwMode="auto">
            <a:xfrm>
              <a:off x="389" y="3067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р</a:t>
              </a:r>
            </a:p>
          </p:txBody>
        </p:sp>
        <p:sp>
          <p:nvSpPr>
            <p:cNvPr id="32982" name="Text Box 214"/>
            <p:cNvSpPr txBox="1">
              <a:spLocks noChangeArrowheads="1"/>
            </p:cNvSpPr>
            <p:nvPr/>
          </p:nvSpPr>
          <p:spPr bwMode="auto">
            <a:xfrm>
              <a:off x="388" y="3385"/>
              <a:ext cx="161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и</a:t>
              </a:r>
            </a:p>
          </p:txBody>
        </p:sp>
        <p:sp>
          <p:nvSpPr>
            <p:cNvPr id="32983" name="Text Box 215"/>
            <p:cNvSpPr txBox="1">
              <a:spLocks noChangeArrowheads="1"/>
            </p:cNvSpPr>
            <p:nvPr/>
          </p:nvSpPr>
          <p:spPr bwMode="auto">
            <a:xfrm>
              <a:off x="386" y="3702"/>
              <a:ext cx="165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ц</a:t>
              </a:r>
            </a:p>
          </p:txBody>
        </p:sp>
        <p:sp>
          <p:nvSpPr>
            <p:cNvPr id="32984" name="Text Box 216"/>
            <p:cNvSpPr txBox="1">
              <a:spLocks noChangeArrowheads="1"/>
            </p:cNvSpPr>
            <p:nvPr/>
          </p:nvSpPr>
          <p:spPr bwMode="auto">
            <a:xfrm>
              <a:off x="389" y="3998"/>
              <a:ext cx="160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207963" indent="-207963" defTabSz="407988"/>
              <a:r>
                <a:rPr lang="ru-RU" sz="3600"/>
                <a:t>а</a:t>
              </a:r>
            </a:p>
          </p:txBody>
        </p:sp>
      </p:grpSp>
      <p:pic>
        <p:nvPicPr>
          <p:cNvPr id="32986" name="Picture 218" descr="photo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4888" y="4076700"/>
            <a:ext cx="3040062" cy="2279650"/>
          </a:xfrm>
          <a:prstGeom prst="rect">
            <a:avLst/>
          </a:prstGeom>
          <a:noFill/>
        </p:spPr>
      </p:pic>
      <p:sp>
        <p:nvSpPr>
          <p:cNvPr id="152" name="TextBox 151"/>
          <p:cNvSpPr txBox="1"/>
          <p:nvPr/>
        </p:nvSpPr>
        <p:spPr>
          <a:xfrm>
            <a:off x="357158" y="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урока: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«Животные»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0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2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0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2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0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2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02"/>
                  </p:tgtEl>
                </p:cond>
              </p:nextCondLst>
            </p:seq>
          </p:childTnLst>
        </p:cTn>
      </p:par>
    </p:tnLst>
    <p:bldLst>
      <p:bldP spid="32904" grpId="0"/>
      <p:bldP spid="32904" grpId="1"/>
      <p:bldP spid="32916" grpId="0"/>
      <p:bldP spid="32916" grpId="1"/>
      <p:bldP spid="32924" grpId="0"/>
      <p:bldP spid="32924" grpId="1"/>
      <p:bldP spid="32931" grpId="0"/>
      <p:bldP spid="32931" grpId="1"/>
      <p:bldP spid="32942" grpId="0"/>
      <p:bldP spid="32942" grpId="1"/>
      <p:bldP spid="32954" grpId="0"/>
      <p:bldP spid="32954" grpId="1"/>
      <p:bldP spid="32960" grpId="0"/>
      <p:bldP spid="32960" grpId="1"/>
      <p:bldP spid="32966" grpId="0"/>
      <p:bldP spid="32966" grpId="1"/>
      <p:bldP spid="32972" grpId="0"/>
      <p:bldP spid="32972" grpId="1"/>
      <p:bldP spid="3297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509</Words>
  <Application>Microsoft Office PowerPoint</Application>
  <PresentationFormat>Экран (4:3)</PresentationFormat>
  <Paragraphs>146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Самостоятельная работа на этапе закрепления материала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 на этапе закрепления материала</dc:title>
  <dc:creator>user1</dc:creator>
  <cp:lastModifiedBy>user1</cp:lastModifiedBy>
  <cp:revision>8</cp:revision>
  <dcterms:created xsi:type="dcterms:W3CDTF">2016-02-05T05:21:05Z</dcterms:created>
  <dcterms:modified xsi:type="dcterms:W3CDTF">2016-02-05T06:39:05Z</dcterms:modified>
</cp:coreProperties>
</file>