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71" r:id="rId6"/>
    <p:sldId id="272" r:id="rId7"/>
    <p:sldId id="273" r:id="rId8"/>
    <p:sldId id="274" r:id="rId9"/>
    <p:sldId id="275" r:id="rId10"/>
    <p:sldId id="264" r:id="rId11"/>
    <p:sldId id="288" r:id="rId12"/>
    <p:sldId id="289" r:id="rId13"/>
    <p:sldId id="290" r:id="rId14"/>
    <p:sldId id="291" r:id="rId15"/>
    <p:sldId id="292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F31B30"/>
    <a:srgbClr val="2015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>
      <p:cViewPr varScale="1">
        <p:scale>
          <a:sx n="68" d="100"/>
          <a:sy n="6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80;&#1072;&#1085;&#1072;\Desktop\&#1057;&#1084;&#1077;&#1096;&#1072;&#1088;&#1080;&#1082;&#1080;.%20&#1050;&#1088;&#1086;&#1096;%20&#1080;%20&#1025;&#1078;&#1080;&#1082;.%20&#1042;&#1089;&#1077;%20&#1089;&#1077;&#1088;&#1080;&#1080;%20&#1087;&#1086;&#1076;&#1088;&#1103;&#1076;.%20&#1057;&#1073;&#1086;&#1088;&#1085;&#1080;&#1082;%201_cut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132856"/>
            <a:ext cx="7772400" cy="1326009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Тренажёр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по математике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35010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3802" y="2846040"/>
            <a:ext cx="2339517" cy="707886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ru-RU" sz="6000" b="1" dirty="0" smtClean="0">
                <a:solidFill>
                  <a:srgbClr val="009900"/>
                </a:solidFill>
                <a:latin typeface="Monotype Corsiva" pitchFamily="66" charset="0"/>
              </a:rPr>
              <a:t>3 класс</a:t>
            </a:r>
            <a:endParaRPr lang="ru-RU" sz="60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37890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140968"/>
            <a:ext cx="5094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Comic Sans MS" pitchFamily="66" charset="0"/>
              </a:rPr>
              <a:t>«Арифметические </a:t>
            </a:r>
          </a:p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Comic Sans MS" pitchFamily="66" charset="0"/>
              </a:rPr>
              <a:t>действия»</a:t>
            </a:r>
            <a:endParaRPr lang="ru-RU" sz="40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8384" y="5877272"/>
            <a:ext cx="1115616" cy="980728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87624" y="908720"/>
            <a:ext cx="3384376" cy="1008112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 60 : 4 = </a:t>
            </a:r>
            <a:endParaRPr lang="ru-RU" sz="4800" b="1" dirty="0"/>
          </a:p>
        </p:txBody>
      </p:sp>
      <p:sp>
        <p:nvSpPr>
          <p:cNvPr id="7" name="тр"/>
          <p:cNvSpPr/>
          <p:nvPr/>
        </p:nvSpPr>
        <p:spPr>
          <a:xfrm>
            <a:off x="6516216" y="2636912"/>
            <a:ext cx="2880320" cy="1944216"/>
          </a:xfrm>
          <a:prstGeom prst="cloudCallout">
            <a:avLst>
              <a:gd name="adj1" fmla="val 115921"/>
              <a:gd name="adj2" fmla="val 53094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твет"/>
          <p:cNvSpPr/>
          <p:nvPr/>
        </p:nvSpPr>
        <p:spPr>
          <a:xfrm>
            <a:off x="2123728" y="2708920"/>
            <a:ext cx="2592288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15</a:t>
            </a:r>
            <a:endParaRPr lang="ru-RU" sz="8000" dirty="0"/>
          </a:p>
        </p:txBody>
      </p:sp>
      <p:sp>
        <p:nvSpPr>
          <p:cNvPr id="9" name="вопрос"/>
          <p:cNvSpPr/>
          <p:nvPr/>
        </p:nvSpPr>
        <p:spPr>
          <a:xfrm>
            <a:off x="2123728" y="2708920"/>
            <a:ext cx="2592288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тригет"/>
          <p:cNvSpPr/>
          <p:nvPr/>
        </p:nvSpPr>
        <p:spPr>
          <a:xfrm>
            <a:off x="2195736" y="2708920"/>
            <a:ext cx="2520280" cy="1800200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72000" y="3933056"/>
            <a:ext cx="180020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28384" y="5877272"/>
            <a:ext cx="1115616" cy="980728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xit" presetSubtype="1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87624" y="908720"/>
            <a:ext cx="3384376" cy="1008112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 </a:t>
            </a:r>
            <a:r>
              <a:rPr lang="ru-RU" sz="4400" b="1" dirty="0" smtClean="0"/>
              <a:t>90 </a:t>
            </a:r>
            <a:r>
              <a:rPr lang="ru-RU" sz="4400" b="1" dirty="0" smtClean="0"/>
              <a:t>: </a:t>
            </a:r>
            <a:r>
              <a:rPr lang="ru-RU" sz="4400" b="1" dirty="0" smtClean="0"/>
              <a:t>15 </a:t>
            </a:r>
            <a:r>
              <a:rPr lang="ru-RU" sz="4400" b="1" dirty="0" smtClean="0"/>
              <a:t>= </a:t>
            </a:r>
            <a:endParaRPr lang="ru-RU" sz="4400" b="1" dirty="0"/>
          </a:p>
        </p:txBody>
      </p:sp>
      <p:sp>
        <p:nvSpPr>
          <p:cNvPr id="7" name="тр"/>
          <p:cNvSpPr/>
          <p:nvPr/>
        </p:nvSpPr>
        <p:spPr>
          <a:xfrm>
            <a:off x="6516216" y="2636912"/>
            <a:ext cx="2880320" cy="1944216"/>
          </a:xfrm>
          <a:prstGeom prst="cloudCallout">
            <a:avLst>
              <a:gd name="adj1" fmla="val 115921"/>
              <a:gd name="adj2" fmla="val 53094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твет"/>
          <p:cNvSpPr/>
          <p:nvPr/>
        </p:nvSpPr>
        <p:spPr>
          <a:xfrm>
            <a:off x="2123728" y="2708920"/>
            <a:ext cx="2592288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6</a:t>
            </a:r>
            <a:endParaRPr lang="ru-RU" sz="8000" dirty="0"/>
          </a:p>
        </p:txBody>
      </p:sp>
      <p:sp>
        <p:nvSpPr>
          <p:cNvPr id="9" name="вопрос"/>
          <p:cNvSpPr/>
          <p:nvPr/>
        </p:nvSpPr>
        <p:spPr>
          <a:xfrm>
            <a:off x="2138243" y="2703286"/>
            <a:ext cx="2592288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тригет"/>
          <p:cNvSpPr/>
          <p:nvPr/>
        </p:nvSpPr>
        <p:spPr>
          <a:xfrm>
            <a:off x="2195736" y="2636912"/>
            <a:ext cx="2520280" cy="1800200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72000" y="3933056"/>
            <a:ext cx="180020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28384" y="5877272"/>
            <a:ext cx="1115616" cy="980728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xit" presetSubtype="1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87624" y="908720"/>
            <a:ext cx="3384376" cy="1008112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 </a:t>
            </a:r>
            <a:r>
              <a:rPr lang="ru-RU" sz="4400" b="1" dirty="0" smtClean="0"/>
              <a:t>32 </a:t>
            </a:r>
            <a:r>
              <a:rPr lang="ru-RU" sz="4400" b="1" dirty="0" smtClean="0"/>
              <a:t>: </a:t>
            </a:r>
            <a:r>
              <a:rPr lang="ru-RU" sz="4400" b="1" dirty="0" smtClean="0"/>
              <a:t>16 </a:t>
            </a:r>
            <a:r>
              <a:rPr lang="ru-RU" sz="4400" b="1" dirty="0" smtClean="0"/>
              <a:t>= </a:t>
            </a:r>
            <a:endParaRPr lang="ru-RU" sz="4400" b="1" dirty="0"/>
          </a:p>
        </p:txBody>
      </p:sp>
      <p:sp>
        <p:nvSpPr>
          <p:cNvPr id="7" name="тр"/>
          <p:cNvSpPr/>
          <p:nvPr/>
        </p:nvSpPr>
        <p:spPr>
          <a:xfrm>
            <a:off x="6516216" y="2636912"/>
            <a:ext cx="2880320" cy="1944216"/>
          </a:xfrm>
          <a:prstGeom prst="cloudCallout">
            <a:avLst>
              <a:gd name="adj1" fmla="val 115921"/>
              <a:gd name="adj2" fmla="val 53094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твет"/>
          <p:cNvSpPr/>
          <p:nvPr/>
        </p:nvSpPr>
        <p:spPr>
          <a:xfrm>
            <a:off x="2123728" y="2708920"/>
            <a:ext cx="2592288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2</a:t>
            </a:r>
            <a:endParaRPr lang="ru-RU" sz="8000" dirty="0"/>
          </a:p>
        </p:txBody>
      </p:sp>
      <p:sp>
        <p:nvSpPr>
          <p:cNvPr id="9" name="вопрос"/>
          <p:cNvSpPr/>
          <p:nvPr/>
        </p:nvSpPr>
        <p:spPr>
          <a:xfrm>
            <a:off x="2123728" y="2708920"/>
            <a:ext cx="2592288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тригет"/>
          <p:cNvSpPr/>
          <p:nvPr/>
        </p:nvSpPr>
        <p:spPr>
          <a:xfrm>
            <a:off x="2195736" y="2708920"/>
            <a:ext cx="2520280" cy="1800200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72000" y="3933056"/>
            <a:ext cx="180020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28384" y="5877272"/>
            <a:ext cx="1115616" cy="980728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xit" presetSubtype="1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87624" y="908720"/>
            <a:ext cx="3384376" cy="1008112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 </a:t>
            </a:r>
            <a:r>
              <a:rPr lang="ru-RU" sz="4400" b="1" dirty="0" smtClean="0"/>
              <a:t>85 </a:t>
            </a:r>
            <a:r>
              <a:rPr lang="ru-RU" sz="4400" b="1" dirty="0" smtClean="0"/>
              <a:t>: </a:t>
            </a:r>
            <a:r>
              <a:rPr lang="ru-RU" sz="4400" b="1" dirty="0" smtClean="0"/>
              <a:t>17 </a:t>
            </a:r>
            <a:r>
              <a:rPr lang="ru-RU" sz="4400" b="1" dirty="0" smtClean="0"/>
              <a:t>= </a:t>
            </a:r>
            <a:endParaRPr lang="ru-RU" sz="4400" b="1" dirty="0"/>
          </a:p>
        </p:txBody>
      </p:sp>
      <p:sp>
        <p:nvSpPr>
          <p:cNvPr id="7" name="тр"/>
          <p:cNvSpPr/>
          <p:nvPr/>
        </p:nvSpPr>
        <p:spPr>
          <a:xfrm>
            <a:off x="6516216" y="2636912"/>
            <a:ext cx="2880320" cy="1944216"/>
          </a:xfrm>
          <a:prstGeom prst="cloudCallout">
            <a:avLst>
              <a:gd name="adj1" fmla="val 115921"/>
              <a:gd name="adj2" fmla="val 53094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твет"/>
          <p:cNvSpPr/>
          <p:nvPr/>
        </p:nvSpPr>
        <p:spPr>
          <a:xfrm>
            <a:off x="2123728" y="2708920"/>
            <a:ext cx="2592288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5</a:t>
            </a:r>
            <a:endParaRPr lang="ru-RU" sz="8000" dirty="0"/>
          </a:p>
        </p:txBody>
      </p:sp>
      <p:sp>
        <p:nvSpPr>
          <p:cNvPr id="9" name="вопрос"/>
          <p:cNvSpPr/>
          <p:nvPr/>
        </p:nvSpPr>
        <p:spPr>
          <a:xfrm>
            <a:off x="2123728" y="2708920"/>
            <a:ext cx="2592288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тригет"/>
          <p:cNvSpPr/>
          <p:nvPr/>
        </p:nvSpPr>
        <p:spPr>
          <a:xfrm>
            <a:off x="2195736" y="2708920"/>
            <a:ext cx="2520280" cy="1800200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72000" y="3933056"/>
            <a:ext cx="180020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28384" y="5877272"/>
            <a:ext cx="1115616" cy="980728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xit" presetSubtype="1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87624" y="908720"/>
            <a:ext cx="3384376" cy="1008112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 </a:t>
            </a:r>
            <a:r>
              <a:rPr lang="ru-RU" sz="4400" b="1" dirty="0" smtClean="0"/>
              <a:t>58 </a:t>
            </a:r>
            <a:r>
              <a:rPr lang="ru-RU" sz="4400" b="1" dirty="0" smtClean="0"/>
              <a:t>: </a:t>
            </a:r>
            <a:r>
              <a:rPr lang="ru-RU" sz="4400" b="1" dirty="0" smtClean="0"/>
              <a:t>29 </a:t>
            </a:r>
            <a:r>
              <a:rPr lang="ru-RU" sz="4400" b="1" dirty="0" smtClean="0"/>
              <a:t>= </a:t>
            </a:r>
            <a:endParaRPr lang="ru-RU" sz="4400" b="1" dirty="0"/>
          </a:p>
        </p:txBody>
      </p:sp>
      <p:sp>
        <p:nvSpPr>
          <p:cNvPr id="7" name="тр"/>
          <p:cNvSpPr/>
          <p:nvPr/>
        </p:nvSpPr>
        <p:spPr>
          <a:xfrm>
            <a:off x="6516216" y="2636912"/>
            <a:ext cx="2880320" cy="1944216"/>
          </a:xfrm>
          <a:prstGeom prst="cloudCallout">
            <a:avLst>
              <a:gd name="adj1" fmla="val 115921"/>
              <a:gd name="adj2" fmla="val 53094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твет"/>
          <p:cNvSpPr/>
          <p:nvPr/>
        </p:nvSpPr>
        <p:spPr>
          <a:xfrm>
            <a:off x="2123728" y="2708920"/>
            <a:ext cx="2592288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2</a:t>
            </a:r>
            <a:endParaRPr lang="ru-RU" sz="8000" dirty="0"/>
          </a:p>
        </p:txBody>
      </p:sp>
      <p:sp>
        <p:nvSpPr>
          <p:cNvPr id="9" name="вопрос"/>
          <p:cNvSpPr/>
          <p:nvPr/>
        </p:nvSpPr>
        <p:spPr>
          <a:xfrm>
            <a:off x="2123728" y="2708920"/>
            <a:ext cx="2592288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тригет"/>
          <p:cNvSpPr/>
          <p:nvPr/>
        </p:nvSpPr>
        <p:spPr>
          <a:xfrm>
            <a:off x="2123728" y="2708920"/>
            <a:ext cx="2520280" cy="1800200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72000" y="3933056"/>
            <a:ext cx="180020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28384" y="5877272"/>
            <a:ext cx="1115616" cy="980728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xit" presetSubtype="1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87624" y="908720"/>
            <a:ext cx="3384376" cy="1008112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 </a:t>
            </a:r>
            <a:r>
              <a:rPr lang="ru-RU" sz="4400" b="1" dirty="0" smtClean="0"/>
              <a:t>51 </a:t>
            </a:r>
            <a:r>
              <a:rPr lang="ru-RU" sz="4400" b="1" dirty="0" smtClean="0"/>
              <a:t>: 3</a:t>
            </a:r>
            <a:r>
              <a:rPr lang="ru-RU" sz="4400" b="1" dirty="0" smtClean="0"/>
              <a:t> </a:t>
            </a:r>
            <a:r>
              <a:rPr lang="ru-RU" sz="4400" b="1" dirty="0" smtClean="0"/>
              <a:t>= </a:t>
            </a:r>
            <a:endParaRPr lang="ru-RU" sz="4400" b="1" dirty="0"/>
          </a:p>
        </p:txBody>
      </p:sp>
      <p:sp>
        <p:nvSpPr>
          <p:cNvPr id="7" name="тр"/>
          <p:cNvSpPr/>
          <p:nvPr/>
        </p:nvSpPr>
        <p:spPr>
          <a:xfrm>
            <a:off x="6516216" y="2636912"/>
            <a:ext cx="2880320" cy="1944216"/>
          </a:xfrm>
          <a:prstGeom prst="cloudCallout">
            <a:avLst>
              <a:gd name="adj1" fmla="val 115921"/>
              <a:gd name="adj2" fmla="val 53094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твет"/>
          <p:cNvSpPr/>
          <p:nvPr/>
        </p:nvSpPr>
        <p:spPr>
          <a:xfrm>
            <a:off x="2123728" y="2708920"/>
            <a:ext cx="2592288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17</a:t>
            </a:r>
            <a:endParaRPr lang="ru-RU" sz="8000" dirty="0"/>
          </a:p>
        </p:txBody>
      </p:sp>
      <p:sp>
        <p:nvSpPr>
          <p:cNvPr id="9" name="вопрос"/>
          <p:cNvSpPr/>
          <p:nvPr/>
        </p:nvSpPr>
        <p:spPr>
          <a:xfrm>
            <a:off x="2123728" y="2708920"/>
            <a:ext cx="2592288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тригет"/>
          <p:cNvSpPr/>
          <p:nvPr/>
        </p:nvSpPr>
        <p:spPr>
          <a:xfrm>
            <a:off x="2195736" y="2636912"/>
            <a:ext cx="2520280" cy="1800200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72000" y="3933056"/>
            <a:ext cx="180020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1115616" cy="980728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xit" presetSubtype="1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620688"/>
            <a:ext cx="5760640" cy="792088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42 : 6 + ( 19 + 6 ) : 5 – 6 • 2=</a:t>
            </a:r>
            <a:endParaRPr lang="ru-RU" sz="3600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139952" y="1556792"/>
            <a:ext cx="2016224" cy="1368152"/>
          </a:xfrm>
          <a:prstGeom prst="wedgeEllipseCallout">
            <a:avLst>
              <a:gd name="adj1" fmla="val 96385"/>
              <a:gd name="adj2" fmla="val -8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0</a:t>
            </a:r>
            <a:endParaRPr lang="ru-RU" sz="7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2555776" y="3140968"/>
            <a:ext cx="2016224" cy="1368152"/>
          </a:xfrm>
          <a:prstGeom prst="wedgeEllipseCallout">
            <a:avLst>
              <a:gd name="adj1" fmla="val 157087"/>
              <a:gd name="adj2" fmla="val 241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2</a:t>
            </a:r>
            <a:endParaRPr lang="ru-RU" sz="72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1043608" y="4725144"/>
            <a:ext cx="2016224" cy="1368152"/>
          </a:xfrm>
          <a:prstGeom prst="wedgeEllipseCallout">
            <a:avLst>
              <a:gd name="adj1" fmla="val 263141"/>
              <a:gd name="adj2" fmla="val 220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1</a:t>
            </a:r>
            <a:endParaRPr lang="ru-RU" sz="72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4139952" y="1556792"/>
            <a:ext cx="2016224" cy="1368152"/>
          </a:xfrm>
          <a:prstGeom prst="wedgeEllipseCallout">
            <a:avLst>
              <a:gd name="adj1" fmla="val 96385"/>
              <a:gd name="adj2" fmla="val -875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2000" b="1" dirty="0" smtClean="0"/>
              <a:t>Молодец!</a:t>
            </a:r>
            <a:endParaRPr lang="ru-RU" sz="2000" b="1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2555776" y="3140968"/>
            <a:ext cx="2016224" cy="1368152"/>
          </a:xfrm>
          <a:prstGeom prst="wedgeEllipseCallout">
            <a:avLst>
              <a:gd name="adj1" fmla="val 157087"/>
              <a:gd name="adj2" fmla="val 241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1600" b="1" dirty="0" smtClean="0"/>
              <a:t>неправильно</a:t>
            </a:r>
            <a:endParaRPr lang="ru-RU" sz="1600" b="1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1043608" y="4725144"/>
            <a:ext cx="2016224" cy="1368152"/>
          </a:xfrm>
          <a:prstGeom prst="wedgeEllipseCallout">
            <a:avLst>
              <a:gd name="adj1" fmla="val 263141"/>
              <a:gd name="adj2" fmla="val 220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2400" b="1" dirty="0" smtClean="0"/>
              <a:t>подумай</a:t>
            </a:r>
            <a:endParaRPr lang="ru-RU" sz="2400" b="1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0392" y="6021288"/>
            <a:ext cx="1043608" cy="836712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620688"/>
            <a:ext cx="5760640" cy="792088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9 • 5 – 36 : 6 : 2 – ( 38 – 23 ) : 5=</a:t>
            </a:r>
            <a:endParaRPr lang="ru-RU" sz="3200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139952" y="1556792"/>
            <a:ext cx="2016224" cy="1368152"/>
          </a:xfrm>
          <a:prstGeom prst="wedgeEllipseCallout">
            <a:avLst>
              <a:gd name="adj1" fmla="val 96385"/>
              <a:gd name="adj2" fmla="val -8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0</a:t>
            </a:r>
            <a:endParaRPr lang="ru-RU" sz="7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2555776" y="3140968"/>
            <a:ext cx="2016224" cy="1368152"/>
          </a:xfrm>
          <a:prstGeom prst="wedgeEllipseCallout">
            <a:avLst>
              <a:gd name="adj1" fmla="val 157087"/>
              <a:gd name="adj2" fmla="val 241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35</a:t>
            </a:r>
            <a:endParaRPr lang="ru-RU" sz="72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1043608" y="4725144"/>
            <a:ext cx="2016224" cy="1368152"/>
          </a:xfrm>
          <a:prstGeom prst="wedgeEllipseCallout">
            <a:avLst>
              <a:gd name="adj1" fmla="val 263141"/>
              <a:gd name="adj2" fmla="val 220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39</a:t>
            </a:r>
            <a:endParaRPr lang="ru-RU" sz="72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4139952" y="1556792"/>
            <a:ext cx="2016224" cy="1368152"/>
          </a:xfrm>
          <a:prstGeom prst="wedgeEllipseCallout">
            <a:avLst>
              <a:gd name="adj1" fmla="val 96385"/>
              <a:gd name="adj2" fmla="val -8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1600" b="1" dirty="0" smtClean="0"/>
              <a:t>неправильно</a:t>
            </a:r>
            <a:endParaRPr lang="ru-RU" sz="1600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2555776" y="3140968"/>
            <a:ext cx="2016224" cy="1368152"/>
          </a:xfrm>
          <a:prstGeom prst="wedgeEllipseCallout">
            <a:avLst>
              <a:gd name="adj1" fmla="val 157087"/>
              <a:gd name="adj2" fmla="val 241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2400" b="1" dirty="0" smtClean="0"/>
              <a:t>подумай</a:t>
            </a:r>
            <a:endParaRPr lang="ru-RU" sz="2400" b="1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1043608" y="4725144"/>
            <a:ext cx="2016224" cy="1368152"/>
          </a:xfrm>
          <a:prstGeom prst="wedgeEllipseCallout">
            <a:avLst>
              <a:gd name="adj1" fmla="val 263141"/>
              <a:gd name="adj2" fmla="val 2209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2000" b="1" dirty="0" smtClean="0"/>
              <a:t>Молодец!</a:t>
            </a:r>
            <a:endParaRPr lang="ru-RU" sz="20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021288"/>
            <a:ext cx="1043608" cy="836712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620688"/>
            <a:ext cx="5760640" cy="792088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( 76 – (27 + 9)  + 8 )  :  6  • 4=</a:t>
            </a:r>
            <a:endParaRPr lang="ru-RU" sz="3600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139952" y="1556792"/>
            <a:ext cx="2016224" cy="1368152"/>
          </a:xfrm>
          <a:prstGeom prst="wedgeEllipseCallout">
            <a:avLst>
              <a:gd name="adj1" fmla="val 96385"/>
              <a:gd name="adj2" fmla="val -8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30</a:t>
            </a:r>
            <a:endParaRPr lang="ru-RU" sz="7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2555776" y="3140968"/>
            <a:ext cx="2016224" cy="1368152"/>
          </a:xfrm>
          <a:prstGeom prst="wedgeEllipseCallout">
            <a:avLst>
              <a:gd name="adj1" fmla="val 157087"/>
              <a:gd name="adj2" fmla="val 241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24</a:t>
            </a:r>
            <a:endParaRPr lang="ru-RU" sz="72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1043608" y="4725144"/>
            <a:ext cx="2016224" cy="1368152"/>
          </a:xfrm>
          <a:prstGeom prst="wedgeEllipseCallout">
            <a:avLst>
              <a:gd name="adj1" fmla="val 263141"/>
              <a:gd name="adj2" fmla="val 220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2</a:t>
            </a:r>
            <a:endParaRPr lang="ru-RU" sz="72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4139952" y="1556792"/>
            <a:ext cx="2016224" cy="1368152"/>
          </a:xfrm>
          <a:prstGeom prst="wedgeEllipseCallout">
            <a:avLst>
              <a:gd name="adj1" fmla="val 96385"/>
              <a:gd name="adj2" fmla="val -8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1600" b="1" dirty="0" smtClean="0"/>
              <a:t>неправильно</a:t>
            </a:r>
            <a:endParaRPr lang="ru-RU" sz="1600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2555776" y="3140968"/>
            <a:ext cx="2016224" cy="1368152"/>
          </a:xfrm>
          <a:prstGeom prst="wedgeEllipseCallout">
            <a:avLst>
              <a:gd name="adj1" fmla="val 157087"/>
              <a:gd name="adj2" fmla="val 241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2400" b="1" dirty="0" smtClean="0"/>
              <a:t>подумай</a:t>
            </a:r>
            <a:endParaRPr lang="ru-RU" sz="2400" b="1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1043608" y="4725144"/>
            <a:ext cx="2016224" cy="1368152"/>
          </a:xfrm>
          <a:prstGeom prst="wedgeEllipseCallout">
            <a:avLst>
              <a:gd name="adj1" fmla="val 263141"/>
              <a:gd name="adj2" fmla="val 2209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2000" b="1" dirty="0" smtClean="0"/>
              <a:t>Молодец!</a:t>
            </a:r>
            <a:endParaRPr lang="ru-RU" sz="20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021288"/>
            <a:ext cx="1043608" cy="836712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620688"/>
            <a:ext cx="5760640" cy="792088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8 • 5 – (60 – 42 ) : 3 + 9 • 2=</a:t>
            </a:r>
            <a:endParaRPr lang="ru-RU" sz="3600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139952" y="1556792"/>
            <a:ext cx="2016224" cy="1368152"/>
          </a:xfrm>
          <a:prstGeom prst="wedgeEllipseCallout">
            <a:avLst>
              <a:gd name="adj1" fmla="val 96385"/>
              <a:gd name="adj2" fmla="val -8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25</a:t>
            </a:r>
            <a:endParaRPr lang="ru-RU" sz="7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2555776" y="3140968"/>
            <a:ext cx="2016224" cy="1368152"/>
          </a:xfrm>
          <a:prstGeom prst="wedgeEllipseCallout">
            <a:avLst>
              <a:gd name="adj1" fmla="val 157087"/>
              <a:gd name="adj2" fmla="val 241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52</a:t>
            </a:r>
            <a:endParaRPr lang="ru-RU" sz="72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1043608" y="4725144"/>
            <a:ext cx="2016224" cy="1368152"/>
          </a:xfrm>
          <a:prstGeom prst="wedgeEllipseCallout">
            <a:avLst>
              <a:gd name="adj1" fmla="val 263141"/>
              <a:gd name="adj2" fmla="val 220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55</a:t>
            </a:r>
            <a:endParaRPr lang="ru-RU" sz="72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2555776" y="3140968"/>
            <a:ext cx="2016224" cy="1368152"/>
          </a:xfrm>
          <a:prstGeom prst="wedgeEllipseCallout">
            <a:avLst>
              <a:gd name="adj1" fmla="val 157087"/>
              <a:gd name="adj2" fmla="val 2415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2000" b="1" dirty="0" smtClean="0"/>
              <a:t>Молодец!</a:t>
            </a:r>
            <a:endParaRPr lang="ru-RU" sz="2000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4139952" y="1556792"/>
            <a:ext cx="2016224" cy="1368152"/>
          </a:xfrm>
          <a:prstGeom prst="wedgeEllipseCallout">
            <a:avLst>
              <a:gd name="adj1" fmla="val 96385"/>
              <a:gd name="adj2" fmla="val -8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2400" b="1" dirty="0" smtClean="0"/>
              <a:t>подумай</a:t>
            </a:r>
            <a:endParaRPr lang="ru-RU" sz="2400" b="1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1043608" y="4725144"/>
            <a:ext cx="2016224" cy="1368152"/>
          </a:xfrm>
          <a:prstGeom prst="wedgeEllipseCallout">
            <a:avLst>
              <a:gd name="adj1" fmla="val 263141"/>
              <a:gd name="adj2" fmla="val 220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1600" b="1" dirty="0" smtClean="0"/>
              <a:t>неправильно</a:t>
            </a:r>
            <a:endParaRPr lang="ru-RU" sz="16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021288"/>
            <a:ext cx="1043608" cy="836712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мешарики. Крош и Ёжик. Все серии подряд. Сборник 1_cu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692696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620688"/>
            <a:ext cx="5760640" cy="792088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( 7 • 4 + 33 ) – 3 • 6 : 2=</a:t>
            </a:r>
            <a:endParaRPr lang="ru-RU" sz="4400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139952" y="1556792"/>
            <a:ext cx="2016224" cy="1368152"/>
          </a:xfrm>
          <a:prstGeom prst="wedgeEllipseCallout">
            <a:avLst>
              <a:gd name="adj1" fmla="val 96385"/>
              <a:gd name="adj2" fmla="val -8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52</a:t>
            </a:r>
            <a:endParaRPr lang="ru-RU" sz="7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2555776" y="3140968"/>
            <a:ext cx="2016224" cy="1368152"/>
          </a:xfrm>
          <a:prstGeom prst="wedgeEllipseCallout">
            <a:avLst>
              <a:gd name="adj1" fmla="val 157087"/>
              <a:gd name="adj2" fmla="val 241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50</a:t>
            </a:r>
            <a:endParaRPr lang="ru-RU" sz="72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1043608" y="4725144"/>
            <a:ext cx="2016224" cy="1368152"/>
          </a:xfrm>
          <a:prstGeom prst="wedgeEllipseCallout">
            <a:avLst>
              <a:gd name="adj1" fmla="val 263141"/>
              <a:gd name="adj2" fmla="val 220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55</a:t>
            </a:r>
            <a:endParaRPr lang="ru-RU" sz="72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4139952" y="1556792"/>
            <a:ext cx="2016224" cy="1368152"/>
          </a:xfrm>
          <a:prstGeom prst="wedgeEllipseCallout">
            <a:avLst>
              <a:gd name="adj1" fmla="val 96385"/>
              <a:gd name="adj2" fmla="val -875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2000" b="1" dirty="0" smtClean="0"/>
              <a:t>Молодец!</a:t>
            </a:r>
            <a:endParaRPr lang="ru-RU" sz="2000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2555776" y="3140968"/>
            <a:ext cx="2016224" cy="1368152"/>
          </a:xfrm>
          <a:prstGeom prst="wedgeEllipseCallout">
            <a:avLst>
              <a:gd name="adj1" fmla="val 157087"/>
              <a:gd name="adj2" fmla="val 241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2400" b="1" dirty="0" smtClean="0"/>
              <a:t>подумай</a:t>
            </a:r>
            <a:endParaRPr lang="ru-RU" sz="2400" b="1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1043608" y="4725144"/>
            <a:ext cx="2016224" cy="1368152"/>
          </a:xfrm>
          <a:prstGeom prst="wedgeEllipseCallout">
            <a:avLst>
              <a:gd name="adj1" fmla="val 263141"/>
              <a:gd name="adj2" fmla="val 220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1600" b="1" dirty="0" smtClean="0"/>
              <a:t>неправильно</a:t>
            </a:r>
            <a:endParaRPr lang="ru-RU" sz="16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021288"/>
            <a:ext cx="1043608" cy="836712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620688"/>
            <a:ext cx="5760640" cy="792088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(58 – 31 ) : 3 – 2 + (58 – 16) : 6=</a:t>
            </a:r>
            <a:endParaRPr lang="ru-RU" sz="3200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139952" y="1556792"/>
            <a:ext cx="2016224" cy="1368152"/>
          </a:xfrm>
          <a:prstGeom prst="wedgeEllipseCallout">
            <a:avLst>
              <a:gd name="adj1" fmla="val 96385"/>
              <a:gd name="adj2" fmla="val -8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34</a:t>
            </a:r>
            <a:endParaRPr lang="ru-RU" sz="7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2555776" y="3140968"/>
            <a:ext cx="2016224" cy="1368152"/>
          </a:xfrm>
          <a:prstGeom prst="wedgeEllipseCallout">
            <a:avLst>
              <a:gd name="adj1" fmla="val 157087"/>
              <a:gd name="adj2" fmla="val 241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14</a:t>
            </a:r>
            <a:endParaRPr lang="ru-RU" sz="72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1043608" y="4725144"/>
            <a:ext cx="2016224" cy="1368152"/>
          </a:xfrm>
          <a:prstGeom prst="wedgeEllipseCallout">
            <a:avLst>
              <a:gd name="adj1" fmla="val 263141"/>
              <a:gd name="adj2" fmla="val 220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20</a:t>
            </a:r>
            <a:endParaRPr lang="ru-RU" sz="72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4139952" y="1556792"/>
            <a:ext cx="2016224" cy="1368152"/>
          </a:xfrm>
          <a:prstGeom prst="wedgeEllipseCallout">
            <a:avLst>
              <a:gd name="adj1" fmla="val 96385"/>
              <a:gd name="adj2" fmla="val -8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1600" b="1" dirty="0" smtClean="0"/>
              <a:t>неправильно</a:t>
            </a:r>
            <a:endParaRPr lang="ru-RU" sz="1600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1043608" y="4725144"/>
            <a:ext cx="2016224" cy="1368152"/>
          </a:xfrm>
          <a:prstGeom prst="wedgeEllipseCallout">
            <a:avLst>
              <a:gd name="adj1" fmla="val 263141"/>
              <a:gd name="adj2" fmla="val 220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2400" b="1" dirty="0" smtClean="0"/>
              <a:t>подумай</a:t>
            </a:r>
            <a:endParaRPr lang="ru-RU" sz="2400" b="1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2555776" y="3140968"/>
            <a:ext cx="2016224" cy="1368152"/>
          </a:xfrm>
          <a:prstGeom prst="wedgeEllipseCallout">
            <a:avLst>
              <a:gd name="adj1" fmla="val 157087"/>
              <a:gd name="adj2" fmla="val 2415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2000" b="1" dirty="0" smtClean="0"/>
              <a:t>Молодец!</a:t>
            </a:r>
            <a:endParaRPr lang="ru-RU" sz="20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021288"/>
            <a:ext cx="1043608" cy="836712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hlinkshowjump?jump=nextslide"/>
          </p:cNvPr>
          <p:cNvSpPr/>
          <p:nvPr/>
        </p:nvSpPr>
        <p:spPr>
          <a:xfrm>
            <a:off x="3203848" y="1484784"/>
            <a:ext cx="3096344" cy="79208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уровень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3203848" y="2420888"/>
            <a:ext cx="3096344" cy="792088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уровень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203848" y="3356992"/>
            <a:ext cx="3096344" cy="79208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уровень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836712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-облако 14"/>
          <p:cNvSpPr/>
          <p:nvPr/>
        </p:nvSpPr>
        <p:spPr>
          <a:xfrm>
            <a:off x="1547664" y="2348880"/>
            <a:ext cx="2664296" cy="1800200"/>
          </a:xfrm>
          <a:prstGeom prst="cloudCallout">
            <a:avLst>
              <a:gd name="adj1" fmla="val -77133"/>
              <a:gd name="adj2" fmla="val 1564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980728"/>
            <a:ext cx="3960440" cy="864096"/>
          </a:xfrm>
          <a:prstGeom prst="rect">
            <a:avLst/>
          </a:prstGeom>
          <a:ln w="76200">
            <a:solidFill>
              <a:srgbClr val="2015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491880" y="3789040"/>
            <a:ext cx="2664296" cy="1800200"/>
          </a:xfrm>
          <a:prstGeom prst="cloudCallout">
            <a:avLst>
              <a:gd name="adj1" fmla="val -112509"/>
              <a:gd name="adj2" fmla="val 10331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98072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52:8=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429309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6 (ост.4)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285293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6 (ост.5)</a:t>
            </a:r>
            <a:endParaRPr lang="ru-RU" sz="4800" b="1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4932040" y="1916832"/>
            <a:ext cx="2664296" cy="1800200"/>
          </a:xfrm>
          <a:prstGeom prst="cloudCallout">
            <a:avLst>
              <a:gd name="adj1" fmla="val 81798"/>
              <a:gd name="adj2" fmla="val 1798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2420888"/>
            <a:ext cx="2305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6 (ост.2)</a:t>
            </a:r>
            <a:endParaRPr lang="ru-RU" sz="4800" b="1" dirty="0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05458E-6 L 0.05521 -0.480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-облако 14"/>
          <p:cNvSpPr/>
          <p:nvPr/>
        </p:nvSpPr>
        <p:spPr>
          <a:xfrm>
            <a:off x="1547664" y="2348880"/>
            <a:ext cx="2664296" cy="1800200"/>
          </a:xfrm>
          <a:prstGeom prst="cloudCallout">
            <a:avLst>
              <a:gd name="adj1" fmla="val -77133"/>
              <a:gd name="adj2" fmla="val 1564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980728"/>
            <a:ext cx="3960440" cy="864096"/>
          </a:xfrm>
          <a:prstGeom prst="rect">
            <a:avLst/>
          </a:prstGeom>
          <a:ln w="76200">
            <a:solidFill>
              <a:srgbClr val="2015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491880" y="3789040"/>
            <a:ext cx="2664296" cy="1800200"/>
          </a:xfrm>
          <a:prstGeom prst="cloudCallout">
            <a:avLst>
              <a:gd name="adj1" fmla="val -112509"/>
              <a:gd name="adj2" fmla="val 10331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98072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37:5=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429309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6 (ост.7)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285293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7 (ост.2)</a:t>
            </a:r>
            <a:endParaRPr lang="ru-RU" sz="4800" b="1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4932040" y="1916832"/>
            <a:ext cx="2664296" cy="1800200"/>
          </a:xfrm>
          <a:prstGeom prst="cloudCallout">
            <a:avLst>
              <a:gd name="adj1" fmla="val 81798"/>
              <a:gd name="adj2" fmla="val 1798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2420888"/>
            <a:ext cx="2305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7 (ост.1)</a:t>
            </a:r>
            <a:endParaRPr lang="ru-RU" sz="4800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3654E-7 L 0.27951 -0.270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-облако 14"/>
          <p:cNvSpPr/>
          <p:nvPr/>
        </p:nvSpPr>
        <p:spPr>
          <a:xfrm>
            <a:off x="1547664" y="2348880"/>
            <a:ext cx="2664296" cy="1800200"/>
          </a:xfrm>
          <a:prstGeom prst="cloudCallout">
            <a:avLst>
              <a:gd name="adj1" fmla="val -77133"/>
              <a:gd name="adj2" fmla="val 1564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980728"/>
            <a:ext cx="4248472" cy="864096"/>
          </a:xfrm>
          <a:prstGeom prst="rect">
            <a:avLst/>
          </a:prstGeom>
          <a:ln w="76200">
            <a:solidFill>
              <a:srgbClr val="2015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491880" y="3789040"/>
            <a:ext cx="2664296" cy="1800200"/>
          </a:xfrm>
          <a:prstGeom prst="cloudCallout">
            <a:avLst>
              <a:gd name="adj1" fmla="val -112509"/>
              <a:gd name="adj2" fmla="val 10331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98072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64:11=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429309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5 (ост.9)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285293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5 (ост.5)</a:t>
            </a:r>
            <a:endParaRPr lang="ru-RU" sz="4800" b="1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4932040" y="1916832"/>
            <a:ext cx="2664296" cy="1800200"/>
          </a:xfrm>
          <a:prstGeom prst="cloudCallout">
            <a:avLst>
              <a:gd name="adj1" fmla="val 81798"/>
              <a:gd name="adj2" fmla="val 1798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2420888"/>
            <a:ext cx="2305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6 (ост.4)</a:t>
            </a:r>
            <a:endParaRPr lang="ru-RU" sz="4800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1.05458E-6 L 0.0868 -0.480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-облако 14"/>
          <p:cNvSpPr/>
          <p:nvPr/>
        </p:nvSpPr>
        <p:spPr>
          <a:xfrm>
            <a:off x="1547664" y="2348880"/>
            <a:ext cx="2664296" cy="1800200"/>
          </a:xfrm>
          <a:prstGeom prst="cloudCallout">
            <a:avLst>
              <a:gd name="adj1" fmla="val -77133"/>
              <a:gd name="adj2" fmla="val 1564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980728"/>
            <a:ext cx="3960440" cy="864096"/>
          </a:xfrm>
          <a:prstGeom prst="rect">
            <a:avLst/>
          </a:prstGeom>
          <a:ln w="76200">
            <a:solidFill>
              <a:srgbClr val="2015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491880" y="3789040"/>
            <a:ext cx="2664296" cy="1800200"/>
          </a:xfrm>
          <a:prstGeom prst="cloudCallout">
            <a:avLst>
              <a:gd name="adj1" fmla="val -112509"/>
              <a:gd name="adj2" fmla="val 10331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98072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48:5=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429309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9 (ост.4)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285293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8 (ост.8)</a:t>
            </a:r>
            <a:endParaRPr lang="ru-RU" sz="4800" b="1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4932040" y="1916832"/>
            <a:ext cx="2664296" cy="1800200"/>
          </a:xfrm>
          <a:prstGeom prst="cloudCallout">
            <a:avLst>
              <a:gd name="adj1" fmla="val 81798"/>
              <a:gd name="adj2" fmla="val 1798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2420888"/>
            <a:ext cx="2305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9 (ост.3)</a:t>
            </a:r>
            <a:endParaRPr lang="ru-RU" sz="4800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7826E-6 L -0.10243 -0.207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-облако 14"/>
          <p:cNvSpPr/>
          <p:nvPr/>
        </p:nvSpPr>
        <p:spPr>
          <a:xfrm>
            <a:off x="1547664" y="2348880"/>
            <a:ext cx="2664296" cy="1800200"/>
          </a:xfrm>
          <a:prstGeom prst="cloudCallout">
            <a:avLst>
              <a:gd name="adj1" fmla="val -77133"/>
              <a:gd name="adj2" fmla="val 1564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980728"/>
            <a:ext cx="3960440" cy="864096"/>
          </a:xfrm>
          <a:prstGeom prst="rect">
            <a:avLst/>
          </a:prstGeom>
          <a:ln w="76200">
            <a:solidFill>
              <a:srgbClr val="2015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491880" y="3789040"/>
            <a:ext cx="2664296" cy="1800200"/>
          </a:xfrm>
          <a:prstGeom prst="cloudCallout">
            <a:avLst>
              <a:gd name="adj1" fmla="val -112509"/>
              <a:gd name="adj2" fmla="val 10331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98072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62:8=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429309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7 (ост.4)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285293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7 (ост.6)</a:t>
            </a:r>
            <a:endParaRPr lang="ru-RU" sz="4800" b="1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4932040" y="1916832"/>
            <a:ext cx="2664296" cy="1800200"/>
          </a:xfrm>
          <a:prstGeom prst="cloudCallout">
            <a:avLst>
              <a:gd name="adj1" fmla="val 81798"/>
              <a:gd name="adj2" fmla="val 1798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2420888"/>
            <a:ext cx="2305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6 (ост.4)</a:t>
            </a:r>
            <a:endParaRPr lang="ru-RU" sz="4800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3654E-7 L 0.28733 -0.270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-облако 14"/>
          <p:cNvSpPr/>
          <p:nvPr/>
        </p:nvSpPr>
        <p:spPr>
          <a:xfrm>
            <a:off x="1547664" y="2348880"/>
            <a:ext cx="2664296" cy="1800200"/>
          </a:xfrm>
          <a:prstGeom prst="cloudCallout">
            <a:avLst>
              <a:gd name="adj1" fmla="val -77133"/>
              <a:gd name="adj2" fmla="val 1564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980728"/>
            <a:ext cx="4608512" cy="864096"/>
          </a:xfrm>
          <a:prstGeom prst="rect">
            <a:avLst/>
          </a:prstGeom>
          <a:ln w="76200">
            <a:solidFill>
              <a:srgbClr val="2015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491880" y="3789040"/>
            <a:ext cx="2664296" cy="1800200"/>
          </a:xfrm>
          <a:prstGeom prst="cloudCallout">
            <a:avLst>
              <a:gd name="adj1" fmla="val -112509"/>
              <a:gd name="adj2" fmla="val 10331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98072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66:14=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429309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4 (ост.9)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285293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3 (ост.12)</a:t>
            </a:r>
            <a:endParaRPr lang="ru-RU" sz="4800" b="1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4932040" y="1916832"/>
            <a:ext cx="2664296" cy="1800200"/>
          </a:xfrm>
          <a:prstGeom prst="cloudCallout">
            <a:avLst>
              <a:gd name="adj1" fmla="val 81798"/>
              <a:gd name="adj2" fmla="val 1798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2420888"/>
            <a:ext cx="2617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4 (ост.10)</a:t>
            </a:r>
            <a:endParaRPr lang="ru-RU" sz="4800" b="1" dirty="0"/>
          </a:p>
        </p:txBody>
      </p:sp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7826E-6 L -0.07222 -0.207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235</Words>
  <Application>Microsoft Office PowerPoint</Application>
  <PresentationFormat>Экран (4:3)</PresentationFormat>
  <Paragraphs>87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Тренажёр по математике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 по математике </dc:title>
  <dc:creator>Диана</dc:creator>
  <cp:lastModifiedBy>Диана</cp:lastModifiedBy>
  <cp:revision>17</cp:revision>
  <dcterms:created xsi:type="dcterms:W3CDTF">2016-02-28T09:29:28Z</dcterms:created>
  <dcterms:modified xsi:type="dcterms:W3CDTF">2016-02-28T13:01:58Z</dcterms:modified>
</cp:coreProperties>
</file>