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3" r:id="rId3"/>
    <p:sldId id="257" r:id="rId4"/>
    <p:sldId id="268" r:id="rId5"/>
    <p:sldId id="270" r:id="rId6"/>
    <p:sldId id="271" r:id="rId7"/>
    <p:sldId id="272" r:id="rId8"/>
    <p:sldId id="282" r:id="rId9"/>
    <p:sldId id="279"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2FA"/>
    <a:srgbClr val="3A10B0"/>
    <a:srgbClr val="FCB6EF"/>
    <a:srgbClr val="10FC7B"/>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E373F-573D-4202-B03C-90CC05F10D2F}" type="datetimeFigureOut">
              <a:rPr lang="ru-RU" smtClean="0"/>
              <a:pPr/>
              <a:t>28.02.2016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AA5D0-B999-48CB-9A2F-32A7CABC8C0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pic>
        <p:nvPicPr>
          <p:cNvPr id="7" name="Рисунок 6" descr="сейчас вставить.png"/>
          <p:cNvPicPr>
            <a:picLocks noChangeAspect="1"/>
          </p:cNvPicPr>
          <p:nvPr userDrawn="1"/>
        </p:nvPicPr>
        <p:blipFill>
          <a:blip r:embed="rId13" cstate="print">
            <a:lum bright="39000" contrast="-48000"/>
          </a:blip>
          <a:stretch>
            <a:fillRect/>
          </a:stretch>
        </p:blipFill>
        <p:spPr>
          <a:xfrm>
            <a:off x="0" y="0"/>
            <a:ext cx="9143999" cy="6858000"/>
          </a:xfrm>
          <a:prstGeom prst="rect">
            <a:avLst/>
          </a:prstGeom>
          <a:blipFill dpi="0" rotWithShape="1">
            <a:blip r:embed="rId14" cstate="print">
              <a:alphaModFix amt="79000"/>
              <a:lum bright="39000" contrast="-48000"/>
            </a:blip>
            <a:srcRect/>
            <a:tile tx="0" ty="0" sx="100000" sy="100000" flip="none" algn="b"/>
          </a:blip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
          </a:schemeClr>
        </a:solidFill>
        <a:effectLst/>
      </p:bgPr>
    </p:bg>
    <p:spTree>
      <p:nvGrpSpPr>
        <p:cNvPr id="1" name=""/>
        <p:cNvGrpSpPr/>
        <p:nvPr/>
      </p:nvGrpSpPr>
      <p:grpSpPr>
        <a:xfrm>
          <a:off x="0" y="0"/>
          <a:ext cx="0" cy="0"/>
          <a:chOff x="0" y="0"/>
          <a:chExt cx="0" cy="0"/>
        </a:xfrm>
      </p:grpSpPr>
      <p:sp>
        <p:nvSpPr>
          <p:cNvPr id="7" name="Выноска-облако 6"/>
          <p:cNvSpPr/>
          <p:nvPr/>
        </p:nvSpPr>
        <p:spPr>
          <a:xfrm>
            <a:off x="785786" y="357166"/>
            <a:ext cx="7572428" cy="1224136"/>
          </a:xfrm>
          <a:prstGeom prst="cloudCallout">
            <a:avLst/>
          </a:prstGeom>
          <a:gradFill flip="none" rotWithShape="1">
            <a:gsLst>
              <a:gs pos="0">
                <a:srgbClr val="5E9EFF"/>
              </a:gs>
              <a:gs pos="39999">
                <a:srgbClr val="85C2FF"/>
              </a:gs>
              <a:gs pos="70000">
                <a:srgbClr val="C4D6EB"/>
              </a:gs>
              <a:gs pos="100000">
                <a:srgbClr val="FFEBFA"/>
              </a:gs>
            </a:gsLst>
            <a:lin ang="5400000" scaled="0"/>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Родной край </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Скругленная прямоугольная выноска 7"/>
          <p:cNvSpPr/>
          <p:nvPr/>
        </p:nvSpPr>
        <p:spPr>
          <a:xfrm>
            <a:off x="4429124" y="4429132"/>
            <a:ext cx="4500594" cy="2071702"/>
          </a:xfrm>
          <a:prstGeom prst="wedgeRoundRectCallout">
            <a:avLst>
              <a:gd name="adj1" fmla="val -20833"/>
              <a:gd name="adj2" fmla="val 52532"/>
              <a:gd name="adj3" fmla="val 16667"/>
            </a:avLst>
          </a:prstGeom>
          <a:gradFill flip="none" rotWithShape="1">
            <a:gsLst>
              <a:gs pos="0">
                <a:srgbClr val="5E9EFF"/>
              </a:gs>
              <a:gs pos="39999">
                <a:srgbClr val="85C2FF"/>
              </a:gs>
              <a:gs pos="70000">
                <a:srgbClr val="C4D6EB"/>
              </a:gs>
              <a:gs pos="100000">
                <a:srgbClr val="FFEBFA"/>
              </a:gs>
            </a:gsLst>
            <a:lin ang="10800000" scaled="0"/>
            <a:tileRect/>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rgbClr val="002060"/>
                </a:solidFill>
              </a:rPr>
              <a:t>Выполнил:  ученик 6 класса ГБС(К)ОУ школы –интерната № 113 г.о. Самары Корнеев Алексей</a:t>
            </a:r>
          </a:p>
          <a:p>
            <a:r>
              <a:rPr lang="ru-RU" b="1" dirty="0" smtClean="0">
                <a:solidFill>
                  <a:srgbClr val="002060"/>
                </a:solidFill>
              </a:rPr>
              <a:t>Руководитель: учитель  </a:t>
            </a:r>
            <a:r>
              <a:rPr lang="ru-RU" b="1" dirty="0" err="1" smtClean="0">
                <a:solidFill>
                  <a:srgbClr val="002060"/>
                </a:solidFill>
              </a:rPr>
              <a:t>Ладина</a:t>
            </a:r>
            <a:r>
              <a:rPr lang="ru-RU" b="1" dirty="0" smtClean="0">
                <a:solidFill>
                  <a:srgbClr val="002060"/>
                </a:solidFill>
              </a:rPr>
              <a:t> О. А.</a:t>
            </a:r>
          </a:p>
          <a:p>
            <a:pPr algn="r"/>
            <a:endParaRPr lang="ru-RU" b="1" dirty="0" smtClean="0">
              <a:solidFill>
                <a:srgbClr val="C00000"/>
              </a:solidFill>
            </a:endParaRPr>
          </a:p>
          <a:p>
            <a:pPr algn="r"/>
            <a:endParaRPr lang="ru-RU" b="1" dirty="0" smtClean="0">
              <a:solidFill>
                <a:srgbClr val="C00000"/>
              </a:solidFill>
            </a:endParaRPr>
          </a:p>
        </p:txBody>
      </p:sp>
      <p:sp>
        <p:nvSpPr>
          <p:cNvPr id="9" name="Прямоугольник 8"/>
          <p:cNvSpPr/>
          <p:nvPr/>
        </p:nvSpPr>
        <p:spPr>
          <a:xfrm>
            <a:off x="2571736" y="2500306"/>
            <a:ext cx="4538422" cy="923330"/>
          </a:xfrm>
          <a:prstGeom prst="rect">
            <a:avLst/>
          </a:prstGeom>
        </p:spPr>
        <p:txBody>
          <a:bodyPr wrap="none">
            <a:spAutoFit/>
          </a:bodyPr>
          <a:lstStyle/>
          <a:p>
            <a:pPr algn="ctr"/>
            <a:r>
              <a:rPr lang="ru-RU" sz="5400" b="1" dirty="0" smtClean="0">
                <a:ln w="11430"/>
                <a:solidFill>
                  <a:schemeClr val="accent6">
                    <a:lumMod val="50000"/>
                  </a:schemeClr>
                </a:solidFill>
                <a:effectLst>
                  <a:outerShdw blurRad="50800" dist="39000" dir="5460000" algn="tl">
                    <a:srgbClr val="000000">
                      <a:alpha val="38000"/>
                    </a:srgbClr>
                  </a:outerShdw>
                </a:effectLst>
              </a:rPr>
              <a:t>Серное озеро </a:t>
            </a:r>
            <a:endParaRPr lang="ru-RU" sz="5400" b="1" dirty="0">
              <a:ln w="11430"/>
              <a:solidFill>
                <a:schemeClr val="accent6">
                  <a:lumMod val="50000"/>
                </a:schemeClr>
              </a:solidFill>
              <a:effectLst>
                <a:outerShdw blurRad="50800" dist="39000" dir="5460000" algn="tl">
                  <a:srgbClr val="000000">
                    <a:alpha val="38000"/>
                  </a:srgbClr>
                </a:outerShdw>
              </a:effectLst>
            </a:endParaRPr>
          </a:p>
        </p:txBody>
      </p:sp>
      <p:sp>
        <p:nvSpPr>
          <p:cNvPr id="10" name="TextBox 9"/>
          <p:cNvSpPr txBox="1"/>
          <p:nvPr/>
        </p:nvSpPr>
        <p:spPr>
          <a:xfrm>
            <a:off x="3643306" y="2000240"/>
            <a:ext cx="1755609" cy="584775"/>
          </a:xfrm>
          <a:prstGeom prst="rect">
            <a:avLst/>
          </a:prstGeom>
          <a:noFill/>
        </p:spPr>
        <p:txBody>
          <a:bodyPr wrap="none" rtlCol="0">
            <a:spAutoFit/>
          </a:bodyPr>
          <a:lstStyle/>
          <a:p>
            <a:r>
              <a:rPr lang="ru-RU" sz="3200" b="1" dirty="0" smtClean="0">
                <a:solidFill>
                  <a:srgbClr val="002060"/>
                </a:solidFill>
              </a:rPr>
              <a:t>  ПРОЕКТ</a:t>
            </a:r>
            <a:endParaRPr lang="ru-RU" sz="3200" b="1"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12776"/>
            <a:ext cx="8712968" cy="5112568"/>
          </a:xfrm>
          <a:prstGeom prst="roundRect">
            <a:avLst/>
          </a:prstGeom>
          <a:solidFill>
            <a:schemeClr val="accent1">
              <a:lumMod val="20000"/>
              <a:lumOff val="80000"/>
            </a:schemeClr>
          </a:solidFill>
          <a:ln w="76200" cap="rnd">
            <a:solidFill>
              <a:srgbClr val="7030A0"/>
            </a:solidFill>
          </a:ln>
        </p:spPr>
        <p:txBody>
          <a:bodyPr>
            <a:normAutofit/>
          </a:bodyPr>
          <a:lstStyle/>
          <a:p>
            <a:pPr>
              <a:buNone/>
            </a:pPr>
            <a:r>
              <a:rPr lang="ru-RU" sz="1800" dirty="0" smtClean="0">
                <a:solidFill>
                  <a:srgbClr val="002060"/>
                </a:solidFill>
                <a:latin typeface="Times New Roman" pitchFamily="18" charset="0"/>
                <a:cs typeface="Times New Roman" pitchFamily="18" charset="0"/>
              </a:rPr>
              <a:t>        </a:t>
            </a:r>
          </a:p>
          <a:p>
            <a:pPr>
              <a:buNone/>
            </a:pPr>
            <a:r>
              <a:rPr lang="ru-RU" sz="1800" b="1" dirty="0" smtClean="0">
                <a:solidFill>
                  <a:schemeClr val="tx2">
                    <a:lumMod val="75000"/>
                  </a:schemeClr>
                </a:solidFill>
                <a:latin typeface="Times New Roman" pitchFamily="18" charset="0"/>
                <a:cs typeface="Times New Roman" pitchFamily="18" charset="0"/>
              </a:rPr>
              <a:t> </a:t>
            </a:r>
            <a:r>
              <a:rPr lang="ru-RU" sz="2000" b="1" dirty="0" smtClean="0">
                <a:solidFill>
                  <a:schemeClr val="tx2">
                    <a:lumMod val="75000"/>
                  </a:schemeClr>
                </a:solidFill>
                <a:cs typeface="Times New Roman" pitchFamily="18" charset="0"/>
              </a:rPr>
              <a:t>Цель</a:t>
            </a:r>
            <a:r>
              <a:rPr lang="ru-RU" sz="1800" b="1" dirty="0" smtClean="0">
                <a:solidFill>
                  <a:schemeClr val="tx2">
                    <a:lumMod val="75000"/>
                  </a:schemeClr>
                </a:solidFill>
                <a:cs typeface="Times New Roman" pitchFamily="18" charset="0"/>
              </a:rPr>
              <a:t>: расширить круг знаний об особенностях водоема</a:t>
            </a:r>
          </a:p>
          <a:p>
            <a:pPr>
              <a:buNone/>
            </a:pPr>
            <a:endParaRPr lang="ru-RU" sz="1800" b="1" dirty="0" smtClean="0">
              <a:solidFill>
                <a:schemeClr val="tx2">
                  <a:lumMod val="75000"/>
                </a:schemeClr>
              </a:solidFill>
              <a:cs typeface="Times New Roman" pitchFamily="18" charset="0"/>
            </a:endParaRPr>
          </a:p>
          <a:p>
            <a:pPr>
              <a:buNone/>
            </a:pPr>
            <a:r>
              <a:rPr lang="ru-RU" sz="2000" b="1" dirty="0" smtClean="0">
                <a:solidFill>
                  <a:schemeClr val="tx2">
                    <a:lumMod val="75000"/>
                  </a:schemeClr>
                </a:solidFill>
                <a:cs typeface="Times New Roman" pitchFamily="18" charset="0"/>
              </a:rPr>
              <a:t>Задачи:</a:t>
            </a:r>
          </a:p>
          <a:p>
            <a:pPr>
              <a:buNone/>
            </a:pPr>
            <a:r>
              <a:rPr lang="ru-RU" sz="1800" b="1" dirty="0" smtClean="0">
                <a:solidFill>
                  <a:schemeClr val="tx2">
                    <a:lumMod val="75000"/>
                  </a:schemeClr>
                </a:solidFill>
                <a:cs typeface="Times New Roman" pitchFamily="18" charset="0"/>
              </a:rPr>
              <a:t>-     составить общую характеристику озера;</a:t>
            </a:r>
          </a:p>
          <a:p>
            <a:pPr>
              <a:buNone/>
            </a:pPr>
            <a:r>
              <a:rPr lang="ru-RU" sz="1800" b="1" dirty="0" smtClean="0">
                <a:solidFill>
                  <a:schemeClr val="tx2">
                    <a:lumMod val="75000"/>
                  </a:schemeClr>
                </a:solidFill>
                <a:cs typeface="Times New Roman" pitchFamily="18" charset="0"/>
              </a:rPr>
              <a:t>-     познакомиться с целебными свойствами озера;</a:t>
            </a:r>
          </a:p>
          <a:p>
            <a:pPr>
              <a:buNone/>
            </a:pPr>
            <a:r>
              <a:rPr lang="ru-RU" sz="1800" b="1" dirty="0" smtClean="0">
                <a:solidFill>
                  <a:schemeClr val="tx2">
                    <a:lumMod val="75000"/>
                  </a:schemeClr>
                </a:solidFill>
                <a:cs typeface="Times New Roman" pitchFamily="18" charset="0"/>
              </a:rPr>
              <a:t>-     закреплять навыки самостоятельной работы с информацией, использовать при выполнении задания </a:t>
            </a:r>
            <a:r>
              <a:rPr lang="ru-RU" sz="1800" b="1" dirty="0" smtClean="0">
                <a:solidFill>
                  <a:schemeClr val="tx2">
                    <a:lumMod val="75000"/>
                  </a:schemeClr>
                </a:solidFill>
              </a:rPr>
              <a:t>различные средства: справочную литературу, ИКТ;</a:t>
            </a:r>
            <a:endParaRPr lang="ru-RU" sz="1800" b="1" dirty="0" smtClean="0">
              <a:solidFill>
                <a:schemeClr val="tx2">
                  <a:lumMod val="75000"/>
                </a:schemeClr>
              </a:solidFill>
              <a:cs typeface="Times New Roman" pitchFamily="18" charset="0"/>
            </a:endParaRPr>
          </a:p>
          <a:p>
            <a:pPr>
              <a:buNone/>
            </a:pPr>
            <a:r>
              <a:rPr lang="ru-RU" sz="1800" b="1" dirty="0" smtClean="0">
                <a:solidFill>
                  <a:schemeClr val="tx2">
                    <a:lumMod val="75000"/>
                  </a:schemeClr>
                </a:solidFill>
              </a:rPr>
              <a:t>-      развивать умение систематизировать собранный материал в соответствии с темой проекта;</a:t>
            </a:r>
            <a:endParaRPr lang="ru-RU" sz="1800" dirty="0" smtClean="0">
              <a:solidFill>
                <a:schemeClr val="tx2">
                  <a:lumMod val="75000"/>
                </a:schemeClr>
              </a:solidFill>
            </a:endParaRPr>
          </a:p>
          <a:p>
            <a:pPr lvl="0">
              <a:buNone/>
            </a:pPr>
            <a:endParaRPr lang="ru-RU" sz="1800" b="1" dirty="0" smtClean="0"/>
          </a:p>
          <a:p>
            <a:pPr lvl="0">
              <a:buNone/>
            </a:pPr>
            <a:endParaRPr lang="ru-RU" sz="1800" dirty="0" smtClean="0"/>
          </a:p>
          <a:p>
            <a:pPr>
              <a:buNone/>
            </a:pPr>
            <a:endParaRPr lang="ru-RU" sz="1800" dirty="0" smtClean="0">
              <a:solidFill>
                <a:srgbClr val="002060"/>
              </a:solidFill>
              <a:latin typeface="Times New Roman" pitchFamily="18" charset="0"/>
              <a:cs typeface="Times New Roman" pitchFamily="18" charset="0"/>
            </a:endParaRPr>
          </a:p>
        </p:txBody>
      </p:sp>
      <p:sp>
        <p:nvSpPr>
          <p:cNvPr id="4" name="Выноска-облако 3"/>
          <p:cNvSpPr/>
          <p:nvPr/>
        </p:nvSpPr>
        <p:spPr>
          <a:xfrm>
            <a:off x="928662" y="357166"/>
            <a:ext cx="7200800" cy="792088"/>
          </a:xfrm>
          <a:prstGeom prst="cloudCallout">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2123728" y="260648"/>
            <a:ext cx="46826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solidFill>
                  <a:schemeClr val="accent2">
                    <a:lumMod val="75000"/>
                  </a:schemeClr>
                </a:solidFill>
                <a:effectLst>
                  <a:outerShdw blurRad="50800" dist="39000" dir="5460000" algn="tl">
                    <a:srgbClr val="000000">
                      <a:alpha val="38000"/>
                    </a:srgbClr>
                  </a:outerShdw>
                </a:effectLst>
              </a:rPr>
              <a:t>Цели и задачи</a:t>
            </a:r>
            <a:endParaRPr lang="ru-RU" sz="4400" b="1" cap="none" spc="0" dirty="0">
              <a:ln w="11430"/>
              <a:solidFill>
                <a:schemeClr val="accent2">
                  <a:lumMod val="75000"/>
                </a:schemeClr>
              </a:solidFill>
              <a:effectLst>
                <a:outerShdw blurRad="50800" dist="39000" dir="5460000" algn="tl">
                  <a:srgbClr val="000000">
                    <a:alpha val="38000"/>
                  </a:srgbClr>
                </a:outerShdw>
              </a:effectLst>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736"/>
            <a:ext cx="8286808" cy="5112568"/>
          </a:xfrm>
          <a:prstGeom prst="roundRect">
            <a:avLst/>
          </a:prstGeom>
          <a:solidFill>
            <a:schemeClr val="accent1">
              <a:lumMod val="20000"/>
              <a:lumOff val="80000"/>
            </a:schemeClr>
          </a:solidFill>
          <a:ln w="76200" cap="rnd">
            <a:solidFill>
              <a:srgbClr val="7030A0"/>
            </a:solidFill>
          </a:ln>
        </p:spPr>
        <p:txBody>
          <a:bodyPr>
            <a:normAutofit lnSpcReduction="10000"/>
          </a:bodyPr>
          <a:lstStyle/>
          <a:p>
            <a:pPr>
              <a:buNone/>
            </a:pPr>
            <a:r>
              <a:rPr lang="ru-RU" sz="1800" dirty="0" smtClean="0"/>
              <a:t>       </a:t>
            </a:r>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endParaRPr lang="ru-RU" sz="1800" dirty="0" smtClean="0"/>
          </a:p>
          <a:p>
            <a:pPr>
              <a:buNone/>
            </a:pPr>
            <a:r>
              <a:rPr lang="ru-RU" sz="1800" b="1" dirty="0" smtClean="0">
                <a:solidFill>
                  <a:srgbClr val="002060"/>
                </a:solidFill>
              </a:rPr>
              <a:t>             </a:t>
            </a:r>
          </a:p>
          <a:p>
            <a:pPr>
              <a:buNone/>
            </a:pPr>
            <a:endParaRPr lang="ru-RU" sz="1800" b="1" dirty="0" smtClean="0">
              <a:solidFill>
                <a:srgbClr val="002060"/>
              </a:solidFill>
            </a:endParaRPr>
          </a:p>
          <a:p>
            <a:pPr>
              <a:buNone/>
            </a:pPr>
            <a:endParaRPr lang="ru-RU" sz="1800" b="1" dirty="0" smtClean="0">
              <a:solidFill>
                <a:srgbClr val="002060"/>
              </a:solidFill>
            </a:endParaRPr>
          </a:p>
          <a:p>
            <a:pPr>
              <a:buNone/>
            </a:pPr>
            <a:r>
              <a:rPr lang="ru-RU" sz="1800" b="1" dirty="0" smtClean="0">
                <a:solidFill>
                  <a:srgbClr val="002060"/>
                </a:solidFill>
              </a:rPr>
              <a:t>                </a:t>
            </a:r>
          </a:p>
          <a:p>
            <a:pPr>
              <a:buNone/>
            </a:pPr>
            <a:r>
              <a:rPr lang="ru-RU" sz="1800" b="1" dirty="0" smtClean="0">
                <a:solidFill>
                  <a:srgbClr val="002060"/>
                </a:solidFill>
              </a:rPr>
              <a:t>            Из числа малых водоемов Самарской области самый уникальный – Серное озеро, которое  расположено  в поселке Серноводск Сергиевского района. Оно по праву считается гордостью нашего края: ведь во всем мире существует всего лишь несколько точек, в которых, как и в Серном озере, в настоящее время происходит образование и отложение самородной серы.</a:t>
            </a:r>
          </a:p>
        </p:txBody>
      </p:sp>
      <p:sp>
        <p:nvSpPr>
          <p:cNvPr id="4" name="Выноска-облако 3"/>
          <p:cNvSpPr/>
          <p:nvPr/>
        </p:nvSpPr>
        <p:spPr>
          <a:xfrm>
            <a:off x="1115616" y="332656"/>
            <a:ext cx="7200800" cy="792088"/>
          </a:xfrm>
          <a:prstGeom prst="cloudCallout">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1785918" y="260648"/>
            <a:ext cx="60007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solidFill>
                  <a:schemeClr val="accent2">
                    <a:lumMod val="75000"/>
                  </a:schemeClr>
                </a:solidFill>
                <a:effectLst>
                  <a:outerShdw blurRad="50800" dist="39000" dir="5460000" algn="tl">
                    <a:srgbClr val="000000">
                      <a:alpha val="38000"/>
                    </a:srgbClr>
                  </a:outerShdw>
                </a:effectLst>
              </a:rPr>
              <a:t>Особенности водоема</a:t>
            </a:r>
            <a:endParaRPr lang="ru-RU" sz="4400" b="1" cap="none" spc="0" dirty="0">
              <a:ln w="11430"/>
              <a:solidFill>
                <a:schemeClr val="accent2">
                  <a:lumMod val="75000"/>
                </a:schemeClr>
              </a:solidFill>
              <a:effectLst>
                <a:outerShdw blurRad="50800" dist="39000" dir="5460000" algn="tl">
                  <a:srgbClr val="000000">
                    <a:alpha val="38000"/>
                  </a:srgbClr>
                </a:outerShdw>
              </a:effectLst>
            </a:endParaRPr>
          </a:p>
        </p:txBody>
      </p:sp>
      <p:pic>
        <p:nvPicPr>
          <p:cNvPr id="9" name="Рисунок 8" descr="C:\Users\Владелец\Desktop\ПРОЕКТ Корнеева А\Озеро вид.jpg"/>
          <p:cNvPicPr/>
          <p:nvPr/>
        </p:nvPicPr>
        <p:blipFill>
          <a:blip r:embed="rId2" cstate="print"/>
          <a:srcRect/>
          <a:stretch>
            <a:fillRect/>
          </a:stretch>
        </p:blipFill>
        <p:spPr bwMode="auto">
          <a:xfrm>
            <a:off x="2571736" y="1643050"/>
            <a:ext cx="4143404" cy="2643206"/>
          </a:xfrm>
          <a:prstGeom prst="ellipse">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285860"/>
            <a:ext cx="8286808" cy="5112568"/>
          </a:xfrm>
          <a:prstGeom prst="roundRect">
            <a:avLst/>
          </a:prstGeom>
          <a:solidFill>
            <a:schemeClr val="accent1">
              <a:lumMod val="20000"/>
              <a:lumOff val="80000"/>
            </a:schemeClr>
          </a:solidFill>
          <a:ln w="76200" cap="rnd">
            <a:solidFill>
              <a:srgbClr val="7030A0"/>
            </a:solidFill>
          </a:ln>
        </p:spPr>
        <p:txBody>
          <a:bodyPr>
            <a:normAutofit/>
          </a:bodyPr>
          <a:lstStyle/>
          <a:p>
            <a:pPr>
              <a:buNone/>
            </a:pPr>
            <a:r>
              <a:rPr lang="ru-RU" sz="1800" b="1" dirty="0" smtClean="0">
                <a:solidFill>
                  <a:schemeClr val="tx2">
                    <a:lumMod val="75000"/>
                  </a:schemeClr>
                </a:solidFill>
              </a:rPr>
              <a:t>            Серное озеро представляет собой водоем округлой формы, искусственно углубленный еще в начале XVIII века. Вода в озеро поступает из мощных глубинных сероводородных источников с постоянной температурой 7,3 °C. Обитающие в озере серобактерии расщепляют эти вещества, выделяя при этом свободную серу.  Благодаря их деятельности на дно озера ежегодно оседает около 32 тонн этого химического элемента в чистом виде.  Даже зимой озеро не </a:t>
            </a:r>
            <a:r>
              <a:rPr lang="ru-RU" sz="1800" b="1" dirty="0" smtClean="0">
                <a:solidFill>
                  <a:schemeClr val="tx2">
                    <a:lumMod val="75000"/>
                  </a:schemeClr>
                </a:solidFill>
              </a:rPr>
              <a:t>замерзает. Глубина озера достигала 17,6 метров в самой глубокой части до весны 2013 года. В апреле 2013 года случился провал дна, в результате чего глубина озера увеличилась ещё на 10 метров. При этом открылся вход в тоннель по которому поступает вода из глубинных источников. Из-за большого содержания сероводорода вода в озере ярко-бирюзового цвета.</a:t>
            </a:r>
            <a:endParaRPr lang="ru-RU" sz="1800" b="1" dirty="0">
              <a:solidFill>
                <a:schemeClr val="tx2">
                  <a:lumMod val="75000"/>
                </a:schemeClr>
              </a:solidFill>
            </a:endParaRPr>
          </a:p>
        </p:txBody>
      </p:sp>
      <p:sp>
        <p:nvSpPr>
          <p:cNvPr id="4" name="Выноска-облако 3"/>
          <p:cNvSpPr/>
          <p:nvPr/>
        </p:nvSpPr>
        <p:spPr>
          <a:xfrm>
            <a:off x="1115616" y="332656"/>
            <a:ext cx="7200800" cy="792088"/>
          </a:xfrm>
          <a:prstGeom prst="cloudCallout">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Рисунок 6" descr="C:\Users\Владелец\Desktop\ПРОЕКТ Корнеева А\Озеро вид 3.jpg"/>
          <p:cNvPicPr/>
          <p:nvPr/>
        </p:nvPicPr>
        <p:blipFill>
          <a:blip r:embed="rId2" cstate="print"/>
          <a:srcRect/>
          <a:stretch>
            <a:fillRect/>
          </a:stretch>
        </p:blipFill>
        <p:spPr bwMode="auto">
          <a:xfrm>
            <a:off x="3143240" y="5214950"/>
            <a:ext cx="2714644" cy="9286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736"/>
            <a:ext cx="8501122" cy="5112568"/>
          </a:xfrm>
          <a:prstGeom prst="roundRect">
            <a:avLst/>
          </a:prstGeom>
          <a:solidFill>
            <a:schemeClr val="accent1">
              <a:lumMod val="20000"/>
              <a:lumOff val="80000"/>
            </a:schemeClr>
          </a:solidFill>
          <a:ln w="76200" cap="rnd">
            <a:solidFill>
              <a:srgbClr val="7030A0"/>
            </a:solidFill>
          </a:ln>
        </p:spPr>
        <p:txBody>
          <a:bodyPr>
            <a:normAutofit/>
          </a:bodyPr>
          <a:lstStyle/>
          <a:p>
            <a:pPr>
              <a:buNone/>
            </a:pPr>
            <a:r>
              <a:rPr lang="ru-RU" sz="1800" dirty="0" smtClean="0"/>
              <a:t>               </a:t>
            </a:r>
            <a:r>
              <a:rPr lang="ru-RU" sz="1800" b="1" dirty="0" smtClean="0">
                <a:solidFill>
                  <a:schemeClr val="tx2">
                    <a:lumMod val="75000"/>
                  </a:schemeClr>
                </a:solidFill>
              </a:rPr>
              <a:t>Из-за высокого содержания в воде озера токсичных серных соединений жизнь в нем крайне скудна; кроме серобактерий, это всего лишь несколько видов сине-зеленых водорослей. Однако, несмотря на столь бедный видовой состав, уже первые достаточно подробные исследования флоры водорослей, проведенные профессором А.П.Пономаренко, дали интереснейший результат. Оказалось, что здесь живет по крайней мере один вид сине-зеленых водорослей, который нигде в мире, кроме как в Серном озере, более не встречается.</a:t>
            </a:r>
            <a:endParaRPr lang="ru-RU" sz="1800" b="1" dirty="0">
              <a:solidFill>
                <a:schemeClr val="tx2">
                  <a:lumMod val="75000"/>
                </a:schemeClr>
              </a:solidFill>
            </a:endParaRPr>
          </a:p>
        </p:txBody>
      </p:sp>
      <p:sp>
        <p:nvSpPr>
          <p:cNvPr id="4" name="Выноска-облако 3"/>
          <p:cNvSpPr/>
          <p:nvPr/>
        </p:nvSpPr>
        <p:spPr>
          <a:xfrm>
            <a:off x="1115616" y="332656"/>
            <a:ext cx="7200800" cy="792088"/>
          </a:xfrm>
          <a:prstGeom prst="cloudCallout">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Рисунок 5" descr="C:\Users\Владелец\Desktop\ПРОЕКТ Корнеева А\Озеро вид 2.jpg"/>
          <p:cNvPicPr/>
          <p:nvPr/>
        </p:nvPicPr>
        <p:blipFill>
          <a:blip r:embed="rId2" cstate="print"/>
          <a:srcRect/>
          <a:stretch>
            <a:fillRect/>
          </a:stretch>
        </p:blipFill>
        <p:spPr bwMode="auto">
          <a:xfrm>
            <a:off x="3000364" y="4286256"/>
            <a:ext cx="3000396"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285860"/>
            <a:ext cx="8572560" cy="5357850"/>
          </a:xfrm>
          <a:prstGeom prst="roundRect">
            <a:avLst/>
          </a:prstGeom>
          <a:solidFill>
            <a:schemeClr val="accent1">
              <a:lumMod val="20000"/>
              <a:lumOff val="80000"/>
            </a:schemeClr>
          </a:solidFill>
          <a:ln w="76200" cap="rnd">
            <a:solidFill>
              <a:srgbClr val="7030A0"/>
            </a:solidFill>
          </a:ln>
        </p:spPr>
        <p:txBody>
          <a:bodyPr>
            <a:normAutofit/>
          </a:bodyPr>
          <a:lstStyle/>
          <a:p>
            <a:pPr>
              <a:buNone/>
            </a:pPr>
            <a:r>
              <a:rPr lang="ru-RU" sz="1800" b="1" dirty="0" smtClean="0">
                <a:solidFill>
                  <a:schemeClr val="tx2">
                    <a:lumMod val="75000"/>
                  </a:schemeClr>
                </a:solidFill>
              </a:rPr>
              <a:t>             Здешние водоросли и бактерии образуют на дне водоема характерную пленку толщиной до трех сантиметров, темно-зеленого, оливкового или почти черного цвета. Отмирая и после этого смешиваясь с водой, с донными минеральными осадками, пленка образует ту самую целебную грязь, которая используется для бальнеологических целей в лечебницах санатория "Сергиевские минеральные воды".</a:t>
            </a:r>
          </a:p>
          <a:p>
            <a:pPr>
              <a:buNone/>
            </a:pPr>
            <a:r>
              <a:rPr lang="ru-RU" sz="1800" b="1" dirty="0" smtClean="0">
                <a:solidFill>
                  <a:schemeClr val="tx2">
                    <a:lumMod val="75000"/>
                  </a:schemeClr>
                </a:solidFill>
              </a:rPr>
              <a:t>             По причине своих уникальных свойств Серное озеро в Самарской области ныне считается памятником мирового значения и внесено в каталоги ЮНЕСКО как объект всемирного культурного и природного наследия.</a:t>
            </a:r>
          </a:p>
          <a:p>
            <a:pPr>
              <a:buNone/>
            </a:pPr>
            <a:endParaRPr lang="ru-RU" sz="1800" b="1" dirty="0" smtClean="0">
              <a:solidFill>
                <a:schemeClr val="tx2">
                  <a:lumMod val="75000"/>
                </a:schemeClr>
              </a:solidFill>
            </a:endParaRPr>
          </a:p>
          <a:p>
            <a:pPr algn="ctr">
              <a:buNone/>
            </a:pPr>
            <a:endParaRPr lang="ru-RU" sz="1800" b="1" dirty="0" smtClean="0">
              <a:solidFill>
                <a:schemeClr val="tx2">
                  <a:lumMod val="75000"/>
                </a:schemeClr>
              </a:solidFill>
              <a:latin typeface="Times New Roman" pitchFamily="18" charset="0"/>
              <a:cs typeface="Times New Roman" pitchFamily="18" charset="0"/>
            </a:endParaRPr>
          </a:p>
        </p:txBody>
      </p:sp>
      <p:sp>
        <p:nvSpPr>
          <p:cNvPr id="4" name="Выноска-облако 3"/>
          <p:cNvSpPr/>
          <p:nvPr/>
        </p:nvSpPr>
        <p:spPr>
          <a:xfrm>
            <a:off x="1071538" y="357166"/>
            <a:ext cx="7200800" cy="792088"/>
          </a:xfrm>
          <a:prstGeom prst="cloudCallout">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Рисунок 6" descr="C:\Users\Владелец\Desktop\ПРОЕКТ Корнеева А\Дорожка вдоль озера.jpg"/>
          <p:cNvPicPr/>
          <p:nvPr/>
        </p:nvPicPr>
        <p:blipFill>
          <a:blip r:embed="rId2" cstate="print"/>
          <a:srcRect/>
          <a:stretch>
            <a:fillRect/>
          </a:stretch>
        </p:blipFill>
        <p:spPr bwMode="auto">
          <a:xfrm>
            <a:off x="3143240" y="4429132"/>
            <a:ext cx="3000396"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14282" y="1428736"/>
            <a:ext cx="8678198" cy="5096608"/>
          </a:xfrm>
          <a:prstGeom prst="roundRect">
            <a:avLst/>
          </a:prstGeom>
          <a:solidFill>
            <a:schemeClr val="accent1">
              <a:lumMod val="20000"/>
              <a:lumOff val="80000"/>
            </a:schemeClr>
          </a:solidFill>
          <a:ln w="76200" cap="rnd">
            <a:solidFill>
              <a:srgbClr val="7030A0"/>
            </a:solidFill>
          </a:ln>
        </p:spPr>
        <p:txBody>
          <a:bodyPr>
            <a:normAutofit/>
          </a:bodyPr>
          <a:lstStyle/>
          <a:p>
            <a:pPr>
              <a:buNone/>
            </a:pPr>
            <a:r>
              <a:rPr lang="ru-RU" sz="1800" b="1" dirty="0" smtClean="0">
                <a:solidFill>
                  <a:schemeClr val="tx2">
                    <a:lumMod val="75000"/>
                  </a:schemeClr>
                </a:solidFill>
              </a:rPr>
              <a:t>           С начала XIX века Сергиевские серные воды стали регулярно посещать богатые люди, приезжавшие сюда не только из Самары, но также из соседних губерний, а затем даже из Москвы и Санкт-Петербурга.</a:t>
            </a:r>
          </a:p>
          <a:p>
            <a:pPr>
              <a:buNone/>
            </a:pPr>
            <a:r>
              <a:rPr lang="ru-RU" sz="1800" b="1" dirty="0" smtClean="0">
                <a:solidFill>
                  <a:schemeClr val="tx2">
                    <a:lumMod val="75000"/>
                  </a:schemeClr>
                </a:solidFill>
                <a:latin typeface="Times New Roman" pitchFamily="18" charset="0"/>
                <a:cs typeface="Times New Roman" pitchFamily="18" charset="0"/>
              </a:rPr>
              <a:t>           </a:t>
            </a:r>
            <a:r>
              <a:rPr lang="ru-RU" sz="1800" b="1" dirty="0" smtClean="0">
                <a:solidFill>
                  <a:schemeClr val="tx2">
                    <a:lumMod val="75000"/>
                  </a:schemeClr>
                </a:solidFill>
              </a:rPr>
              <a:t>После того как столичные медики в очередной раз официально заявили о большой пользе здешних вод и грязей, в 1833 году в поселке Серноводск был открыт курорт "Сергиевские минеральные воды".</a:t>
            </a:r>
            <a:endParaRPr lang="ru-RU" sz="1800" b="1" dirty="0" smtClean="0">
              <a:solidFill>
                <a:schemeClr val="tx2">
                  <a:lumMod val="75000"/>
                </a:schemeClr>
              </a:solidFill>
              <a:latin typeface="Times New Roman" pitchFamily="18" charset="0"/>
              <a:cs typeface="Times New Roman" pitchFamily="18" charset="0"/>
            </a:endParaRPr>
          </a:p>
        </p:txBody>
      </p:sp>
      <p:sp>
        <p:nvSpPr>
          <p:cNvPr id="4" name="Выноска-облако 3"/>
          <p:cNvSpPr/>
          <p:nvPr/>
        </p:nvSpPr>
        <p:spPr>
          <a:xfrm>
            <a:off x="1115616" y="332656"/>
            <a:ext cx="7200800" cy="792088"/>
          </a:xfrm>
          <a:prstGeom prst="cloudCallout">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1071538" y="260648"/>
            <a:ext cx="7358114"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solidFill>
                  <a:schemeClr val="accent2">
                    <a:lumMod val="75000"/>
                  </a:schemeClr>
                </a:solidFill>
                <a:effectLst>
                  <a:outerShdw blurRad="50800" dist="39000" dir="5460000" algn="tl">
                    <a:srgbClr val="000000">
                      <a:alpha val="38000"/>
                    </a:srgbClr>
                  </a:outerShdw>
                </a:effectLst>
              </a:rPr>
              <a:t>Исторические сведения</a:t>
            </a:r>
            <a:endParaRPr lang="ru-RU" sz="4400" b="1" cap="none" spc="0" dirty="0">
              <a:ln w="11430"/>
              <a:solidFill>
                <a:schemeClr val="accent2">
                  <a:lumMod val="75000"/>
                </a:schemeClr>
              </a:solidFill>
              <a:effectLst>
                <a:outerShdw blurRad="50800" dist="39000" dir="5460000" algn="tl">
                  <a:srgbClr val="000000">
                    <a:alpha val="38000"/>
                  </a:srgbClr>
                </a:outerShdw>
              </a:effectLst>
            </a:endParaRPr>
          </a:p>
        </p:txBody>
      </p:sp>
      <p:pic>
        <p:nvPicPr>
          <p:cNvPr id="7" name="Рисунок 6" descr="C:\Users\Владелец\Desktop\ПРОЕКТ Корнеева А\Санаторий раньше.jpg"/>
          <p:cNvPicPr/>
          <p:nvPr/>
        </p:nvPicPr>
        <p:blipFill>
          <a:blip r:embed="rId2" cstate="print"/>
          <a:srcRect/>
          <a:stretch>
            <a:fillRect/>
          </a:stretch>
        </p:blipFill>
        <p:spPr bwMode="auto">
          <a:xfrm>
            <a:off x="3071802" y="3857628"/>
            <a:ext cx="3429024" cy="22145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736"/>
            <a:ext cx="8712968" cy="5112568"/>
          </a:xfrm>
          <a:prstGeom prst="roundRect">
            <a:avLst/>
          </a:prstGeom>
          <a:solidFill>
            <a:schemeClr val="accent1">
              <a:lumMod val="20000"/>
              <a:lumOff val="80000"/>
            </a:schemeClr>
          </a:solidFill>
          <a:ln w="76200" cap="rnd">
            <a:solidFill>
              <a:srgbClr val="7030A0"/>
            </a:solidFill>
          </a:ln>
        </p:spPr>
        <p:txBody>
          <a:bodyPr>
            <a:normAutofit/>
          </a:bodyPr>
          <a:lstStyle/>
          <a:p>
            <a:pPr>
              <a:buNone/>
            </a:pPr>
            <a:r>
              <a:rPr lang="ru-RU" sz="1800" dirty="0" smtClean="0"/>
              <a:t>             </a:t>
            </a:r>
            <a:r>
              <a:rPr lang="ru-RU" sz="1800" b="1" dirty="0" smtClean="0">
                <a:solidFill>
                  <a:schemeClr val="tx2">
                    <a:lumMod val="75000"/>
                  </a:schemeClr>
                </a:solidFill>
              </a:rPr>
              <a:t>Благоприятные общеклиматические условия местности: большое годовое количество солнечных дней, умеренная сила ветра, относительно сухой климат -  все это в комплексе делает современный санаторий </a:t>
            </a:r>
            <a:r>
              <a:rPr lang="ru-RU" sz="1800" b="1" smtClean="0">
                <a:solidFill>
                  <a:schemeClr val="tx2">
                    <a:lumMod val="75000"/>
                  </a:schemeClr>
                </a:solidFill>
              </a:rPr>
              <a:t>«Сергиевские </a:t>
            </a:r>
            <a:r>
              <a:rPr lang="ru-RU" sz="1800" b="1" dirty="0" smtClean="0">
                <a:solidFill>
                  <a:schemeClr val="tx2">
                    <a:lumMod val="75000"/>
                  </a:schemeClr>
                </a:solidFill>
              </a:rPr>
              <a:t>минеральные воды» максимально привлекательным для всех находящихся здесь на отдыхе и лечении. Сюда приезжают лечить заболевания нервной системы, болезни органов пищеварения, органов кровообращения, кожи, опорно-двигательного аппарата. Также здесь лечат больных с патологиями спинного мозга, последствиями травм, детским церебральным параличом. Делают это все благодаря водам и грязям, добываемыми на Серном  озере.</a:t>
            </a:r>
            <a:endParaRPr lang="ru-RU" sz="1800" b="1" dirty="0" smtClean="0">
              <a:solidFill>
                <a:schemeClr val="tx2">
                  <a:lumMod val="75000"/>
                </a:schemeClr>
              </a:solidFill>
              <a:latin typeface="Times New Roman" pitchFamily="18" charset="0"/>
              <a:cs typeface="Times New Roman" pitchFamily="18" charset="0"/>
            </a:endParaRPr>
          </a:p>
        </p:txBody>
      </p:sp>
      <p:sp>
        <p:nvSpPr>
          <p:cNvPr id="4" name="Выноска-облако 3"/>
          <p:cNvSpPr/>
          <p:nvPr/>
        </p:nvSpPr>
        <p:spPr>
          <a:xfrm>
            <a:off x="928662" y="357166"/>
            <a:ext cx="7200800" cy="792088"/>
          </a:xfrm>
          <a:prstGeom prst="cloudCallout">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1643042" y="357166"/>
            <a:ext cx="53776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solidFill>
                  <a:schemeClr val="accent2">
                    <a:lumMod val="75000"/>
                  </a:schemeClr>
                </a:solidFill>
                <a:effectLst>
                  <a:outerShdw blurRad="50800" dist="39000" dir="5460000" algn="tl">
                    <a:srgbClr val="000000">
                      <a:alpha val="38000"/>
                    </a:srgbClr>
                  </a:outerShdw>
                </a:effectLst>
              </a:rPr>
              <a:t>    Значение водоема</a:t>
            </a:r>
            <a:endParaRPr lang="ru-RU" sz="4400" b="1" cap="none" spc="0" dirty="0">
              <a:ln w="11430"/>
              <a:solidFill>
                <a:schemeClr val="accent2">
                  <a:lumMod val="75000"/>
                </a:schemeClr>
              </a:solidFill>
              <a:effectLst>
                <a:outerShdw blurRad="50800" dist="39000" dir="5460000" algn="tl">
                  <a:srgbClr val="000000">
                    <a:alpha val="38000"/>
                  </a:srgbClr>
                </a:outerShdw>
              </a:effectLst>
            </a:endParaRPr>
          </a:p>
        </p:txBody>
      </p:sp>
      <p:sp>
        <p:nvSpPr>
          <p:cNvPr id="6" name="Прямоугольник 5"/>
          <p:cNvSpPr/>
          <p:nvPr/>
        </p:nvSpPr>
        <p:spPr>
          <a:xfrm>
            <a:off x="2214546" y="260648"/>
            <a:ext cx="459187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Рисунок 6" descr="http://www.sernovodsk.net/_ph/10/938540779.jpg"/>
          <p:cNvPicPr/>
          <p:nvPr/>
        </p:nvPicPr>
        <p:blipFill>
          <a:blip r:embed="rId2" cstate="print"/>
          <a:srcRect/>
          <a:stretch>
            <a:fillRect/>
          </a:stretch>
        </p:blipFill>
        <p:spPr bwMode="auto">
          <a:xfrm>
            <a:off x="3214678" y="4500570"/>
            <a:ext cx="2786082" cy="16430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736"/>
            <a:ext cx="8178164" cy="5096608"/>
          </a:xfrm>
          <a:prstGeom prst="roundRect">
            <a:avLst/>
          </a:prstGeom>
          <a:solidFill>
            <a:schemeClr val="accent1">
              <a:lumMod val="20000"/>
              <a:lumOff val="80000"/>
            </a:schemeClr>
          </a:solidFill>
          <a:ln w="76200" cap="rnd">
            <a:solidFill>
              <a:srgbClr val="7030A0"/>
            </a:solidFill>
          </a:ln>
        </p:spPr>
        <p:txBody>
          <a:bodyPr>
            <a:normAutofit/>
          </a:bodyPr>
          <a:lstStyle/>
          <a:p>
            <a:pPr>
              <a:buNone/>
            </a:pPr>
            <a:r>
              <a:rPr lang="ru-RU" sz="1800" dirty="0" smtClean="0"/>
              <a:t>           </a:t>
            </a:r>
            <a:r>
              <a:rPr lang="ru-RU" sz="1800" b="1" dirty="0" smtClean="0">
                <a:solidFill>
                  <a:schemeClr val="tx2">
                    <a:lumMod val="75000"/>
                  </a:schemeClr>
                </a:solidFill>
              </a:rPr>
              <a:t>Сегодня санаторий – это маленький городок, состоящий из целого комплекса корпусов различного назначения. Среди них есть как специализированные корпуса- грязелечебница, водолечебница, детский корпус, уникальный, не имеющий аналогов в России - спинальный корпус, так и обычные, ничем не отличающиеся от гостиничных, и даже с номерами «люкс».</a:t>
            </a:r>
            <a:endParaRPr lang="ru-RU" sz="1800" b="1" dirty="0">
              <a:solidFill>
                <a:schemeClr val="tx2">
                  <a:lumMod val="75000"/>
                </a:schemeClr>
              </a:solidFill>
            </a:endParaRPr>
          </a:p>
        </p:txBody>
      </p:sp>
      <p:sp>
        <p:nvSpPr>
          <p:cNvPr id="4" name="Выноска-облако 3"/>
          <p:cNvSpPr/>
          <p:nvPr/>
        </p:nvSpPr>
        <p:spPr>
          <a:xfrm>
            <a:off x="928662" y="357166"/>
            <a:ext cx="7200800" cy="792088"/>
          </a:xfrm>
          <a:prstGeom prst="cloudCallout">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2123728" y="260648"/>
            <a:ext cx="468269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Рисунок 8" descr="http://dailytour73.ru/storage/images/articles/kurortyrossii/image17.jpg"/>
          <p:cNvPicPr/>
          <p:nvPr/>
        </p:nvPicPr>
        <p:blipFill>
          <a:blip r:embed="rId2"/>
          <a:srcRect/>
          <a:stretch>
            <a:fillRect/>
          </a:stretch>
        </p:blipFill>
        <p:spPr bwMode="auto">
          <a:xfrm>
            <a:off x="3071802" y="3857628"/>
            <a:ext cx="3000396" cy="19288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669</Words>
  <Application>Microsoft Office PowerPoint</Application>
  <PresentationFormat>Экран (4:3)</PresentationFormat>
  <Paragraphs>37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IVAN</dc:creator>
  <cp:lastModifiedBy>Владелец</cp:lastModifiedBy>
  <cp:revision>79</cp:revision>
  <dcterms:created xsi:type="dcterms:W3CDTF">2013-07-12T02:55:48Z</dcterms:created>
  <dcterms:modified xsi:type="dcterms:W3CDTF">2016-02-28T11:31:10Z</dcterms:modified>
</cp:coreProperties>
</file>