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58" r:id="rId3"/>
    <p:sldId id="401" r:id="rId4"/>
    <p:sldId id="402" r:id="rId5"/>
    <p:sldId id="361" r:id="rId6"/>
    <p:sldId id="403" r:id="rId7"/>
    <p:sldId id="405" r:id="rId8"/>
    <p:sldId id="388" r:id="rId9"/>
    <p:sldId id="407" r:id="rId10"/>
    <p:sldId id="408" r:id="rId11"/>
    <p:sldId id="398" r:id="rId12"/>
    <p:sldId id="392" r:id="rId13"/>
    <p:sldId id="409" r:id="rId14"/>
    <p:sldId id="367" r:id="rId15"/>
    <p:sldId id="390" r:id="rId16"/>
    <p:sldId id="410" r:id="rId17"/>
    <p:sldId id="349" r:id="rId18"/>
    <p:sldId id="368" r:id="rId19"/>
    <p:sldId id="29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0" autoAdjust="0"/>
    <p:restoredTop sz="94675" autoAdjust="0"/>
  </p:normalViewPr>
  <p:slideViewPr>
    <p:cSldViewPr>
      <p:cViewPr>
        <p:scale>
          <a:sx n="100" d="100"/>
          <a:sy n="100" d="100"/>
        </p:scale>
        <p:origin x="-7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EAADE-8FEC-49DF-B963-C3F3D0B704D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B24A2-A4BC-41B2-B5EE-72F67B253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4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BB60B-8C6D-4F56-8C8D-ACCCDD0F5658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5478-41A7-4CCA-91F5-5AE61C235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58611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F467-A312-4BFC-8164-02AA10912476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A8AF-4F56-405C-A7B0-273AEDCCE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14843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D6EF-369E-40EC-BBEA-C9262C41FFDB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C812-A8A3-4E33-BAC3-9560DD28C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7871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732A-BA1C-4FC7-A26F-2A2D2C04B098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3655-36CE-4406-A121-7CE812D2E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18073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DF90-3EE3-409F-9F37-0C449E61C28C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9B0D-7515-44C9-B6C5-4E41C6CFB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73957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481A-8CA2-41E7-A6A3-0C1CE4A3A9E0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C807-29EC-43B0-BE68-B16A35D9F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4844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0B5E-17AF-409A-BD34-2603045BF788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0F5C-23F5-4133-952D-0B8EDCB6E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9590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D04D-CAEC-4CEA-B4B2-959B677D9C58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B445-A699-4477-81AD-36EA1798C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7083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EFC6-AC4B-4990-9EE6-D53D361E553D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484D-F98D-4879-9033-5F5184709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0860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F552-A9E8-4273-91E1-8130EF6F5764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2D72-7BEC-44BB-8492-6EE9816F9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95933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2F3B9-7AA6-4838-B2EC-3F8C5E3F35C6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7198-FF17-4495-AD75-D7C95400D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3549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9078A-17DF-46B4-8993-90D8621E665C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3C425D-C1F8-455E-8AFB-97C3611A8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nsportal.ru/ap/library/drugoe/2016/02/26/proekt-zhivotnye-zharkih-stran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nsportal.ru/ap/library/drugoe/2016/02/26/proekt-zhivotnye-holodnyh-rayonov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Pictures\Мои рисунки\Фотошоп\+ школьные\! Рамки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75656" y="1772816"/>
            <a:ext cx="5904656" cy="388843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«Проектно – исследовательская деятельность в начальной школе»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eiryo UI" pitchFamily="34" charset="-128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eiryo UI" pitchFamily="34" charset="-128"/>
                <a:cs typeface="Times New Roman" pitchFamily="18" charset="0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из опыта работы Алешковой Елены Николаевны учителя начальных классов МБОУ СОШ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п.г.т.Ерофей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Павлович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Meiryo UI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192688" cy="9361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и приёмы :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763688" y="1196752"/>
            <a:ext cx="576064" cy="648072"/>
          </a:xfrm>
          <a:prstGeom prst="straightConnector1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79512" y="1916832"/>
            <a:ext cx="223224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теоретических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источников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27984" y="1268760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75856" y="2708920"/>
            <a:ext cx="208823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наблюдение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300192" y="1196752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516216" y="2132856"/>
            <a:ext cx="2232248" cy="1200329"/>
          </a:xfrm>
          <a:prstGeom prst="rect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поисковый эксперимент,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описательный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771800" y="1268760"/>
            <a:ext cx="648072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67744" y="3789040"/>
            <a:ext cx="23042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292080" y="1268760"/>
            <a:ext cx="504056" cy="2376264"/>
          </a:xfrm>
          <a:prstGeom prst="straightConnector1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076056" y="3789040"/>
            <a:ext cx="32403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интервьюирование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4437112"/>
            <a:ext cx="777686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реализации :реферат, публикация.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Защита работы: конференция, презентация, доклад.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19872" y="0"/>
            <a:ext cx="6084168" cy="504056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Тема  исследовательской работы: </a:t>
            </a:r>
            <a:b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«Почему выпал коричневый снег?» </a:t>
            </a:r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выяснить причины выпадения осадков такого цвета, степень вреда окрашенного снега для людей, растений.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Объект исследования: осадки, выпавшие в виде снега на территории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п.г.т. Ерофей Павлович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Пользователь\Music\Desktop\DSCN3015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476672"/>
            <a:ext cx="320384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3" descr="C:\Users\Пользователь\Music\Desktop\DSCN2346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55576" y="3140967"/>
            <a:ext cx="201622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1\Desktop\Удив. рядом\142297271639616-2.jpeg"/>
          <p:cNvPicPr/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779912" y="3933056"/>
            <a:ext cx="40324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4082"/>
          </a:xfrm>
        </p:spPr>
        <p:txBody>
          <a:bodyPr/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Помоги себе сам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8066" name="Picture 2" descr="C:\Users\Пользователь\Music\Desktop\DSCN301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92080" y="1124744"/>
            <a:ext cx="3672408" cy="288032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type="body" idx="4294967295"/>
          </p:nvPr>
        </p:nvSpPr>
        <p:spPr>
          <a:xfrm>
            <a:off x="395536" y="4293096"/>
            <a:ext cx="4032448" cy="2376264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изучить влияние зубной пасты на прочность зубов.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Гипотеза: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способна ли зубная паста оказать влияние на прочность зубов?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7" name="Picture 3" descr="C:\Users\Пользователь\Music\Desktop\DSCN3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608512" cy="289614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076056" y="4041704"/>
            <a:ext cx="38164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70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исследования: «Как сохранить зубы здоровыми»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7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Гипотеза: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соблюдать правила гигиены и питания, употреблять все необходимые организму витамины и минералы, то можно надолго сохранить зубы здоровыми, а значит и сохранить своё здоровье.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проектного метода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75656" y="1196752"/>
            <a:ext cx="1296144" cy="2952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995936" y="1196752"/>
            <a:ext cx="21602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1520" y="4293096"/>
            <a:ext cx="417646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творческого воображения.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644008" y="1196752"/>
            <a:ext cx="0" cy="4392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123728" y="6021288"/>
            <a:ext cx="59766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коммуникативных навыков.</a:t>
            </a:r>
            <a:endParaRPr lang="ru-RU" sz="2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876256" y="1196752"/>
            <a:ext cx="1440160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220072" y="4149080"/>
            <a:ext cx="367240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критического мышления.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2420888"/>
            <a:ext cx="38164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познавательных способностей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hlinkClick r:id="rId2"/>
              </a:rPr>
              <a:t>проект " Животные жарких стран"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nsportal.ru/sites/default/files/2016/02/26/proek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410719" cy="4979152"/>
          </a:xfrm>
          <a:prstGeom prst="rect">
            <a:avLst/>
          </a:prstGeom>
          <a:noFill/>
        </p:spPr>
      </p:pic>
      <p:pic>
        <p:nvPicPr>
          <p:cNvPr id="5124" name="Picture 4" descr="http://nsportal.ru/sites/default/files/2016/02/26/proekt.jpeg2_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900" y="1628800"/>
            <a:ext cx="3681968" cy="50669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sportal.ru/sites/default/files/2016/02/26/proekt_13jpeg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2267744" cy="312951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100" name="Picture 4" descr="http://nsportal.ru/sites/default/files/2016/02/26/proekt_12.jpeg_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132856"/>
            <a:ext cx="2181722" cy="3109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102" name="Picture 6" descr="http://nsportal.ru/sites/default/files/2016/02/26/proekt_11.jpeg_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132856"/>
            <a:ext cx="2240230" cy="309634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4104" name="Picture 8" descr="http://nsportal.ru/sites/default/files/2016/02/26/proekt_14.jpeg_0.jpeg"/>
          <p:cNvPicPr>
            <a:picLocks noChangeAspect="1" noChangeArrowheads="1"/>
          </p:cNvPicPr>
          <p:nvPr/>
        </p:nvPicPr>
        <p:blipFill>
          <a:blip r:embed="rId5" cstate="print"/>
          <a:srcRect r="7275"/>
          <a:stretch>
            <a:fillRect/>
          </a:stretch>
        </p:blipFill>
        <p:spPr bwMode="auto">
          <a:xfrm>
            <a:off x="7236296" y="2132856"/>
            <a:ext cx="1728192" cy="309769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12" name="Равнобедренный треугольник 11"/>
          <p:cNvSpPr/>
          <p:nvPr/>
        </p:nvSpPr>
        <p:spPr>
          <a:xfrm>
            <a:off x="323528" y="188640"/>
            <a:ext cx="8568952" cy="1872208"/>
          </a:xfrm>
          <a:prstGeom prst="triangle">
            <a:avLst>
              <a:gd name="adj" fmla="val 50334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Текст 10"/>
          <p:cNvSpPr txBox="1">
            <a:spLocks/>
          </p:cNvSpPr>
          <p:nvPr/>
        </p:nvSpPr>
        <p:spPr bwMode="auto">
          <a:xfrm>
            <a:off x="2915816" y="980728"/>
            <a:ext cx="4032448" cy="6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Проект «Моя семья»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Семья Фокиных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-468560" y="-99392"/>
            <a:ext cx="2736304" cy="1728192"/>
          </a:xfrm>
          <a:prstGeom prst="cloudCallout">
            <a:avLst>
              <a:gd name="adj1" fmla="val -58428"/>
              <a:gd name="adj2" fmla="val -34503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10"/>
          <p:cNvSpPr txBox="1">
            <a:spLocks/>
          </p:cNvSpPr>
          <p:nvPr/>
        </p:nvSpPr>
        <p:spPr bwMode="auto">
          <a:xfrm>
            <a:off x="107504" y="0"/>
            <a:ext cx="3960439" cy="6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Внимание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добро забота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дружба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6660232" y="0"/>
            <a:ext cx="2736304" cy="1484784"/>
          </a:xfrm>
          <a:prstGeom prst="cloudCallout">
            <a:avLst>
              <a:gd name="adj1" fmla="val 68976"/>
              <a:gd name="adj2" fmla="val -49384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96136" y="116632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счастье честность уют трудолюбие</a:t>
            </a:r>
            <a:endParaRPr lang="ru-RU" sz="2400" dirty="0"/>
          </a:p>
        </p:txBody>
      </p:sp>
      <p:sp>
        <p:nvSpPr>
          <p:cNvPr id="23" name="Пятно 2 22"/>
          <p:cNvSpPr/>
          <p:nvPr/>
        </p:nvSpPr>
        <p:spPr>
          <a:xfrm>
            <a:off x="251520" y="5301208"/>
            <a:ext cx="8712968" cy="1556792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5733256"/>
            <a:ext cx="8376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уважение радость понимание</a:t>
            </a:r>
            <a:endParaRPr lang="ru-RU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Проект "Животные холодных районов"</a:t>
            </a:r>
            <a:endParaRPr lang="ru-RU" dirty="0"/>
          </a:p>
        </p:txBody>
      </p:sp>
      <p:pic>
        <p:nvPicPr>
          <p:cNvPr id="32770" name="Picture 2" descr="http://nsportal.ru/sites/default/files/2016/02/26/proekt_9.jpe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312368" cy="4993520"/>
          </a:xfrm>
          <a:prstGeom prst="rect">
            <a:avLst/>
          </a:prstGeom>
          <a:noFill/>
        </p:spPr>
      </p:pic>
      <p:pic>
        <p:nvPicPr>
          <p:cNvPr id="32772" name="Picture 4" descr="http://nsportal.ru/sites/default/files/2016/02/26/proekt_10.jpeg.jpe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3528392" cy="50525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a100.mycdn.me/image?t=3&amp;bid=815467292935&amp;id=815467292935&amp;plc=WEB&amp;tkn=*m0IWLmgBWG3ICFgOvGrtkYxGK0E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51520" y="188640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ia100.mycdn.me/image?t=3&amp;bid=666307975943&amp;id=666307975943&amp;plc=WEB&amp;tkn=*V2H6mOh68mqGAMELHKqNJAQgwnE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51520" y="3501008"/>
            <a:ext cx="4147047" cy="311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ia100.mycdn.me/image?t=3&amp;bid=770754134023&amp;id=770754134023&amp;plc=WEB&amp;tkn=*4RJziezqPvdq6KYq2-YjHmN3K9Q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644008" y="620688"/>
            <a:ext cx="4336554" cy="578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Педагогическая значимость проектно-исследовательской деятельности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Татьяна\Pictures\Мои рисунки\Фотошоп\+ школьные\! книги, блокноты\книга 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372200" y="5661248"/>
            <a:ext cx="2343477" cy="10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556793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Ставит ученика в позицию активного участника.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Даёт возможность реализовать индивидуальные творческие замыслы.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Открывает возможности формирования жизненного опыта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Стимулирует творчество и самостоятельность, потребность в самореализации, самовыражении.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Выводит процесс обучения и воспитания из стен школы в окружающий мир.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Реализует принцип сотрудничества учащихся и взрослых, сочетая коллективное и индивидуальное.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Ведёт учащихся по ступенькам роста личности от проекта к проекту.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Формирует информационный инструментарий.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 работать в команде.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24794">
            <a:off x="-81954" y="1795203"/>
            <a:ext cx="9343677" cy="16237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Спасибо за внимание.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" y="3573463"/>
            <a:ext cx="8229600" cy="1328737"/>
          </a:xfrm>
        </p:spPr>
        <p:txBody>
          <a:bodyPr/>
          <a:lstStyle/>
          <a:p>
            <a:pPr marL="0" lvl="1" indent="0" algn="ctr">
              <a:buFont typeface="Arial" charset="0"/>
              <a:buNone/>
            </a:pPr>
            <a:endParaRPr lang="ru-RU" sz="4000" b="1" i="1" dirty="0" smtClean="0">
              <a:solidFill>
                <a:schemeClr val="hlink"/>
              </a:solidFill>
              <a:latin typeface="Arial" charset="0"/>
            </a:endParaRPr>
          </a:p>
          <a:p>
            <a:endParaRPr lang="ru-RU" dirty="0" smtClean="0"/>
          </a:p>
        </p:txBody>
      </p:sp>
      <p:pic>
        <p:nvPicPr>
          <p:cNvPr id="32772" name="Picture 2" descr="C:\Users\Татьяна\Pictures\Мои рисунки\Фотошоп\+ школьные\объекты\8044a01f5c4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2117552"/>
            <a:ext cx="4932040" cy="447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Иятта\Рабочий стол\ЭТО СРОЧНО\Новая папка\1283249095_school-supplies-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-612576" y="188640"/>
            <a:ext cx="3926336" cy="265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S0055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2664296" cy="23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Федеральном государственном образовательном стандарте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начального общего образования (ФГОС НОО) отмечена необходимость приведения школьного образования в соответствие с потребностями современного общества, которое характеризуется изменчивостью, многообразием существующих в нем связей, широким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внедрением педагогических технологий.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Татьяна\Pictures\Мои рисунки\Фотошоп\+ школьные\! книги, блокноты\книга 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216" y="5301208"/>
            <a:ext cx="23415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436096" y="620688"/>
            <a:ext cx="1368152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91680" y="548680"/>
            <a:ext cx="201622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99992" y="620688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9512" y="2132856"/>
            <a:ext cx="352839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способности ученика самостоятельно ставить учебные цели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3861048"/>
            <a:ext cx="3600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проектировать пути их реализации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2348880"/>
            <a:ext cx="4176464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контролировать и оценивать свои достижения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Татьяна\Pictures\Мои рисунки\Фотошоп\+ школьные\! книги, блокноты\книга 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2438" y="5661248"/>
            <a:ext cx="23415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3528" y="5157192"/>
            <a:ext cx="849694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«Нужно, чтобы дети, по возможности, учились самостоятельно, а учитель руководил этим самостоятельным процессом и давал для него материал»  К.Д. Ушинский 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7" y="1412776"/>
            <a:ext cx="756084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Учиться быть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современным учителем.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Татьяна\Pictures\Мои рисунки\Фотошоп\+ школьные\! книги, блокноты\книга 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5517232"/>
            <a:ext cx="23415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72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620689"/>
            <a:ext cx="8496944" cy="550547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Известные педагоги и психологи: </a:t>
            </a:r>
          </a:p>
          <a:p>
            <a:pPr algn="ctr">
              <a:buNone/>
            </a:pP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А.Н. Леонтьев, Н.Я. Гальперин, </a:t>
            </a:r>
          </a:p>
          <a:p>
            <a:pPr algn="ctr">
              <a:buNone/>
            </a:pP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В.В. Давыдов, Л.В. </a:t>
            </a:r>
            <a:r>
              <a:rPr lang="ru-RU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Занков</a:t>
            </a: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Д.Б. </a:t>
            </a:r>
            <a:r>
              <a:rPr lang="ru-RU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К.Д. Ушинский и др.</a:t>
            </a:r>
          </a:p>
          <a:p>
            <a:pPr algn="ctr"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Татьяна\Pictures\Мои рисунки\Фотошоп\+ школьные\! книги, блокноты\книга 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5013176"/>
            <a:ext cx="23415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Современное образование обеспечивает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156176" y="1340768"/>
            <a:ext cx="1152128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99992" y="1628800"/>
            <a:ext cx="144016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483768" y="1556792"/>
            <a:ext cx="936104" cy="3744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691680" y="1484784"/>
            <a:ext cx="122413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08104" y="1556792"/>
            <a:ext cx="1440160" cy="35283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9512" y="2492896"/>
          <a:ext cx="2304256" cy="93610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04256"/>
              </a:tblGrid>
              <a:tr h="936104"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Личностно ориентированный подход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95536" y="5589240"/>
          <a:ext cx="3240360" cy="914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40360"/>
              </a:tblGrid>
              <a:tr h="864096"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Интеллектуальное развитие обучающихся, их самостоятельность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275856" y="3933056"/>
          <a:ext cx="2808312" cy="914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08312"/>
              </a:tblGrid>
              <a:tr h="648072"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Доброжелательность по отношению к учителю и друг к другу</a:t>
                      </a:r>
                      <a:endParaRPr lang="ru-RU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6444208" y="2420888"/>
          <a:ext cx="2520280" cy="1188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20280"/>
              </a:tblGrid>
              <a:tr h="1058416"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Внимание к индивидуальности человека, его личности.</a:t>
                      </a:r>
                      <a:endParaRPr lang="ru-RU" b="1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5724128" y="5589240"/>
          <a:ext cx="3096344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96344"/>
              </a:tblGrid>
              <a:tr h="504056"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Чёткая ориентация на развитие творческой деятельности.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Педагогические технологии</a:t>
            </a: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51520" y="1196752"/>
            <a:ext cx="8352928" cy="489654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1.Технологии проблемного обучения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2. ИКТ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3. Проектно – исследовательская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4. Игровые технологии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5.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6. Развитие критического мышления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867328" cy="8367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Проектно - исследовательская деятельность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980728"/>
          <a:ext cx="8640960" cy="56092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55273"/>
                <a:gridCol w="5785687"/>
              </a:tblGrid>
              <a:tr h="581525">
                <a:tc>
                  <a:txBody>
                    <a:bodyPr/>
                    <a:lstStyle/>
                    <a:p>
                      <a:pPr marL="179705" algn="just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Личностные УУД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интерес к новому, </a:t>
                      </a:r>
                      <a:endParaRPr lang="ru-RU" sz="1100" b="1" dirty="0"/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стремление к 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/>
                        <a:t>приобретению новых знаний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93" marR="57293" marT="0" marB="0"/>
                </a:tc>
              </a:tr>
              <a:tr h="1744575">
                <a:tc>
                  <a:txBody>
                    <a:bodyPr/>
                    <a:lstStyle/>
                    <a:p>
                      <a:pPr marL="179705" algn="just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Регулятивные УУД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умение организовать свою деятельность, </a:t>
                      </a:r>
                      <a:endParaRPr lang="ru-RU" sz="1100" b="1" dirty="0" smtClean="0"/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способность принимать и сохранять цели, </a:t>
                      </a:r>
                      <a:endParaRPr lang="ru-RU" sz="1100" b="1" dirty="0" smtClean="0"/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умение планировать свою работу, </a:t>
                      </a:r>
                      <a:endParaRPr lang="ru-RU" sz="1100" b="1" dirty="0" smtClean="0"/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составлять план и последовательность    действий, </a:t>
                      </a:r>
                      <a:endParaRPr lang="ru-RU" sz="1100" b="1" dirty="0" smtClean="0"/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умение выделять трудности в работе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93" marR="57293" marT="0" marB="0"/>
                </a:tc>
              </a:tr>
              <a:tr h="1011348">
                <a:tc>
                  <a:txBody>
                    <a:bodyPr/>
                    <a:lstStyle/>
                    <a:p>
                      <a:pPr marL="179705" algn="just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Познавательные УУД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marL="179705" indent="450215" algn="l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развитие </a:t>
                      </a:r>
                      <a:r>
                        <a:rPr lang="ru-RU" sz="1800" b="1" dirty="0" smtClean="0"/>
                        <a:t> познавательных  </a:t>
                      </a:r>
                      <a:r>
                        <a:rPr lang="ru-RU" sz="1800" b="1" dirty="0"/>
                        <a:t>интересов и </a:t>
                      </a:r>
                      <a:r>
                        <a:rPr lang="ru-RU" sz="1800" b="1" dirty="0" smtClean="0"/>
                        <a:t>      мотивов</a:t>
                      </a:r>
                      <a:r>
                        <a:rPr lang="ru-RU" sz="1800" b="1" dirty="0"/>
                        <a:t>, </a:t>
                      </a:r>
                      <a:r>
                        <a:rPr lang="ru-RU" sz="1800" b="1" dirty="0" smtClean="0"/>
                        <a:t>  любознательности</a:t>
                      </a:r>
                      <a:r>
                        <a:rPr lang="ru-RU" sz="1800" b="1" dirty="0"/>
                        <a:t>, творчества, </a:t>
                      </a:r>
                      <a:endParaRPr lang="ru-RU" sz="1000" b="1" dirty="0"/>
                    </a:p>
                    <a:p>
                      <a:pPr marL="179705" indent="450215" algn="l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применение методов информационного поиска и отбора информации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93" marR="57293" marT="0" marB="0"/>
                </a:tc>
              </a:tr>
              <a:tr h="2136473">
                <a:tc>
                  <a:txBody>
                    <a:bodyPr/>
                    <a:lstStyle/>
                    <a:p>
                      <a:pPr marL="179705" algn="just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Коммуникативные УУД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marL="179705" indent="450215" algn="l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постановка и формулирование проблемы, </a:t>
                      </a:r>
                      <a:endParaRPr lang="ru-RU" sz="1000" b="1" dirty="0"/>
                    </a:p>
                    <a:p>
                      <a:pPr marL="179705" indent="450215" algn="l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сотрудничество в поиске и сборе информации,</a:t>
                      </a:r>
                      <a:endParaRPr lang="ru-RU" sz="1000" b="1" dirty="0"/>
                    </a:p>
                    <a:p>
                      <a:pPr marL="179705" indent="450215" algn="l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 умение аргументировать свое предложение,</a:t>
                      </a:r>
                      <a:endParaRPr lang="ru-RU" sz="1000" b="1" dirty="0"/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владение монологической и диалогической формами речи, публичная презентация и защита проектов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93" marR="57293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4104456" cy="100811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411760" y="1124744"/>
            <a:ext cx="158417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427984" y="1268760"/>
            <a:ext cx="72008" cy="3312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36096" y="1196752"/>
            <a:ext cx="79208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2564904"/>
          <a:ext cx="4032448" cy="122413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032448"/>
              </a:tblGrid>
              <a:tr h="122413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Развитие логического  мышления,  творческих способностей, кругозора, устной и письменной речи.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24000" y="4653136"/>
          <a:ext cx="6096000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Умение обобщать и систематизировать информацию, коммуникативные умения.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04048" y="2564904"/>
          <a:ext cx="388843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Формирование наблюдательности и внимания, умений работать с художественными и научными текстами.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ышение качества образования учащихся">
  <a:themeElements>
    <a:clrScheme name="Другая 18">
      <a:dk1>
        <a:srgbClr val="542378"/>
      </a:dk1>
      <a:lt1>
        <a:srgbClr val="53A5FF"/>
      </a:lt1>
      <a:dk2>
        <a:srgbClr val="0070C0"/>
      </a:dk2>
      <a:lt2>
        <a:srgbClr val="53A5FF"/>
      </a:lt2>
      <a:accent1>
        <a:srgbClr val="00B050"/>
      </a:accent1>
      <a:accent2>
        <a:srgbClr val="FE19FF"/>
      </a:accent2>
      <a:accent3>
        <a:srgbClr val="00B0F0"/>
      </a:accent3>
      <a:accent4>
        <a:srgbClr val="548DD4"/>
      </a:accent4>
      <a:accent5>
        <a:srgbClr val="00B0F0"/>
      </a:accent5>
      <a:accent6>
        <a:srgbClr val="5F0060"/>
      </a:accent6>
      <a:hlink>
        <a:srgbClr val="38175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Повышение качества образования учащихся</Template>
  <TotalTime>1486</TotalTime>
  <Words>534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Повышение качества образования учащихся</vt:lpstr>
      <vt:lpstr>«Проектно – исследовательская деятельность в начальной школе»  из опыта работы Алешковой Елены Николаевны учителя начальных классов МБОУ СОШ п.г.т.Ерофей Павлович</vt:lpstr>
      <vt:lpstr>В Федеральном государственном образовательном стандарте начального общего образования (ФГОС НОО) отмечена необходимость приведения школьного образования в соответствие с потребностями современного общества, которое характеризуется изменчивостью, многообразием существующих в нем связей, широким внедрением педагогических технологий. </vt:lpstr>
      <vt:lpstr>Цель</vt:lpstr>
      <vt:lpstr>Слайд 4</vt:lpstr>
      <vt:lpstr>  </vt:lpstr>
      <vt:lpstr>Современное образование обеспечивает</vt:lpstr>
      <vt:lpstr>Педагогические технологии</vt:lpstr>
      <vt:lpstr>Проектно - исследовательская деятельность</vt:lpstr>
      <vt:lpstr>Задачи</vt:lpstr>
      <vt:lpstr>Методы и приёмы :</vt:lpstr>
      <vt:lpstr>         Тема  исследовательской работы:  «Почему выпал коричневый снег?»     Цель исследования: выяснить причины выпадения осадков такого цвета, степень вреда окрашенного снега для людей, растений. Объект исследования: осадки, выпавшие в виде снега на территории  п.г.т. Ерофей Павлович   </vt:lpstr>
      <vt:lpstr>Помоги себе сам</vt:lpstr>
      <vt:lpstr>Задачи проектного метода</vt:lpstr>
      <vt:lpstr>проект " Животные жарких стран"</vt:lpstr>
      <vt:lpstr>Слайд 15</vt:lpstr>
      <vt:lpstr>Проект "Животные холодных районов"</vt:lpstr>
      <vt:lpstr>Слайд 17</vt:lpstr>
      <vt:lpstr>Педагогическая значимость проектно-исследовательской деятельности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«ПОВЫШЕНИЕ КАЧЕСТВА ОБРАЗОВАНИЯ УЧАЩИХСЯ»</dc:title>
  <dc:creator>Татьяна</dc:creator>
  <cp:lastModifiedBy>Владимил</cp:lastModifiedBy>
  <cp:revision>178</cp:revision>
  <dcterms:created xsi:type="dcterms:W3CDTF">2012-11-15T19:51:52Z</dcterms:created>
  <dcterms:modified xsi:type="dcterms:W3CDTF">2016-02-28T14:47:15Z</dcterms:modified>
</cp:coreProperties>
</file>