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467" r:id="rId2"/>
    <p:sldId id="469" r:id="rId3"/>
    <p:sldId id="451" r:id="rId4"/>
    <p:sldId id="470" r:id="rId5"/>
    <p:sldId id="461" r:id="rId6"/>
    <p:sldId id="471" r:id="rId7"/>
    <p:sldId id="482" r:id="rId8"/>
    <p:sldId id="483" r:id="rId9"/>
    <p:sldId id="452" r:id="rId10"/>
    <p:sldId id="462" r:id="rId11"/>
    <p:sldId id="463" r:id="rId12"/>
    <p:sldId id="477" r:id="rId13"/>
    <p:sldId id="478" r:id="rId14"/>
    <p:sldId id="479" r:id="rId15"/>
    <p:sldId id="480" r:id="rId16"/>
    <p:sldId id="475" r:id="rId17"/>
    <p:sldId id="481" r:id="rId18"/>
    <p:sldId id="476" r:id="rId19"/>
    <p:sldId id="473" r:id="rId20"/>
    <p:sldId id="4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ADDB7B"/>
    <a:srgbClr val="FFE947"/>
    <a:srgbClr val="F3650D"/>
    <a:srgbClr val="FD99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0" d="100"/>
          <a:sy n="40" d="100"/>
        </p:scale>
        <p:origin x="-509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860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1527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52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«Таблица сложения»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57750"/>
            <a:ext cx="4414045" cy="277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959670" y="1586602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9047586"/>
              </p:ext>
            </p:extLst>
          </p:nvPr>
        </p:nvGraphicFramePr>
        <p:xfrm>
          <a:off x="251520" y="1332696"/>
          <a:ext cx="592935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251520" y="183276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1520" y="133269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23420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6" name="Прямая со стрелкой 215"/>
          <p:cNvCxnSpPr/>
          <p:nvPr/>
        </p:nvCxnSpPr>
        <p:spPr>
          <a:xfrm>
            <a:off x="823024" y="4118778"/>
            <a:ext cx="2357454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rot="5400000">
            <a:off x="2537536" y="2832894"/>
            <a:ext cx="2000264" cy="158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823024" y="2618580"/>
            <a:ext cx="1857388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/>
          <p:nvPr/>
        </p:nvCxnSpPr>
        <p:spPr>
          <a:xfrm rot="5400000">
            <a:off x="2537535" y="2118515"/>
            <a:ext cx="714382" cy="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51520" y="2332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08974" y="233282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48292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39044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08243" y="390446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88224" y="2308215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24356" y="13326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0232" y="3820383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 + 5 =10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53656" y="1326924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501699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Запиши равенства, которые можно составить из чисел, соединённых стрелкой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0" grpId="0"/>
      <p:bldP spid="31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326052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077529" y="1799892"/>
            <a:ext cx="0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243" idx="1"/>
          </p:cNvCxnSpPr>
          <p:nvPr/>
        </p:nvCxnSpPr>
        <p:spPr>
          <a:xfrm>
            <a:off x="971600" y="3533040"/>
            <a:ext cx="2923828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886350" y="327351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37743E-6 L 0.40764 -0.3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82" y="-15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44618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130874" y="1799892"/>
            <a:ext cx="9078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944256" y="3535128"/>
            <a:ext cx="294209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0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80712 -0.23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47" y="-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4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593716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130874" y="1799892"/>
            <a:ext cx="9078" cy="147153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944256" y="3535128"/>
            <a:ext cx="294209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3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90396E-6 L 0.41754 0.1365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68" y="68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43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2082515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6190" y="21329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6795" y="43430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43029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6795" y="121368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8682" y="12011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5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9687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300192" y="4422011"/>
            <a:ext cx="2736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9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255382" y="567844"/>
            <a:ext cx="888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Лене найти значения выражений с помощью таблицы. </a:t>
            </a:r>
          </a:p>
        </p:txBody>
      </p:sp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8245223"/>
              </p:ext>
            </p:extLst>
          </p:nvPr>
        </p:nvGraphicFramePr>
        <p:xfrm>
          <a:off x="323528" y="1199728"/>
          <a:ext cx="59293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  <a:gridCol w="592935"/>
              </a:tblGrid>
              <a:tr h="27899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b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75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8" name="Прямоугольник 177"/>
          <p:cNvSpPr/>
          <p:nvPr/>
        </p:nvSpPr>
        <p:spPr>
          <a:xfrm>
            <a:off x="323528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1530962" y="16997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1537974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528" y="1199728"/>
            <a:ext cx="389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323528" y="327143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89542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23528" y="43198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109478" y="119972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2109478" y="4343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3895428" y="327143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5608" y="1199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6 + 4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608862" y="116506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671191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6 =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46632" y="2175247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4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15870" y="16453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6190" y="21329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95832" y="11965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6795" y="43430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43029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6795" y="121368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8682" y="12011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855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79687" y="22399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60232" y="4047455"/>
            <a:ext cx="1670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 =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660232" y="299002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+ 2 =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3501008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55608" y="5661248"/>
            <a:ext cx="214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77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138 L 0.35851 0.1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35382 0.328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1" y="1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80712 0.261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47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60533" y="1799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70587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957119" y="31825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56176" y="1844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35508" y="473509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5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1403648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03648" y="569591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60533" y="179960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970587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957119" y="318253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56176" y="1844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71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11649 -0.55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-2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11111E-6 L 0.17812 -0.4430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-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06562 -0.3435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1717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0" grpId="0" animBg="1"/>
      <p:bldP spid="58" grpId="0" animBg="1"/>
      <p:bldP spid="2" grpId="0"/>
      <p:bldP spid="10" grpId="0"/>
      <p:bldP spid="11" grpId="0"/>
      <p:bldP spid="64" grpId="0"/>
      <p:bldP spid="65" grpId="0"/>
      <p:bldP spid="68" grpId="0"/>
      <p:bldP spid="69" grpId="0"/>
      <p:bldP spid="70" grpId="0"/>
      <p:bldP spid="71" grpId="0"/>
      <p:bldP spid="72" grpId="0"/>
      <p:bldP spid="75" grpId="0"/>
      <p:bldP spid="76" grpId="0"/>
      <p:bldP spid="77" grpId="0"/>
      <p:bldP spid="78" grpId="0"/>
      <p:bldP spid="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285720" y="779489"/>
            <a:ext cx="3716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467544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979711" y="3282870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Равно 42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Равно 4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Равно 4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75173" y="5658424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1979712" y="2646077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838037" y="5739060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1902784" y="1960417"/>
            <a:ext cx="443500" cy="201591"/>
          </a:xfrm>
          <a:prstGeom prst="mathEqual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1156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522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401008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0413" y="179960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15616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786050" y="179960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31210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5557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1062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50467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25670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96104" y="2545740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517742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42108" y="3193812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12202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594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36999" y="3182533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782636" y="3182533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020272" y="5805264"/>
            <a:ext cx="202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05064"/>
            <a:ext cx="8750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которое позволило тебе поставить знак равно.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08061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1844824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02521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587913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499326" y="184482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147428" y="184482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169239" y="185788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708061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48600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302521" y="3121804"/>
            <a:ext cx="3946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660232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99326" y="3121804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147428" y="3121804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156176" y="31218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708061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346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02521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34855" y="2545740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7499326" y="254574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47428" y="2545740"/>
            <a:ext cx="30489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15617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 rot="10800000">
            <a:off x="1402492" y="5698742"/>
            <a:ext cx="241909" cy="32254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13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208 L 0.6316 -0.5377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678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53039 -0.4488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10" y="-2245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57326 -0.361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1810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9" grpId="0" animBg="1"/>
      <p:bldP spid="59" grpId="0"/>
      <p:bldP spid="60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3" grpId="0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687179"/>
            <a:ext cx="4248472" cy="230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64911" y="4676283"/>
            <a:ext cx="4098705" cy="1660318"/>
          </a:xfrm>
          <a:prstGeom prst="ellipse">
            <a:avLst/>
          </a:prstGeom>
          <a:solidFill>
            <a:srgbClr val="ADDB7B"/>
          </a:solidFill>
          <a:ln>
            <a:noFill/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9276" y="1899441"/>
            <a:ext cx="4108707" cy="1976933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19276" y="1899441"/>
            <a:ext cx="2413912" cy="1976933"/>
            <a:chOff x="1115616" y="1484784"/>
            <a:chExt cx="4438650" cy="36351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484784"/>
              <a:ext cx="2219325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425" y="1733525"/>
              <a:ext cx="1723261" cy="1728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702449">
              <a:off x="1887960" y="3248315"/>
              <a:ext cx="1723261" cy="1728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941" y="2894252"/>
              <a:ext cx="2219325" cy="2225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0" name="Прямая со стрелкой 9"/>
          <p:cNvCxnSpPr/>
          <p:nvPr/>
        </p:nvCxnSpPr>
        <p:spPr>
          <a:xfrm>
            <a:off x="4439265" y="2887907"/>
            <a:ext cx="924823" cy="21485"/>
          </a:xfrm>
          <a:prstGeom prst="straightConnector1">
            <a:avLst/>
          </a:prstGeom>
          <a:ln w="38100">
            <a:solidFill>
              <a:srgbClr val="B17E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3289" y="22576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4880" y="2681691"/>
            <a:ext cx="151216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+ 3 =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 rot="19639978">
            <a:off x="2530266" y="1832293"/>
            <a:ext cx="1772203" cy="2074594"/>
            <a:chOff x="763501" y="1245508"/>
            <a:chExt cx="3258689" cy="3814715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8929" y="2084737"/>
              <a:ext cx="1723261" cy="1728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colorTemperature colorTemp="112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8702449">
              <a:off x="1413768" y="3334496"/>
              <a:ext cx="1723261" cy="1728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01" y="1245508"/>
              <a:ext cx="2219325" cy="22256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" name="Группа 49"/>
          <p:cNvGrpSpPr/>
          <p:nvPr/>
        </p:nvGrpSpPr>
        <p:grpSpPr>
          <a:xfrm>
            <a:off x="535419" y="4340128"/>
            <a:ext cx="2142345" cy="1809424"/>
            <a:chOff x="535419" y="4340128"/>
            <a:chExt cx="2142345" cy="1809424"/>
          </a:xfrm>
        </p:grpSpPr>
        <p:grpSp>
          <p:nvGrpSpPr>
            <p:cNvPr id="18" name="Группа 17"/>
            <p:cNvGrpSpPr/>
            <p:nvPr/>
          </p:nvGrpSpPr>
          <p:grpSpPr>
            <a:xfrm rot="329750">
              <a:off x="1576335" y="4647582"/>
              <a:ext cx="427521" cy="591978"/>
              <a:chOff x="1976274" y="2280371"/>
              <a:chExt cx="815275" cy="784800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Хорда 19"/>
              <p:cNvSpPr/>
              <p:nvPr/>
            </p:nvSpPr>
            <p:spPr>
              <a:xfrm rot="6554598">
                <a:off x="2059101" y="2197544"/>
                <a:ext cx="649621" cy="815275"/>
              </a:xfrm>
              <a:prstGeom prst="chord">
                <a:avLst>
                  <a:gd name="adj1" fmla="val 3199260"/>
                  <a:gd name="adj2" fmla="val 16069476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1327536" y="5484206"/>
              <a:ext cx="565769" cy="665346"/>
              <a:chOff x="2058490" y="2117927"/>
              <a:chExt cx="650449" cy="947244"/>
            </a:xfrm>
          </p:grpSpPr>
          <p:sp>
            <p:nvSpPr>
              <p:cNvPr id="22" name="Скругленный прямоугольник 21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Хорда 22"/>
              <p:cNvSpPr/>
              <p:nvPr/>
            </p:nvSpPr>
            <p:spPr>
              <a:xfrm rot="6554598">
                <a:off x="1992350" y="2184067"/>
                <a:ext cx="782730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2169057" y="4340128"/>
              <a:ext cx="508707" cy="699075"/>
              <a:chOff x="2036383" y="2171311"/>
              <a:chExt cx="650449" cy="893860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Хорда 25"/>
              <p:cNvSpPr/>
              <p:nvPr/>
            </p:nvSpPr>
            <p:spPr>
              <a:xfrm rot="6554598">
                <a:off x="2055657" y="2152037"/>
                <a:ext cx="611901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675733" y="5641163"/>
              <a:ext cx="429421" cy="505000"/>
              <a:chOff x="2058490" y="2117927"/>
              <a:chExt cx="650449" cy="947244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Хорда 28"/>
              <p:cNvSpPr/>
              <p:nvPr/>
            </p:nvSpPr>
            <p:spPr>
              <a:xfrm rot="6554598">
                <a:off x="1992350" y="2184067"/>
                <a:ext cx="782730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931279" y="4894109"/>
              <a:ext cx="508707" cy="699075"/>
              <a:chOff x="2036383" y="2171311"/>
              <a:chExt cx="650449" cy="893860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Хорда 31"/>
              <p:cNvSpPr/>
              <p:nvPr/>
            </p:nvSpPr>
            <p:spPr>
              <a:xfrm rot="6554598">
                <a:off x="2055657" y="2152037"/>
                <a:ext cx="611901" cy="650449"/>
              </a:xfrm>
              <a:prstGeom prst="chord">
                <a:avLst>
                  <a:gd name="adj1" fmla="val 3199260"/>
                  <a:gd name="adj2" fmla="val 1513133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 rot="329750">
              <a:off x="535419" y="4553948"/>
              <a:ext cx="427521" cy="591978"/>
              <a:chOff x="1976274" y="2280371"/>
              <a:chExt cx="815275" cy="784800"/>
            </a:xfrm>
          </p:grpSpPr>
          <p:sp>
            <p:nvSpPr>
              <p:cNvPr id="34" name="Скругленный прямоугольник 33"/>
              <p:cNvSpPr/>
              <p:nvPr/>
            </p:nvSpPr>
            <p:spPr>
              <a:xfrm rot="21487682" flipH="1">
                <a:off x="2209990" y="2425989"/>
                <a:ext cx="322705" cy="639182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Хорда 34"/>
              <p:cNvSpPr/>
              <p:nvPr/>
            </p:nvSpPr>
            <p:spPr>
              <a:xfrm rot="6554598">
                <a:off x="2059101" y="2197544"/>
                <a:ext cx="649621" cy="815275"/>
              </a:xfrm>
              <a:prstGeom prst="chord">
                <a:avLst>
                  <a:gd name="adj1" fmla="val 3199260"/>
                  <a:gd name="adj2" fmla="val 16069476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1" name="Группа 50"/>
          <p:cNvGrpSpPr/>
          <p:nvPr/>
        </p:nvGrpSpPr>
        <p:grpSpPr>
          <a:xfrm>
            <a:off x="2135873" y="4242351"/>
            <a:ext cx="2059026" cy="1987989"/>
            <a:chOff x="2135873" y="4242351"/>
            <a:chExt cx="2059026" cy="198798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833" y="5028662"/>
              <a:ext cx="540710" cy="867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5873" y="5204799"/>
              <a:ext cx="575073" cy="1024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5281" y="5149909"/>
              <a:ext cx="859618" cy="1080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808" y="4242351"/>
              <a:ext cx="540710" cy="867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6" name="Прямоугольник 65"/>
          <p:cNvSpPr/>
          <p:nvPr/>
        </p:nvSpPr>
        <p:spPr>
          <a:xfrm>
            <a:off x="251520" y="4149584"/>
            <a:ext cx="4248472" cy="2303752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4471961" y="5243543"/>
            <a:ext cx="892127" cy="0"/>
          </a:xfrm>
          <a:prstGeom prst="straightConnector1">
            <a:avLst/>
          </a:prstGeom>
          <a:ln w="38100">
            <a:solidFill>
              <a:srgbClr val="B17E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63616" y="462763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862" y="5013176"/>
            <a:ext cx="151216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10 - 4 =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16416" y="199093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316416" y="29843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316416" y="148478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316416" y="248447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8316416" y="29843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316416" y="34841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8316416" y="398400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316416" y="448385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16416" y="54157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316416" y="49836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16416" y="49836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3528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</a:rPr>
              <a:t>Какие рассказы можно придумать по рисункам Кати и Пети? Запиши выражения. Задай вопрос и найди значение каждого выражения. </a:t>
            </a:r>
            <a:endParaRPr lang="ru-RU" sz="2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1520" y="3478684"/>
            <a:ext cx="64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5498" y="5896525"/>
            <a:ext cx="64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7812360" y="1602201"/>
            <a:ext cx="72008" cy="449001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771889" y="2655636"/>
            <a:ext cx="214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73066" y="4983559"/>
            <a:ext cx="259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осталось?</a:t>
            </a:r>
            <a:endParaRPr lang="ru-RU" sz="2400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4471960" y="3025111"/>
            <a:ext cx="33403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7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14548 -0.26088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4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13767 0.1479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1" grpId="0"/>
      <p:bldP spid="90" grpId="0"/>
      <p:bldP spid="90" grpId="1"/>
      <p:bldP spid="92" grpId="0"/>
      <p:bldP spid="92" grpId="1"/>
      <p:bldP spid="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256271" y="717160"/>
            <a:ext cx="870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Постарайтесь  быстро назвать результаты действий.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8-конечная звезда 13"/>
          <p:cNvSpPr/>
          <p:nvPr/>
        </p:nvSpPr>
        <p:spPr>
          <a:xfrm>
            <a:off x="5708705" y="2430946"/>
            <a:ext cx="2181171" cy="2181171"/>
          </a:xfrm>
          <a:prstGeom prst="star8">
            <a:avLst>
              <a:gd name="adj" fmla="val 0"/>
            </a:avLst>
          </a:prstGeom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452694" y="1780008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514777" y="2121420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5416488" y="2108766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7900137" y="3217541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7469583" y="417792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5415978" y="417792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6473630" y="4612117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5048581" y="316113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6429386" y="3165365"/>
            <a:ext cx="794773" cy="79477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3001572" y="2338325"/>
            <a:ext cx="674271" cy="612974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1139083" y="2288479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3476132" y="297677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2507235" y="458128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851051" y="4016671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1600627" y="4518995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729377" y="3141124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Овал 139"/>
          <p:cNvSpPr/>
          <p:nvPr/>
        </p:nvSpPr>
        <p:spPr>
          <a:xfrm>
            <a:off x="3420604" y="3900252"/>
            <a:ext cx="674271" cy="674271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513286" y="2573412"/>
            <a:ext cx="1875266" cy="1962063"/>
            <a:chOff x="1513286" y="2193589"/>
            <a:chExt cx="1875266" cy="1962063"/>
          </a:xfrm>
        </p:grpSpPr>
        <p:sp>
          <p:nvSpPr>
            <p:cNvPr id="143" name="Нашивка 142"/>
            <p:cNvSpPr/>
            <p:nvPr/>
          </p:nvSpPr>
          <p:spPr>
            <a:xfrm rot="14953348">
              <a:off x="2280479" y="2850913"/>
              <a:ext cx="760605" cy="1455540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2" name="Нашивка 141"/>
            <p:cNvSpPr/>
            <p:nvPr/>
          </p:nvSpPr>
          <p:spPr>
            <a:xfrm rot="12650172">
              <a:off x="2503107" y="2704570"/>
              <a:ext cx="677535" cy="1451082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Нашивка 21"/>
            <p:cNvSpPr/>
            <p:nvPr/>
          </p:nvSpPr>
          <p:spPr>
            <a:xfrm rot="5400000">
              <a:off x="2077167" y="2099110"/>
              <a:ext cx="677535" cy="1531141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1" name="Нашивка 140"/>
            <p:cNvSpPr/>
            <p:nvPr/>
          </p:nvSpPr>
          <p:spPr>
            <a:xfrm rot="2456244">
              <a:off x="1827306" y="2193589"/>
              <a:ext cx="677535" cy="1451082"/>
            </a:xfrm>
            <a:prstGeom prst="chevron">
              <a:avLst>
                <a:gd name="adj" fmla="val 100000"/>
              </a:avLst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513286" y="3215799"/>
              <a:ext cx="862619" cy="61600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Овал 137"/>
          <p:cNvSpPr/>
          <p:nvPr/>
        </p:nvSpPr>
        <p:spPr>
          <a:xfrm>
            <a:off x="2064373" y="3145816"/>
            <a:ext cx="794773" cy="79477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3004137" y="2277028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Овал 145"/>
          <p:cNvSpPr/>
          <p:nvPr/>
        </p:nvSpPr>
        <p:spPr>
          <a:xfrm>
            <a:off x="3477132" y="2969344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Овал 146"/>
          <p:cNvSpPr/>
          <p:nvPr/>
        </p:nvSpPr>
        <p:spPr>
          <a:xfrm>
            <a:off x="3436185" y="390371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2513264" y="4563072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Овал 149"/>
          <p:cNvSpPr/>
          <p:nvPr/>
        </p:nvSpPr>
        <p:spPr>
          <a:xfrm>
            <a:off x="1608221" y="450927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Овал 151"/>
          <p:cNvSpPr/>
          <p:nvPr/>
        </p:nvSpPr>
        <p:spPr>
          <a:xfrm>
            <a:off x="873393" y="400522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Овал 152"/>
          <p:cNvSpPr/>
          <p:nvPr/>
        </p:nvSpPr>
        <p:spPr>
          <a:xfrm>
            <a:off x="727812" y="3152575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1131929" y="2291776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6446017" y="177163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Овал 158"/>
          <p:cNvSpPr/>
          <p:nvPr/>
        </p:nvSpPr>
        <p:spPr>
          <a:xfrm>
            <a:off x="7514776" y="2108558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Овал 160"/>
          <p:cNvSpPr/>
          <p:nvPr/>
        </p:nvSpPr>
        <p:spPr>
          <a:xfrm>
            <a:off x="7900136" y="3224399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Овал 162"/>
          <p:cNvSpPr/>
          <p:nvPr/>
        </p:nvSpPr>
        <p:spPr>
          <a:xfrm>
            <a:off x="7468633" y="4162252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Овал 164"/>
          <p:cNvSpPr/>
          <p:nvPr/>
        </p:nvSpPr>
        <p:spPr>
          <a:xfrm>
            <a:off x="6475436" y="461078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Овал 166"/>
          <p:cNvSpPr/>
          <p:nvPr/>
        </p:nvSpPr>
        <p:spPr>
          <a:xfrm>
            <a:off x="5421348" y="4175435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Овал 167"/>
          <p:cNvSpPr/>
          <p:nvPr/>
        </p:nvSpPr>
        <p:spPr>
          <a:xfrm>
            <a:off x="5046560" y="3167323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Овал 168"/>
          <p:cNvSpPr/>
          <p:nvPr/>
        </p:nvSpPr>
        <p:spPr>
          <a:xfrm>
            <a:off x="5417061" y="2108557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10</a:t>
            </a:r>
            <a:endParaRPr lang="ru-RU" sz="2400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2048988" y="1897211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Овал 143"/>
          <p:cNvSpPr/>
          <p:nvPr/>
        </p:nvSpPr>
        <p:spPr>
          <a:xfrm>
            <a:off x="2056922" y="1897210"/>
            <a:ext cx="674271" cy="67427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9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5" grpId="0" animBg="1"/>
      <p:bldP spid="146" grpId="0" animBg="1"/>
      <p:bldP spid="147" grpId="0" animBg="1"/>
      <p:bldP spid="149" grpId="0" animBg="1"/>
      <p:bldP spid="150" grpId="0" animBg="1"/>
      <p:bldP spid="152" grpId="0" animBg="1"/>
      <p:bldP spid="153" grpId="0" animBg="1"/>
      <p:bldP spid="155" grpId="0" animBg="1"/>
      <p:bldP spid="157" grpId="0" animBg="1"/>
      <p:bldP spid="159" grpId="0" animBg="1"/>
      <p:bldP spid="161" grpId="0" animBg="1"/>
      <p:bldP spid="163" grpId="0" animBg="1"/>
      <p:bldP spid="165" grpId="0" animBg="1"/>
      <p:bldP spid="167" grpId="0" animBg="1"/>
      <p:bldP spid="168" grpId="0" animBg="1"/>
      <p:bldP spid="169" grpId="0" animBg="1"/>
      <p:bldP spid="130" grpId="0" animBg="1"/>
      <p:bldP spid="1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8606980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107504" y="85723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261950" y="2103239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261950" y="1643050"/>
            <a:ext cx="2224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9082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5720" y="335699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34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88774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290943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115" y="2708920"/>
            <a:ext cx="1485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505378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107504" y="85723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261950" y="2103239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Вычитаемое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261950" y="1643050"/>
            <a:ext cx="2224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Уменьшаемое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6378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90824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7486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4709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61932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83903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3601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98047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20018" y="563559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82299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96745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3407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60630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67853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75076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89522" y="563561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03968" y="564208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611191" y="563559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88774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290943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4115" y="2708920"/>
            <a:ext cx="1485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Разность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06839" y="5631752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09008" y="562733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71632" y="4941168"/>
            <a:ext cx="214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19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0.03489 -0.433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06215 -0.434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37239 -0.433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53316 -0.433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49496 -0.433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-2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4651 -0.434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8842 -0.4321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01" y="-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  <p:bldP spid="13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2" grpId="0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95"/>
          <p:cNvSpPr txBox="1"/>
          <p:nvPr/>
        </p:nvSpPr>
        <p:spPr>
          <a:xfrm>
            <a:off x="107504" y="857232"/>
            <a:ext cx="475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473519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212535" y="400506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6632" y="1628800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2132856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56076"/>
            <a:ext cx="1313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9082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6755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534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88774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90943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Таблица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965612"/>
              </p:ext>
            </p:extLst>
          </p:nvPr>
        </p:nvGraphicFramePr>
        <p:xfrm>
          <a:off x="190514" y="1643050"/>
          <a:ext cx="8596328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511"/>
                <a:gridCol w="1034521"/>
                <a:gridCol w="886732"/>
                <a:gridCol w="812838"/>
                <a:gridCol w="960626"/>
                <a:gridCol w="886732"/>
                <a:gridCol w="960626"/>
                <a:gridCol w="615742"/>
              </a:tblGrid>
              <a:tr h="404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815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6632" y="1628800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2132856"/>
            <a:ext cx="2126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Слагаемое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56076"/>
            <a:ext cx="1313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161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9082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16755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5340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88774" y="5642960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90943" y="5642960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71632" y="4941168"/>
            <a:ext cx="2148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7504" y="857232"/>
            <a:ext cx="4753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Каким будет результат, если: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6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02987 -0.437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0.00503 -0.437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3316 -0.437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0.06841 -0.4372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0348 -0.437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39306E-6 L 0.11962 -0.434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/>
      <p:bldP spid="44" grpId="0" animBg="1"/>
      <p:bldP spid="49" grpId="0" animBg="1"/>
      <p:bldP spid="51" grpId="0" animBg="1"/>
      <p:bldP spid="52" grpId="0" animBg="1"/>
      <p:bldP spid="59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25341"/>
              </p:ext>
            </p:extLst>
          </p:nvPr>
        </p:nvGraphicFramePr>
        <p:xfrm>
          <a:off x="4720952" y="2405148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1728947"/>
              </p:ext>
            </p:extLst>
          </p:nvPr>
        </p:nvGraphicFramePr>
        <p:xfrm>
          <a:off x="3247256" y="1713871"/>
          <a:ext cx="1103784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4322376"/>
              </p:ext>
            </p:extLst>
          </p:nvPr>
        </p:nvGraphicFramePr>
        <p:xfrm>
          <a:off x="6194648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3126586"/>
              </p:ext>
            </p:extLst>
          </p:nvPr>
        </p:nvGraphicFramePr>
        <p:xfrm>
          <a:off x="7668344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8932688"/>
              </p:ext>
            </p:extLst>
          </p:nvPr>
        </p:nvGraphicFramePr>
        <p:xfrm>
          <a:off x="299864" y="3787702"/>
          <a:ext cx="1103784" cy="138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238457" y="2983889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59633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44008" y="1602674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203848" y="908720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1884974"/>
              </p:ext>
            </p:extLst>
          </p:nvPr>
        </p:nvGraphicFramePr>
        <p:xfrm>
          <a:off x="1840632" y="2405147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1763688" y="1602673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388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034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25350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7519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6839" y="476672"/>
            <a:ext cx="504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118368" y="476672"/>
            <a:ext cx="2918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1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9934574"/>
              </p:ext>
            </p:extLst>
          </p:nvPr>
        </p:nvGraphicFramePr>
        <p:xfrm>
          <a:off x="4720952" y="2405148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5470741"/>
              </p:ext>
            </p:extLst>
          </p:nvPr>
        </p:nvGraphicFramePr>
        <p:xfrm>
          <a:off x="3252192" y="1713871"/>
          <a:ext cx="1103784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469366"/>
              </p:ext>
            </p:extLst>
          </p:nvPr>
        </p:nvGraphicFramePr>
        <p:xfrm>
          <a:off x="6194648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653934"/>
              </p:ext>
            </p:extLst>
          </p:nvPr>
        </p:nvGraphicFramePr>
        <p:xfrm>
          <a:off x="7668344" y="3096425"/>
          <a:ext cx="1103784" cy="20738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08184"/>
              </p:ext>
            </p:extLst>
          </p:nvPr>
        </p:nvGraphicFramePr>
        <p:xfrm>
          <a:off x="299864" y="3787702"/>
          <a:ext cx="1103784" cy="138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Равнобедренный треугольник 9"/>
          <p:cNvSpPr/>
          <p:nvPr/>
        </p:nvSpPr>
        <p:spPr>
          <a:xfrm>
            <a:off x="238457" y="2983889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596336" y="2289935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644008" y="1602674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203848" y="908720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1975445"/>
              </p:ext>
            </p:extLst>
          </p:nvPr>
        </p:nvGraphicFramePr>
        <p:xfrm>
          <a:off x="1840632" y="2405147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1763688" y="1602673"/>
            <a:ext cx="1224136" cy="792088"/>
          </a:xfrm>
          <a:prstGeom prst="triangle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7637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0388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748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470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6193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390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360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998047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001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8229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96745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0344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60630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67853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5076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9522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396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611191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25350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27519" y="5661248"/>
            <a:ext cx="69275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6839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9008" y="56612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7138419"/>
              </p:ext>
            </p:extLst>
          </p:nvPr>
        </p:nvGraphicFramePr>
        <p:xfrm>
          <a:off x="1835696" y="2394762"/>
          <a:ext cx="1103784" cy="2765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658299"/>
              </p:ext>
            </p:extLst>
          </p:nvPr>
        </p:nvGraphicFramePr>
        <p:xfrm>
          <a:off x="3252192" y="1713871"/>
          <a:ext cx="1103784" cy="345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1892"/>
                <a:gridCol w="551892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127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06839" y="476672"/>
            <a:ext cx="504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7154242" y="5805264"/>
            <a:ext cx="1882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49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Таблица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9163892"/>
              </p:ext>
            </p:extLst>
          </p:nvPr>
        </p:nvGraphicFramePr>
        <p:xfrm>
          <a:off x="323528" y="1531490"/>
          <a:ext cx="6196290" cy="4777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591186"/>
                <a:gridCol w="619629"/>
                <a:gridCol w="589385"/>
                <a:gridCol w="649873"/>
                <a:gridCol w="619629"/>
                <a:gridCol w="619629"/>
                <a:gridCol w="619629"/>
                <a:gridCol w="619629"/>
                <a:gridCol w="619629"/>
              </a:tblGrid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  <a:tr h="477783">
                <a:tc>
                  <a:txBody>
                    <a:bodyPr/>
                    <a:lstStyle/>
                    <a:p>
                      <a:r>
                        <a:rPr lang="ru-RU" sz="25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5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  <a:tc>
                  <a:txBody>
                    <a:bodyPr/>
                    <a:lstStyle/>
                    <a:p>
                      <a:endParaRPr lang="ru-RU" sz="2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557" marR="95557" marT="47778" marB="47778"/>
                </a:tc>
              </a:tr>
            </a:tbl>
          </a:graphicData>
        </a:graphic>
      </p:graphicFrame>
      <p:cxnSp>
        <p:nvCxnSpPr>
          <p:cNvPr id="195" name="Прямая со стрелкой 194"/>
          <p:cNvCxnSpPr/>
          <p:nvPr/>
        </p:nvCxnSpPr>
        <p:spPr>
          <a:xfrm>
            <a:off x="994969" y="2246747"/>
            <a:ext cx="713669" cy="19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>
            <a:off x="922962" y="3630788"/>
            <a:ext cx="3071834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/>
          <p:nvPr/>
        </p:nvCxnSpPr>
        <p:spPr>
          <a:xfrm flipH="1">
            <a:off x="4301650" y="1749896"/>
            <a:ext cx="35217" cy="1610038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/>
          <p:nvPr/>
        </p:nvCxnSpPr>
        <p:spPr>
          <a:xfrm>
            <a:off x="922962" y="4702358"/>
            <a:ext cx="128588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/>
          <p:nvPr/>
        </p:nvCxnSpPr>
        <p:spPr>
          <a:xfrm flipH="1">
            <a:off x="2407579" y="2044902"/>
            <a:ext cx="51300" cy="241010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208845" y="1565356"/>
            <a:ext cx="428059" cy="40753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547663" y="1565356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044169" y="1565356"/>
            <a:ext cx="428059" cy="407538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3528" y="4421166"/>
            <a:ext cx="428059" cy="407538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67772" y="3485062"/>
            <a:ext cx="428059" cy="407538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3528" y="1565356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27517" y="2044902"/>
            <a:ext cx="428059" cy="407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3" y="2044902"/>
            <a:ext cx="648073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93669" y="3458103"/>
            <a:ext cx="507827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08846" y="4421166"/>
            <a:ext cx="507827" cy="407538"/>
          </a:xfrm>
          <a:prstGeom prst="rect">
            <a:avLst/>
          </a:prstGeom>
          <a:noFill/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715797" y="2083108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15797" y="3458103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+ 6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15797" y="4421166"/>
            <a:ext cx="1259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18087" y="20743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751673" y="34581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12360" y="442116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742" y="612283"/>
            <a:ext cx="8775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Таблица поможет тебе при проверке вычислений. Объясни Вове, как искать числа в клеточках таблицы.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52. Таблица сложения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7" grpId="0" animBg="1"/>
      <p:bldP spid="31" grpId="0" animBg="1"/>
      <p:bldP spid="33" grpId="0" animBg="1"/>
      <p:bldP spid="34" grpId="0" animBg="1"/>
      <p:bldP spid="34" grpId="1" animBg="1"/>
      <p:bldP spid="34" grpId="2" animBg="1"/>
      <p:bldP spid="35" grpId="0" animBg="1"/>
      <p:bldP spid="11" grpId="0"/>
      <p:bldP spid="44" grpId="0"/>
      <p:bldP spid="45" grpId="0"/>
      <p:bldP spid="12" grpId="0"/>
      <p:bldP spid="47" grpId="0"/>
      <p:bldP spid="4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4092</TotalTime>
  <Words>1665</Words>
  <Application>Microsoft Office PowerPoint</Application>
  <PresentationFormat>Экран (4:3)</PresentationFormat>
  <Paragraphs>1072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478</cp:revision>
  <dcterms:created xsi:type="dcterms:W3CDTF">2010-10-26T14:31:01Z</dcterms:created>
  <dcterms:modified xsi:type="dcterms:W3CDTF">2012-12-07T00:14:50Z</dcterms:modified>
</cp:coreProperties>
</file>