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88" r:id="rId4"/>
    <p:sldId id="272" r:id="rId5"/>
    <p:sldId id="273" r:id="rId6"/>
    <p:sldId id="274" r:id="rId7"/>
    <p:sldId id="276" r:id="rId8"/>
    <p:sldId id="275" r:id="rId9"/>
    <p:sldId id="277" r:id="rId10"/>
    <p:sldId id="278" r:id="rId11"/>
    <p:sldId id="279" r:id="rId12"/>
    <p:sldId id="280" r:id="rId13"/>
    <p:sldId id="287" r:id="rId14"/>
    <p:sldId id="281" r:id="rId15"/>
    <p:sldId id="282" r:id="rId16"/>
    <p:sldId id="283" r:id="rId17"/>
    <p:sldId id="284" r:id="rId18"/>
    <p:sldId id="285" r:id="rId19"/>
    <p:sldId id="286" r:id="rId20"/>
    <p:sldId id="271"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00006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974" y="-4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92EF238-A92A-4442-8B09-33E85E16AFC1}" type="datetimeFigureOut">
              <a:rPr lang="ru-RU" smtClean="0"/>
              <a:t>29.02.2016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DC64E81-5313-4D90-BEF2-369C03C380D3}" type="slidenum">
              <a:rPr lang="ru-RU" smtClean="0"/>
              <a:t>‹#›</a:t>
            </a:fld>
            <a:endParaRPr lang="ru-RU"/>
          </a:p>
        </p:txBody>
      </p:sp>
    </p:spTree>
    <p:extLst>
      <p:ext uri="{BB962C8B-B14F-4D97-AF65-F5344CB8AC3E}">
        <p14:creationId xmlns:p14="http://schemas.microsoft.com/office/powerpoint/2010/main" val="2108477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92EF238-A92A-4442-8B09-33E85E16AFC1}" type="datetimeFigureOut">
              <a:rPr lang="ru-RU" smtClean="0"/>
              <a:t>29.02.2016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DC64E81-5313-4D90-BEF2-369C03C380D3}" type="slidenum">
              <a:rPr lang="ru-RU" smtClean="0"/>
              <a:t>‹#›</a:t>
            </a:fld>
            <a:endParaRPr lang="ru-RU"/>
          </a:p>
        </p:txBody>
      </p:sp>
    </p:spTree>
    <p:extLst>
      <p:ext uri="{BB962C8B-B14F-4D97-AF65-F5344CB8AC3E}">
        <p14:creationId xmlns:p14="http://schemas.microsoft.com/office/powerpoint/2010/main" val="3561348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92EF238-A92A-4442-8B09-33E85E16AFC1}" type="datetimeFigureOut">
              <a:rPr lang="ru-RU" smtClean="0"/>
              <a:t>29.02.2016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DC64E81-5313-4D90-BEF2-369C03C380D3}" type="slidenum">
              <a:rPr lang="ru-RU" smtClean="0"/>
              <a:t>‹#›</a:t>
            </a:fld>
            <a:endParaRPr lang="ru-RU"/>
          </a:p>
        </p:txBody>
      </p:sp>
    </p:spTree>
    <p:extLst>
      <p:ext uri="{BB962C8B-B14F-4D97-AF65-F5344CB8AC3E}">
        <p14:creationId xmlns:p14="http://schemas.microsoft.com/office/powerpoint/2010/main" val="32863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92EF238-A92A-4442-8B09-33E85E16AFC1}" type="datetimeFigureOut">
              <a:rPr lang="ru-RU" smtClean="0"/>
              <a:t>29.02.2016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DC64E81-5313-4D90-BEF2-369C03C380D3}" type="slidenum">
              <a:rPr lang="ru-RU" smtClean="0"/>
              <a:t>‹#›</a:t>
            </a:fld>
            <a:endParaRPr lang="ru-RU"/>
          </a:p>
        </p:txBody>
      </p:sp>
    </p:spTree>
    <p:extLst>
      <p:ext uri="{BB962C8B-B14F-4D97-AF65-F5344CB8AC3E}">
        <p14:creationId xmlns:p14="http://schemas.microsoft.com/office/powerpoint/2010/main" val="3636723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92EF238-A92A-4442-8B09-33E85E16AFC1}" type="datetimeFigureOut">
              <a:rPr lang="ru-RU" smtClean="0"/>
              <a:t>29.02.2016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DC64E81-5313-4D90-BEF2-369C03C380D3}" type="slidenum">
              <a:rPr lang="ru-RU" smtClean="0"/>
              <a:t>‹#›</a:t>
            </a:fld>
            <a:endParaRPr lang="ru-RU"/>
          </a:p>
        </p:txBody>
      </p:sp>
    </p:spTree>
    <p:extLst>
      <p:ext uri="{BB962C8B-B14F-4D97-AF65-F5344CB8AC3E}">
        <p14:creationId xmlns:p14="http://schemas.microsoft.com/office/powerpoint/2010/main" val="2192865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92EF238-A92A-4442-8B09-33E85E16AFC1}" type="datetimeFigureOut">
              <a:rPr lang="ru-RU" smtClean="0"/>
              <a:t>29.02.2016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DC64E81-5313-4D90-BEF2-369C03C380D3}" type="slidenum">
              <a:rPr lang="ru-RU" smtClean="0"/>
              <a:t>‹#›</a:t>
            </a:fld>
            <a:endParaRPr lang="ru-RU"/>
          </a:p>
        </p:txBody>
      </p:sp>
    </p:spTree>
    <p:extLst>
      <p:ext uri="{BB962C8B-B14F-4D97-AF65-F5344CB8AC3E}">
        <p14:creationId xmlns:p14="http://schemas.microsoft.com/office/powerpoint/2010/main" val="3456534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92EF238-A92A-4442-8B09-33E85E16AFC1}" type="datetimeFigureOut">
              <a:rPr lang="ru-RU" smtClean="0"/>
              <a:t>29.02.2016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DC64E81-5313-4D90-BEF2-369C03C380D3}" type="slidenum">
              <a:rPr lang="ru-RU" smtClean="0"/>
              <a:t>‹#›</a:t>
            </a:fld>
            <a:endParaRPr lang="ru-RU"/>
          </a:p>
        </p:txBody>
      </p:sp>
    </p:spTree>
    <p:extLst>
      <p:ext uri="{BB962C8B-B14F-4D97-AF65-F5344CB8AC3E}">
        <p14:creationId xmlns:p14="http://schemas.microsoft.com/office/powerpoint/2010/main" val="3434436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92EF238-A92A-4442-8B09-33E85E16AFC1}" type="datetimeFigureOut">
              <a:rPr lang="ru-RU" smtClean="0"/>
              <a:t>29.02.2016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DC64E81-5313-4D90-BEF2-369C03C380D3}" type="slidenum">
              <a:rPr lang="ru-RU" smtClean="0"/>
              <a:t>‹#›</a:t>
            </a:fld>
            <a:endParaRPr lang="ru-RU"/>
          </a:p>
        </p:txBody>
      </p:sp>
    </p:spTree>
    <p:extLst>
      <p:ext uri="{BB962C8B-B14F-4D97-AF65-F5344CB8AC3E}">
        <p14:creationId xmlns:p14="http://schemas.microsoft.com/office/powerpoint/2010/main" val="1981676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92EF238-A92A-4442-8B09-33E85E16AFC1}" type="datetimeFigureOut">
              <a:rPr lang="ru-RU" smtClean="0"/>
              <a:t>29.02.2016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DC64E81-5313-4D90-BEF2-369C03C380D3}" type="slidenum">
              <a:rPr lang="ru-RU" smtClean="0"/>
              <a:t>‹#›</a:t>
            </a:fld>
            <a:endParaRPr lang="ru-RU"/>
          </a:p>
        </p:txBody>
      </p:sp>
    </p:spTree>
    <p:extLst>
      <p:ext uri="{BB962C8B-B14F-4D97-AF65-F5344CB8AC3E}">
        <p14:creationId xmlns:p14="http://schemas.microsoft.com/office/powerpoint/2010/main" val="149195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92EF238-A92A-4442-8B09-33E85E16AFC1}" type="datetimeFigureOut">
              <a:rPr lang="ru-RU" smtClean="0"/>
              <a:t>29.02.2016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DC64E81-5313-4D90-BEF2-369C03C380D3}" type="slidenum">
              <a:rPr lang="ru-RU" smtClean="0"/>
              <a:t>‹#›</a:t>
            </a:fld>
            <a:endParaRPr lang="ru-RU"/>
          </a:p>
        </p:txBody>
      </p:sp>
    </p:spTree>
    <p:extLst>
      <p:ext uri="{BB962C8B-B14F-4D97-AF65-F5344CB8AC3E}">
        <p14:creationId xmlns:p14="http://schemas.microsoft.com/office/powerpoint/2010/main" val="979382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92EF238-A92A-4442-8B09-33E85E16AFC1}" type="datetimeFigureOut">
              <a:rPr lang="ru-RU" smtClean="0"/>
              <a:t>29.02.2016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DC64E81-5313-4D90-BEF2-369C03C380D3}" type="slidenum">
              <a:rPr lang="ru-RU" smtClean="0"/>
              <a:t>‹#›</a:t>
            </a:fld>
            <a:endParaRPr lang="ru-RU"/>
          </a:p>
        </p:txBody>
      </p:sp>
    </p:spTree>
    <p:extLst>
      <p:ext uri="{BB962C8B-B14F-4D97-AF65-F5344CB8AC3E}">
        <p14:creationId xmlns:p14="http://schemas.microsoft.com/office/powerpoint/2010/main" val="2289414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2EF238-A92A-4442-8B09-33E85E16AFC1}" type="datetimeFigureOut">
              <a:rPr lang="ru-RU" smtClean="0"/>
              <a:t>29.02.2016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C64E81-5313-4D90-BEF2-369C03C380D3}" type="slidenum">
              <a:rPr lang="ru-RU" smtClean="0"/>
              <a:t>‹#›</a:t>
            </a:fld>
            <a:endParaRPr lang="ru-RU"/>
          </a:p>
        </p:txBody>
      </p:sp>
    </p:spTree>
    <p:extLst>
      <p:ext uri="{BB962C8B-B14F-4D97-AF65-F5344CB8AC3E}">
        <p14:creationId xmlns:p14="http://schemas.microsoft.com/office/powerpoint/2010/main" val="19103560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7.xml"/><Relationship Id="rId4" Type="http://schemas.openxmlformats.org/officeDocument/2006/relationships/image" Target="../media/image11.jpeg"/></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491880" y="1196752"/>
            <a:ext cx="184731" cy="369332"/>
          </a:xfrm>
          <a:prstGeom prst="rect">
            <a:avLst/>
          </a:prstGeom>
          <a:noFill/>
        </p:spPr>
        <p:txBody>
          <a:bodyPr wrap="none" rtlCol="0">
            <a:spAutoFit/>
          </a:bodyPr>
          <a:lstStyle/>
          <a:p>
            <a:endParaRPr lang="ru-RU" dirty="0"/>
          </a:p>
        </p:txBody>
      </p:sp>
      <p:pic>
        <p:nvPicPr>
          <p:cNvPr id="2" name="Рисунок 1"/>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5" name="Прямоугольник 4"/>
          <p:cNvSpPr/>
          <p:nvPr/>
        </p:nvSpPr>
        <p:spPr>
          <a:xfrm>
            <a:off x="251520" y="332656"/>
            <a:ext cx="7128792" cy="6278642"/>
          </a:xfrm>
          <a:prstGeom prst="rect">
            <a:avLst/>
          </a:prstGeom>
        </p:spPr>
        <p:txBody>
          <a:bodyPr wrap="square">
            <a:spAutoFit/>
          </a:bodyPr>
          <a:lstStyle/>
          <a:p>
            <a:pPr algn="ctr">
              <a:lnSpc>
                <a:spcPct val="150000"/>
              </a:lnSpc>
              <a:spcAft>
                <a:spcPts val="0"/>
              </a:spcAft>
            </a:pPr>
            <a:r>
              <a:rPr lang="ru-RU" sz="2400" b="1" dirty="0" smtClean="0">
                <a:solidFill>
                  <a:srgbClr val="000000"/>
                </a:solidFill>
                <a:effectLst/>
                <a:latin typeface="Times New Roman"/>
                <a:ea typeface="Times New Roman"/>
              </a:rPr>
              <a:t>МЕТОДИЧЕСКИЙ СЕМИНАР</a:t>
            </a:r>
          </a:p>
          <a:p>
            <a:pPr algn="ctr">
              <a:lnSpc>
                <a:spcPct val="150000"/>
              </a:lnSpc>
              <a:spcAft>
                <a:spcPts val="0"/>
              </a:spcAft>
            </a:pPr>
            <a:r>
              <a:rPr lang="ru-RU" sz="1600" dirty="0" smtClean="0">
                <a:solidFill>
                  <a:srgbClr val="000000"/>
                </a:solidFill>
                <a:effectLst/>
                <a:latin typeface="Times New Roman"/>
                <a:ea typeface="Times New Roman"/>
              </a:rPr>
              <a:t>  </a:t>
            </a:r>
          </a:p>
          <a:p>
            <a:pPr algn="ctr">
              <a:spcAft>
                <a:spcPts val="0"/>
              </a:spcAft>
            </a:pPr>
            <a:r>
              <a:rPr lang="ru-RU" sz="4400" b="1" dirty="0" smtClean="0">
                <a:solidFill>
                  <a:srgbClr val="FF0000"/>
                </a:solidFill>
                <a:latin typeface="Monotype Corsiva" panose="03010101010201010101" pitchFamily="66" charset="0"/>
                <a:ea typeface="Times New Roman"/>
              </a:rPr>
              <a:t>Использование развивающих упражнений при изучении темы </a:t>
            </a:r>
          </a:p>
          <a:p>
            <a:pPr algn="ctr">
              <a:spcAft>
                <a:spcPts val="0"/>
              </a:spcAft>
            </a:pPr>
            <a:r>
              <a:rPr lang="ru-RU" sz="4400" b="1" dirty="0" smtClean="0">
                <a:solidFill>
                  <a:srgbClr val="FF0000"/>
                </a:solidFill>
                <a:latin typeface="Monotype Corsiva" panose="03010101010201010101" pitchFamily="66" charset="0"/>
                <a:ea typeface="Times New Roman"/>
              </a:rPr>
              <a:t>«ЧИСЛА И ВЕЛИЧИНЫ»</a:t>
            </a:r>
            <a:r>
              <a:rPr lang="ru-RU" sz="4400" i="1" dirty="0" smtClean="0">
                <a:solidFill>
                  <a:srgbClr val="FF0000"/>
                </a:solidFill>
                <a:effectLst/>
                <a:latin typeface="Monotype Corsiva" panose="03010101010201010101" pitchFamily="66" charset="0"/>
                <a:ea typeface="Times New Roman"/>
              </a:rPr>
              <a:t/>
            </a:r>
            <a:br>
              <a:rPr lang="ru-RU" sz="4400" i="1" dirty="0" smtClean="0">
                <a:solidFill>
                  <a:srgbClr val="FF0000"/>
                </a:solidFill>
                <a:effectLst/>
                <a:latin typeface="Monotype Corsiva" panose="03010101010201010101" pitchFamily="66" charset="0"/>
                <a:ea typeface="Times New Roman"/>
              </a:rPr>
            </a:br>
            <a:r>
              <a:rPr lang="ru-RU" i="1" dirty="0" smtClean="0">
                <a:solidFill>
                  <a:srgbClr val="000000"/>
                </a:solidFill>
                <a:effectLst/>
                <a:latin typeface="Times New Roman"/>
                <a:ea typeface="Times New Roman"/>
              </a:rPr>
              <a:t> </a:t>
            </a:r>
            <a:endParaRPr lang="ru-RU" sz="1600" i="1" dirty="0" smtClean="0">
              <a:solidFill>
                <a:srgbClr val="000000"/>
              </a:solidFill>
              <a:effectLst/>
              <a:latin typeface="Times New Roman"/>
              <a:ea typeface="Times New Roman"/>
            </a:endParaRPr>
          </a:p>
          <a:p>
            <a:pPr algn="r">
              <a:lnSpc>
                <a:spcPct val="150000"/>
              </a:lnSpc>
              <a:spcAft>
                <a:spcPts val="0"/>
              </a:spcAft>
            </a:pPr>
            <a:r>
              <a:rPr lang="ru-RU" b="1" dirty="0" smtClean="0">
                <a:solidFill>
                  <a:srgbClr val="000000"/>
                </a:solidFill>
                <a:effectLst/>
                <a:latin typeface="Times New Roman"/>
                <a:ea typeface="Times New Roman"/>
              </a:rPr>
              <a:t>   Выполнила</a:t>
            </a:r>
            <a:r>
              <a:rPr lang="ru-RU" sz="2000" b="1" dirty="0" smtClean="0">
                <a:solidFill>
                  <a:srgbClr val="000000"/>
                </a:solidFill>
                <a:effectLst/>
                <a:latin typeface="Times New Roman"/>
                <a:ea typeface="Times New Roman"/>
              </a:rPr>
              <a:t>:    </a:t>
            </a:r>
            <a:r>
              <a:rPr lang="ru-RU" sz="2000" dirty="0" smtClean="0">
                <a:solidFill>
                  <a:srgbClr val="000000"/>
                </a:solidFill>
                <a:effectLst/>
                <a:latin typeface="Times New Roman"/>
                <a:ea typeface="Times New Roman"/>
              </a:rPr>
              <a:t>Учитель начальных классов</a:t>
            </a:r>
          </a:p>
          <a:p>
            <a:pPr algn="r">
              <a:lnSpc>
                <a:spcPct val="150000"/>
              </a:lnSpc>
              <a:spcAft>
                <a:spcPts val="0"/>
              </a:spcAft>
            </a:pPr>
            <a:r>
              <a:rPr lang="ru-RU" sz="2000" dirty="0" smtClean="0">
                <a:solidFill>
                  <a:srgbClr val="000000"/>
                </a:solidFill>
                <a:effectLst/>
                <a:latin typeface="Times New Roman"/>
                <a:ea typeface="Times New Roman"/>
              </a:rPr>
              <a:t>МБОУ СШ № 6 г. Бор</a:t>
            </a:r>
          </a:p>
          <a:p>
            <a:pPr algn="r">
              <a:lnSpc>
                <a:spcPct val="150000"/>
              </a:lnSpc>
              <a:spcAft>
                <a:spcPts val="0"/>
              </a:spcAft>
            </a:pPr>
            <a:r>
              <a:rPr lang="ru-RU" sz="2000" dirty="0" err="1" smtClean="0">
                <a:solidFill>
                  <a:srgbClr val="000000"/>
                </a:solidFill>
                <a:effectLst/>
                <a:latin typeface="Times New Roman"/>
                <a:ea typeface="Times New Roman"/>
              </a:rPr>
              <a:t>Дрожникова</a:t>
            </a:r>
            <a:r>
              <a:rPr lang="ru-RU" sz="2000" dirty="0" smtClean="0">
                <a:solidFill>
                  <a:srgbClr val="000000"/>
                </a:solidFill>
                <a:effectLst/>
                <a:latin typeface="Times New Roman"/>
                <a:ea typeface="Times New Roman"/>
              </a:rPr>
              <a:t> Ирина Владимировна</a:t>
            </a:r>
          </a:p>
          <a:p>
            <a:pPr algn="r">
              <a:lnSpc>
                <a:spcPct val="150000"/>
              </a:lnSpc>
              <a:spcAft>
                <a:spcPts val="0"/>
              </a:spcAft>
            </a:pPr>
            <a:r>
              <a:rPr lang="ru-RU" sz="2000" dirty="0" smtClean="0">
                <a:solidFill>
                  <a:srgbClr val="000000"/>
                </a:solidFill>
                <a:latin typeface="Times New Roman"/>
                <a:ea typeface="Times New Roman"/>
              </a:rPr>
              <a:t>Категория первая</a:t>
            </a:r>
          </a:p>
          <a:p>
            <a:pPr algn="r">
              <a:lnSpc>
                <a:spcPct val="150000"/>
              </a:lnSpc>
              <a:spcAft>
                <a:spcPts val="0"/>
              </a:spcAft>
            </a:pPr>
            <a:r>
              <a:rPr lang="ru-RU" sz="2000" dirty="0" smtClean="0">
                <a:solidFill>
                  <a:srgbClr val="000000"/>
                </a:solidFill>
                <a:effectLst/>
                <a:latin typeface="Times New Roman"/>
                <a:ea typeface="Times New Roman"/>
              </a:rPr>
              <a:t>Стаж работы 10 лет</a:t>
            </a:r>
          </a:p>
          <a:p>
            <a:pPr algn="ctr">
              <a:lnSpc>
                <a:spcPct val="150000"/>
              </a:lnSpc>
              <a:spcAft>
                <a:spcPts val="0"/>
              </a:spcAft>
            </a:pPr>
            <a:r>
              <a:rPr lang="ru-RU" sz="2000" dirty="0" smtClean="0">
                <a:solidFill>
                  <a:srgbClr val="000000"/>
                </a:solidFill>
                <a:latin typeface="Times New Roman"/>
                <a:ea typeface="Times New Roman"/>
              </a:rPr>
              <a:t>2016 г.</a:t>
            </a:r>
            <a:endParaRPr lang="ru-RU" sz="2000" dirty="0">
              <a:solidFill>
                <a:srgbClr val="000000"/>
              </a:solidFill>
              <a:effectLst/>
              <a:latin typeface="Times New Roman"/>
              <a:ea typeface="Times New Roman"/>
            </a:endParaRPr>
          </a:p>
        </p:txBody>
      </p:sp>
    </p:spTree>
    <p:extLst>
      <p:ext uri="{BB962C8B-B14F-4D97-AF65-F5344CB8AC3E}">
        <p14:creationId xmlns:p14="http://schemas.microsoft.com/office/powerpoint/2010/main" val="10043015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 name="TextBox 1"/>
          <p:cNvSpPr txBox="1"/>
          <p:nvPr/>
        </p:nvSpPr>
        <p:spPr>
          <a:xfrm>
            <a:off x="179512" y="188640"/>
            <a:ext cx="7344816" cy="1615827"/>
          </a:xfrm>
          <a:prstGeom prst="rect">
            <a:avLst/>
          </a:prstGeom>
          <a:noFill/>
        </p:spPr>
        <p:txBody>
          <a:bodyPr wrap="square" rtlCol="0">
            <a:spAutoFit/>
          </a:bodyPr>
          <a:lstStyle/>
          <a:p>
            <a:pPr algn="ctr">
              <a:spcAft>
                <a:spcPts val="0"/>
              </a:spcAft>
            </a:pPr>
            <a:r>
              <a:rPr lang="ru-RU" sz="3300" b="1" dirty="0">
                <a:solidFill>
                  <a:srgbClr val="C00000"/>
                </a:solidFill>
                <a:latin typeface="Monotype Corsiva" panose="03010101010201010101" pitchFamily="66" charset="0"/>
                <a:ea typeface="Calibri"/>
                <a:cs typeface="Times New Roman"/>
              </a:rPr>
              <a:t>Для более успешного усвоения понятия «величина» на уроках математики в начальной школе целесообразно </a:t>
            </a:r>
            <a:r>
              <a:rPr lang="ru-RU" sz="3300" b="1" dirty="0" smtClean="0">
                <a:solidFill>
                  <a:srgbClr val="C00000"/>
                </a:solidFill>
                <a:latin typeface="Monotype Corsiva" panose="03010101010201010101" pitchFamily="66" charset="0"/>
                <a:ea typeface="Calibri"/>
                <a:cs typeface="Times New Roman"/>
              </a:rPr>
              <a:t>использовать</a:t>
            </a:r>
          </a:p>
        </p:txBody>
      </p:sp>
      <p:sp>
        <p:nvSpPr>
          <p:cNvPr id="6" name="TextBox 5"/>
          <p:cNvSpPr txBox="1"/>
          <p:nvPr/>
        </p:nvSpPr>
        <p:spPr>
          <a:xfrm>
            <a:off x="2987824" y="2337017"/>
            <a:ext cx="4968552" cy="3600986"/>
          </a:xfrm>
          <a:prstGeom prst="rect">
            <a:avLst/>
          </a:prstGeom>
          <a:noFill/>
        </p:spPr>
        <p:txBody>
          <a:bodyPr wrap="square" rtlCol="0">
            <a:spAutoFit/>
          </a:bodyPr>
          <a:lstStyle/>
          <a:p>
            <a:pPr marL="571500" lvl="0" indent="-571500" algn="just">
              <a:buFont typeface="Wingdings" panose="05000000000000000000" pitchFamily="2" charset="2"/>
              <a:buChar char="Ø"/>
            </a:pPr>
            <a:r>
              <a:rPr lang="ru-RU" sz="3000" dirty="0">
                <a:solidFill>
                  <a:prstClr val="black"/>
                </a:solidFill>
                <a:latin typeface="Times New Roman" panose="02020603050405020304" pitchFamily="18" charset="0"/>
                <a:ea typeface="Calibri"/>
                <a:cs typeface="Times New Roman" panose="02020603050405020304" pitchFamily="18" charset="0"/>
              </a:rPr>
              <a:t>проблемные </a:t>
            </a:r>
            <a:r>
              <a:rPr lang="ru-RU" sz="3000" dirty="0" smtClean="0">
                <a:solidFill>
                  <a:prstClr val="black"/>
                </a:solidFill>
                <a:latin typeface="Times New Roman" panose="02020603050405020304" pitchFamily="18" charset="0"/>
                <a:ea typeface="Calibri"/>
                <a:cs typeface="Times New Roman" panose="02020603050405020304" pitchFamily="18" charset="0"/>
              </a:rPr>
              <a:t>ситуации</a:t>
            </a:r>
            <a:r>
              <a:rPr lang="ru-RU" sz="1000" dirty="0" smtClean="0">
                <a:solidFill>
                  <a:prstClr val="black"/>
                </a:solidFill>
                <a:latin typeface="Times New Roman" panose="02020603050405020304" pitchFamily="18" charset="0"/>
                <a:ea typeface="Calibri"/>
                <a:cs typeface="Times New Roman" panose="02020603050405020304" pitchFamily="18" charset="0"/>
              </a:rPr>
              <a:t> </a:t>
            </a:r>
          </a:p>
          <a:p>
            <a:pPr lvl="0" algn="just"/>
            <a:r>
              <a:rPr lang="ru-RU" sz="1600" dirty="0" smtClean="0">
                <a:solidFill>
                  <a:prstClr val="black"/>
                </a:solidFill>
                <a:latin typeface="Times New Roman" panose="02020603050405020304" pitchFamily="18" charset="0"/>
                <a:ea typeface="Calibri"/>
                <a:cs typeface="Times New Roman" panose="02020603050405020304" pitchFamily="18" charset="0"/>
              </a:rPr>
              <a:t>   </a:t>
            </a:r>
            <a:endParaRPr lang="ru-RU" sz="1600" dirty="0">
              <a:solidFill>
                <a:prstClr val="black"/>
              </a:solidFill>
              <a:latin typeface="Times New Roman" panose="02020603050405020304" pitchFamily="18" charset="0"/>
              <a:ea typeface="Calibri"/>
              <a:cs typeface="Times New Roman" panose="02020603050405020304" pitchFamily="18" charset="0"/>
            </a:endParaRPr>
          </a:p>
          <a:p>
            <a:pPr marL="571500" lvl="0" indent="-571500" algn="just">
              <a:buFont typeface="Wingdings" panose="05000000000000000000" pitchFamily="2" charset="2"/>
              <a:buChar char="Ø"/>
            </a:pPr>
            <a:r>
              <a:rPr lang="ru-RU" sz="3000" dirty="0" smtClean="0">
                <a:solidFill>
                  <a:prstClr val="black"/>
                </a:solidFill>
                <a:latin typeface="Times New Roman" panose="02020603050405020304" pitchFamily="18" charset="0"/>
                <a:ea typeface="Calibri"/>
                <a:cs typeface="Times New Roman" panose="02020603050405020304" pitchFamily="18" charset="0"/>
              </a:rPr>
              <a:t>систему </a:t>
            </a:r>
            <a:r>
              <a:rPr lang="ru-RU" sz="3000" dirty="0">
                <a:solidFill>
                  <a:prstClr val="black"/>
                </a:solidFill>
                <a:latin typeface="Times New Roman" panose="02020603050405020304" pitchFamily="18" charset="0"/>
                <a:ea typeface="Calibri"/>
                <a:cs typeface="Times New Roman" panose="02020603050405020304" pitchFamily="18" charset="0"/>
              </a:rPr>
              <a:t>развивающих упражнений </a:t>
            </a:r>
            <a:endParaRPr lang="ru-RU" sz="3000" dirty="0" smtClean="0">
              <a:solidFill>
                <a:prstClr val="black"/>
              </a:solidFill>
              <a:latin typeface="Times New Roman" panose="02020603050405020304" pitchFamily="18" charset="0"/>
              <a:ea typeface="Calibri"/>
              <a:cs typeface="Times New Roman" panose="02020603050405020304" pitchFamily="18" charset="0"/>
            </a:endParaRPr>
          </a:p>
          <a:p>
            <a:pPr lvl="0" algn="just"/>
            <a:r>
              <a:rPr lang="ru-RU" sz="1600" dirty="0" smtClean="0">
                <a:solidFill>
                  <a:prstClr val="black"/>
                </a:solidFill>
                <a:latin typeface="Times New Roman" panose="02020603050405020304" pitchFamily="18" charset="0"/>
                <a:ea typeface="Calibri"/>
                <a:cs typeface="Times New Roman" panose="02020603050405020304" pitchFamily="18" charset="0"/>
              </a:rPr>
              <a:t>  </a:t>
            </a:r>
            <a:endParaRPr lang="ru-RU" sz="1600" dirty="0">
              <a:solidFill>
                <a:prstClr val="black"/>
              </a:solidFill>
              <a:latin typeface="Times New Roman" panose="02020603050405020304" pitchFamily="18" charset="0"/>
              <a:ea typeface="Calibri"/>
              <a:cs typeface="Times New Roman" panose="02020603050405020304" pitchFamily="18" charset="0"/>
            </a:endParaRPr>
          </a:p>
          <a:p>
            <a:pPr marL="571500" lvl="0" indent="-571500" algn="just">
              <a:buFont typeface="Wingdings" panose="05000000000000000000" pitchFamily="2" charset="2"/>
              <a:buChar char="Ø"/>
            </a:pPr>
            <a:r>
              <a:rPr lang="ru-RU" sz="3000" dirty="0" smtClean="0">
                <a:solidFill>
                  <a:prstClr val="black"/>
                </a:solidFill>
                <a:latin typeface="Times New Roman" panose="02020603050405020304" pitchFamily="18" charset="0"/>
                <a:ea typeface="Calibri"/>
                <a:cs typeface="Times New Roman" panose="02020603050405020304" pitchFamily="18" charset="0"/>
              </a:rPr>
              <a:t>практические </a:t>
            </a:r>
            <a:r>
              <a:rPr lang="ru-RU" sz="3000" dirty="0">
                <a:solidFill>
                  <a:prstClr val="black"/>
                </a:solidFill>
                <a:latin typeface="Times New Roman" panose="02020603050405020304" pitchFamily="18" charset="0"/>
                <a:ea typeface="Calibri"/>
                <a:cs typeface="Times New Roman" panose="02020603050405020304" pitchFamily="18" charset="0"/>
              </a:rPr>
              <a:t>упражнения </a:t>
            </a:r>
            <a:endParaRPr lang="ru-RU" sz="3000" dirty="0" smtClean="0">
              <a:solidFill>
                <a:prstClr val="black"/>
              </a:solidFill>
              <a:latin typeface="Times New Roman" panose="02020603050405020304" pitchFamily="18" charset="0"/>
              <a:ea typeface="Calibri"/>
              <a:cs typeface="Times New Roman" panose="02020603050405020304" pitchFamily="18" charset="0"/>
            </a:endParaRPr>
          </a:p>
          <a:p>
            <a:pPr lvl="0" algn="just"/>
            <a:r>
              <a:rPr lang="ru-RU" sz="1600" dirty="0" smtClean="0">
                <a:solidFill>
                  <a:prstClr val="black"/>
                </a:solidFill>
                <a:latin typeface="Times New Roman" panose="02020603050405020304" pitchFamily="18" charset="0"/>
                <a:ea typeface="Calibri"/>
                <a:cs typeface="Times New Roman" panose="02020603050405020304" pitchFamily="18" charset="0"/>
              </a:rPr>
              <a:t>   </a:t>
            </a:r>
            <a:endParaRPr lang="ru-RU" sz="1600" dirty="0">
              <a:solidFill>
                <a:prstClr val="black"/>
              </a:solidFill>
              <a:latin typeface="Times New Roman" panose="02020603050405020304" pitchFamily="18" charset="0"/>
              <a:ea typeface="Calibri"/>
              <a:cs typeface="Times New Roman" panose="02020603050405020304" pitchFamily="18" charset="0"/>
            </a:endParaRPr>
          </a:p>
          <a:p>
            <a:pPr marL="571500" lvl="0" indent="-571500" algn="just">
              <a:buFont typeface="Wingdings" panose="05000000000000000000" pitchFamily="2" charset="2"/>
              <a:buChar char="Ø"/>
            </a:pPr>
            <a:r>
              <a:rPr lang="ru-RU" sz="3000" dirty="0">
                <a:solidFill>
                  <a:prstClr val="black"/>
                </a:solidFill>
                <a:latin typeface="Times New Roman" panose="02020603050405020304" pitchFamily="18" charset="0"/>
                <a:ea typeface="Calibri"/>
                <a:cs typeface="Times New Roman" panose="02020603050405020304" pitchFamily="18" charset="0"/>
              </a:rPr>
              <a:t>моделирование</a:t>
            </a:r>
          </a:p>
        </p:txBody>
      </p:sp>
      <p:pic>
        <p:nvPicPr>
          <p:cNvPr id="7" name="Рисунок 6"/>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rot="21104213">
            <a:off x="336897" y="2107260"/>
            <a:ext cx="2429024" cy="4292837"/>
          </a:xfrm>
          <a:prstGeom prst="rect">
            <a:avLst/>
          </a:prstGeom>
          <a:ln>
            <a:noFill/>
          </a:ln>
          <a:effectLst>
            <a:softEdge rad="112500"/>
          </a:effectLst>
        </p:spPr>
      </p:pic>
    </p:spTree>
    <p:extLst>
      <p:ext uri="{BB962C8B-B14F-4D97-AF65-F5344CB8AC3E}">
        <p14:creationId xmlns:p14="http://schemas.microsoft.com/office/powerpoint/2010/main" val="6136315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 name="TextBox 1"/>
          <p:cNvSpPr txBox="1"/>
          <p:nvPr/>
        </p:nvSpPr>
        <p:spPr>
          <a:xfrm>
            <a:off x="179512" y="188640"/>
            <a:ext cx="7272808" cy="6524863"/>
          </a:xfrm>
          <a:prstGeom prst="rect">
            <a:avLst/>
          </a:prstGeom>
          <a:noFill/>
        </p:spPr>
        <p:txBody>
          <a:bodyPr wrap="square" rtlCol="0">
            <a:spAutoFit/>
          </a:bodyPr>
          <a:lstStyle/>
          <a:p>
            <a:r>
              <a:rPr lang="ru-RU" sz="4800" b="1" i="1" dirty="0" smtClean="0">
                <a:solidFill>
                  <a:srgbClr val="7030A0"/>
                </a:solidFill>
                <a:latin typeface="Monotype Corsiva" panose="03010101010201010101" pitchFamily="66" charset="0"/>
                <a:ea typeface="Calibri"/>
                <a:cs typeface="Times New Roman" panose="02020603050405020304" pitchFamily="18" charset="0"/>
              </a:rPr>
              <a:t>    </a:t>
            </a:r>
            <a:r>
              <a:rPr lang="ru-RU" sz="3600" b="1" i="1" dirty="0" smtClean="0">
                <a:solidFill>
                  <a:srgbClr val="C00000"/>
                </a:solidFill>
                <a:latin typeface="Monotype Corsiva" panose="03010101010201010101" pitchFamily="66" charset="0"/>
                <a:ea typeface="Calibri"/>
                <a:cs typeface="Times New Roman" panose="02020603050405020304" pitchFamily="18" charset="0"/>
              </a:rPr>
              <a:t>Проблемная </a:t>
            </a:r>
            <a:r>
              <a:rPr lang="ru-RU" sz="3600" b="1" i="1" dirty="0">
                <a:solidFill>
                  <a:srgbClr val="C00000"/>
                </a:solidFill>
                <a:latin typeface="Monotype Corsiva" panose="03010101010201010101" pitchFamily="66" charset="0"/>
                <a:ea typeface="Calibri"/>
                <a:cs typeface="Times New Roman" panose="02020603050405020304" pitchFamily="18" charset="0"/>
              </a:rPr>
              <a:t>ситуация</a:t>
            </a:r>
            <a:r>
              <a:rPr lang="ru-RU" sz="3600" b="1" dirty="0">
                <a:solidFill>
                  <a:srgbClr val="C00000"/>
                </a:solidFill>
                <a:latin typeface="Monotype Corsiva" panose="03010101010201010101" pitchFamily="66" charset="0"/>
                <a:ea typeface="Calibri"/>
                <a:cs typeface="Times New Roman" panose="02020603050405020304" pitchFamily="18" charset="0"/>
              </a:rPr>
              <a:t> </a:t>
            </a:r>
            <a:endParaRPr lang="ru-RU" sz="3600" b="1" dirty="0" smtClean="0">
              <a:solidFill>
                <a:srgbClr val="C00000"/>
              </a:solidFill>
              <a:latin typeface="Monotype Corsiva" panose="03010101010201010101" pitchFamily="66" charset="0"/>
              <a:ea typeface="Calibri"/>
              <a:cs typeface="Times New Roman" panose="02020603050405020304" pitchFamily="18" charset="0"/>
            </a:endParaRPr>
          </a:p>
          <a:p>
            <a:r>
              <a:rPr lang="ru-RU" dirty="0" smtClean="0">
                <a:latin typeface="Times New Roman" panose="02020603050405020304" pitchFamily="18" charset="0"/>
                <a:ea typeface="Calibri"/>
                <a:cs typeface="Times New Roman" panose="02020603050405020304" pitchFamily="18" charset="0"/>
              </a:rPr>
              <a:t>– </a:t>
            </a:r>
            <a:r>
              <a:rPr lang="ru-RU" sz="2800" dirty="0">
                <a:latin typeface="Times New Roman" panose="02020603050405020304" pitchFamily="18" charset="0"/>
                <a:ea typeface="Calibri"/>
                <a:cs typeface="Times New Roman" panose="02020603050405020304" pitchFamily="18" charset="0"/>
              </a:rPr>
              <a:t>это объективное противоречие, принявшее форму, наиболее отвечающую задачам обучения. </a:t>
            </a:r>
            <a:endParaRPr lang="ru-RU" dirty="0" smtClean="0">
              <a:latin typeface="Times New Roman" panose="02020603050405020304" pitchFamily="18" charset="0"/>
              <a:ea typeface="Calibri"/>
              <a:cs typeface="Times New Roman" panose="02020603050405020304" pitchFamily="18" charset="0"/>
            </a:endParaRPr>
          </a:p>
          <a:p>
            <a:pPr algn="just">
              <a:spcAft>
                <a:spcPts val="0"/>
              </a:spcAft>
            </a:pPr>
            <a:r>
              <a:rPr lang="ru-RU" sz="4400" b="1" i="1" dirty="0" smtClean="0">
                <a:solidFill>
                  <a:srgbClr val="7030A0"/>
                </a:solidFill>
                <a:latin typeface="Monotype Corsiva" panose="03010101010201010101" pitchFamily="66" charset="0"/>
                <a:ea typeface="Calibri"/>
                <a:cs typeface="Times New Roman" panose="02020603050405020304" pitchFamily="18" charset="0"/>
              </a:rPr>
              <a:t>     </a:t>
            </a:r>
            <a:r>
              <a:rPr lang="ru-RU" sz="3600" b="1" i="1" dirty="0" smtClean="0">
                <a:solidFill>
                  <a:srgbClr val="C00000"/>
                </a:solidFill>
                <a:latin typeface="Monotype Corsiva" panose="03010101010201010101" pitchFamily="66" charset="0"/>
                <a:ea typeface="Calibri"/>
                <a:cs typeface="Times New Roman" panose="02020603050405020304" pitchFamily="18" charset="0"/>
              </a:rPr>
              <a:t>Продуктивная </a:t>
            </a:r>
            <a:r>
              <a:rPr lang="ru-RU" sz="3600" b="1" i="1" dirty="0">
                <a:solidFill>
                  <a:srgbClr val="C00000"/>
                </a:solidFill>
                <a:latin typeface="Monotype Corsiva" panose="03010101010201010101" pitchFamily="66" charset="0"/>
                <a:ea typeface="Calibri"/>
                <a:cs typeface="Times New Roman" panose="02020603050405020304" pitchFamily="18" charset="0"/>
              </a:rPr>
              <a:t>деятельность</a:t>
            </a:r>
            <a:r>
              <a:rPr lang="ru-RU" sz="3600" b="1" dirty="0">
                <a:solidFill>
                  <a:srgbClr val="C00000"/>
                </a:solidFill>
                <a:latin typeface="Monotype Corsiva" panose="03010101010201010101" pitchFamily="66" charset="0"/>
                <a:ea typeface="Calibri"/>
                <a:cs typeface="Times New Roman" panose="02020603050405020304" pitchFamily="18" charset="0"/>
              </a:rPr>
              <a:t> </a:t>
            </a:r>
            <a:endParaRPr lang="ru-RU" sz="3600" b="1" dirty="0" smtClean="0">
              <a:solidFill>
                <a:srgbClr val="C00000"/>
              </a:solidFill>
              <a:latin typeface="Monotype Corsiva" panose="03010101010201010101" pitchFamily="66" charset="0"/>
              <a:ea typeface="Calibri"/>
              <a:cs typeface="Times New Roman" panose="02020603050405020304" pitchFamily="18" charset="0"/>
            </a:endParaRPr>
          </a:p>
          <a:p>
            <a:pPr algn="just">
              <a:spcAft>
                <a:spcPts val="0"/>
              </a:spcAft>
            </a:pPr>
            <a:r>
              <a:rPr lang="ru-RU" sz="2800" dirty="0" smtClean="0">
                <a:latin typeface="Times New Roman" panose="02020603050405020304" pitchFamily="18" charset="0"/>
                <a:ea typeface="Calibri"/>
                <a:cs typeface="Times New Roman" panose="02020603050405020304" pitchFamily="18" charset="0"/>
              </a:rPr>
              <a:t>связана </a:t>
            </a:r>
            <a:r>
              <a:rPr lang="ru-RU" sz="2800" dirty="0">
                <a:latin typeface="Times New Roman" panose="02020603050405020304" pitchFamily="18" charset="0"/>
                <a:ea typeface="Calibri"/>
                <a:cs typeface="Times New Roman" panose="02020603050405020304" pitchFamily="18" charset="0"/>
              </a:rPr>
              <a:t>с активной работой мышления и находит своё выражение в таких мыслительных операциях, как анализ и синтез, сравнение, классификация, аналогия, обобщение. Включение этих операций в процесс усвоения математического материала – одно из важных условий построения развивающего обучения.</a:t>
            </a:r>
          </a:p>
          <a:p>
            <a:endParaRPr lang="ru-RU" dirty="0"/>
          </a:p>
        </p:txBody>
      </p:sp>
    </p:spTree>
    <p:extLst>
      <p:ext uri="{BB962C8B-B14F-4D97-AF65-F5344CB8AC3E}">
        <p14:creationId xmlns:p14="http://schemas.microsoft.com/office/powerpoint/2010/main" val="14587192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 name="TextBox 1"/>
          <p:cNvSpPr txBox="1"/>
          <p:nvPr/>
        </p:nvSpPr>
        <p:spPr>
          <a:xfrm>
            <a:off x="225236" y="188640"/>
            <a:ext cx="7155076" cy="6417141"/>
          </a:xfrm>
          <a:prstGeom prst="rect">
            <a:avLst/>
          </a:prstGeom>
          <a:noFill/>
        </p:spPr>
        <p:txBody>
          <a:bodyPr wrap="square" rtlCol="0">
            <a:spAutoFit/>
          </a:bodyPr>
          <a:lstStyle/>
          <a:p>
            <a:pPr algn="ctr">
              <a:spcAft>
                <a:spcPts val="0"/>
              </a:spcAft>
            </a:pPr>
            <a:r>
              <a:rPr lang="ru-RU" sz="3600" b="1" i="1" dirty="0" smtClean="0">
                <a:solidFill>
                  <a:srgbClr val="C00000"/>
                </a:solidFill>
                <a:latin typeface="Monotype Corsiva" panose="03010101010201010101" pitchFamily="66" charset="0"/>
                <a:ea typeface="Calibri"/>
                <a:cs typeface="Times New Roman"/>
              </a:rPr>
              <a:t>Система заданий</a:t>
            </a:r>
            <a:r>
              <a:rPr lang="ru-RU" sz="3600" b="1" i="1" dirty="0">
                <a:solidFill>
                  <a:srgbClr val="C00000"/>
                </a:solidFill>
                <a:latin typeface="Monotype Corsiva" panose="03010101010201010101" pitchFamily="66" charset="0"/>
                <a:ea typeface="Calibri"/>
                <a:cs typeface="Times New Roman"/>
              </a:rPr>
              <a:t>, которая включает следующие виды упражнений</a:t>
            </a:r>
            <a:r>
              <a:rPr lang="ru-RU" sz="3600" b="1" i="1" dirty="0" smtClean="0">
                <a:solidFill>
                  <a:srgbClr val="C00000"/>
                </a:solidFill>
                <a:latin typeface="Monotype Corsiva" panose="03010101010201010101" pitchFamily="66" charset="0"/>
                <a:ea typeface="Calibri"/>
                <a:cs typeface="Times New Roman"/>
              </a:rPr>
              <a:t>:</a:t>
            </a:r>
          </a:p>
          <a:p>
            <a:pPr algn="ctr">
              <a:spcAft>
                <a:spcPts val="0"/>
              </a:spcAft>
            </a:pPr>
            <a:r>
              <a:rPr lang="ru-RU" sz="1400" b="1" dirty="0" smtClean="0">
                <a:solidFill>
                  <a:srgbClr val="7030A0"/>
                </a:solidFill>
                <a:latin typeface="Monotype Corsiva" panose="03010101010201010101" pitchFamily="66" charset="0"/>
                <a:ea typeface="Calibri"/>
                <a:cs typeface="Times New Roman"/>
              </a:rPr>
              <a:t> </a:t>
            </a:r>
            <a:endParaRPr lang="ru-RU" sz="1400" b="1" dirty="0">
              <a:solidFill>
                <a:srgbClr val="7030A0"/>
              </a:solidFill>
              <a:latin typeface="Monotype Corsiva" panose="03010101010201010101" pitchFamily="66" charset="0"/>
              <a:ea typeface="Calibri"/>
              <a:cs typeface="Times New Roman"/>
            </a:endParaRPr>
          </a:p>
          <a:p>
            <a:pPr marL="342900" indent="-342900" algn="just">
              <a:spcAft>
                <a:spcPts val="0"/>
              </a:spcAft>
              <a:buFont typeface="Wingdings" panose="05000000000000000000" pitchFamily="2" charset="2"/>
              <a:buChar char="Ø"/>
            </a:pPr>
            <a:r>
              <a:rPr lang="ru-RU" sz="2400" dirty="0" smtClean="0">
                <a:latin typeface="Times New Roman" panose="02020603050405020304" pitchFamily="18" charset="0"/>
                <a:ea typeface="Calibri"/>
                <a:cs typeface="Times New Roman" panose="02020603050405020304" pitchFamily="18" charset="0"/>
              </a:rPr>
              <a:t>диагностические </a:t>
            </a:r>
            <a:r>
              <a:rPr lang="ru-RU" sz="2400" dirty="0">
                <a:latin typeface="Times New Roman" panose="02020603050405020304" pitchFamily="18" charset="0"/>
                <a:ea typeface="Calibri"/>
                <a:cs typeface="Times New Roman" panose="02020603050405020304" pitchFamily="18" charset="0"/>
              </a:rPr>
              <a:t>– с целью выявления уровня знаний и умений учащихся, их уточнения и коррекции, актуализации опорных знаний</a:t>
            </a:r>
            <a:r>
              <a:rPr lang="ru-RU" sz="2400" dirty="0" smtClean="0">
                <a:latin typeface="Times New Roman" panose="02020603050405020304" pitchFamily="18" charset="0"/>
                <a:ea typeface="Calibri"/>
                <a:cs typeface="Times New Roman" panose="02020603050405020304" pitchFamily="18" charset="0"/>
              </a:rPr>
              <a:t>;</a:t>
            </a:r>
          </a:p>
          <a:p>
            <a:pPr algn="just">
              <a:spcAft>
                <a:spcPts val="0"/>
              </a:spcAft>
            </a:pPr>
            <a:r>
              <a:rPr lang="ru-RU" sz="1100" dirty="0">
                <a:latin typeface="Times New Roman" panose="02020603050405020304" pitchFamily="18" charset="0"/>
                <a:ea typeface="Calibri"/>
                <a:cs typeface="Times New Roman" panose="02020603050405020304" pitchFamily="18" charset="0"/>
              </a:rPr>
              <a:t> </a:t>
            </a:r>
            <a:r>
              <a:rPr lang="ru-RU" sz="1100" dirty="0" smtClean="0">
                <a:latin typeface="Times New Roman" panose="02020603050405020304" pitchFamily="18" charset="0"/>
                <a:ea typeface="Calibri"/>
                <a:cs typeface="Times New Roman" panose="02020603050405020304" pitchFamily="18" charset="0"/>
              </a:rPr>
              <a:t>    </a:t>
            </a:r>
            <a:endParaRPr lang="ru-RU" sz="1100" dirty="0">
              <a:latin typeface="Times New Roman" panose="02020603050405020304" pitchFamily="18" charset="0"/>
              <a:ea typeface="Calibri"/>
              <a:cs typeface="Times New Roman" panose="02020603050405020304" pitchFamily="18" charset="0"/>
            </a:endParaRPr>
          </a:p>
          <a:p>
            <a:pPr marL="342900" indent="-342900" algn="just">
              <a:spcAft>
                <a:spcPts val="0"/>
              </a:spcAft>
              <a:buFont typeface="Wingdings" panose="05000000000000000000" pitchFamily="2" charset="2"/>
              <a:buChar char="Ø"/>
            </a:pPr>
            <a:r>
              <a:rPr lang="ru-RU" sz="2400" dirty="0" smtClean="0">
                <a:latin typeface="Times New Roman" panose="02020603050405020304" pitchFamily="18" charset="0"/>
                <a:ea typeface="Calibri"/>
                <a:cs typeface="Times New Roman" panose="02020603050405020304" pitchFamily="18" charset="0"/>
              </a:rPr>
              <a:t>установочные </a:t>
            </a:r>
            <a:r>
              <a:rPr lang="ru-RU" sz="2400" dirty="0">
                <a:latin typeface="Times New Roman" panose="02020603050405020304" pitchFamily="18" charset="0"/>
                <a:ea typeface="Calibri"/>
                <a:cs typeface="Times New Roman" panose="02020603050405020304" pitchFamily="18" charset="0"/>
              </a:rPr>
              <a:t>– с целью ознакомления учащихся с оборудованием и простейшими приемами работы с ним</a:t>
            </a:r>
            <a:r>
              <a:rPr lang="ru-RU" sz="2400" dirty="0" smtClean="0">
                <a:latin typeface="Times New Roman" panose="02020603050405020304" pitchFamily="18" charset="0"/>
                <a:ea typeface="Calibri"/>
                <a:cs typeface="Times New Roman" panose="02020603050405020304" pitchFamily="18" charset="0"/>
              </a:rPr>
              <a:t>;</a:t>
            </a:r>
          </a:p>
          <a:p>
            <a:pPr algn="just">
              <a:spcAft>
                <a:spcPts val="0"/>
              </a:spcAft>
            </a:pPr>
            <a:r>
              <a:rPr lang="ru-RU" sz="1100" dirty="0">
                <a:latin typeface="Times New Roman" panose="02020603050405020304" pitchFamily="18" charset="0"/>
                <a:ea typeface="Calibri"/>
                <a:cs typeface="Times New Roman" panose="02020603050405020304" pitchFamily="18" charset="0"/>
              </a:rPr>
              <a:t> </a:t>
            </a:r>
            <a:r>
              <a:rPr lang="ru-RU" sz="1100" dirty="0" smtClean="0">
                <a:latin typeface="Times New Roman" panose="02020603050405020304" pitchFamily="18" charset="0"/>
                <a:ea typeface="Calibri"/>
                <a:cs typeface="Times New Roman" panose="02020603050405020304" pitchFamily="18" charset="0"/>
              </a:rPr>
              <a:t>      </a:t>
            </a:r>
            <a:endParaRPr lang="ru-RU" sz="1100" dirty="0">
              <a:latin typeface="Times New Roman" panose="02020603050405020304" pitchFamily="18" charset="0"/>
              <a:ea typeface="Calibri"/>
              <a:cs typeface="Times New Roman" panose="02020603050405020304" pitchFamily="18" charset="0"/>
            </a:endParaRPr>
          </a:p>
          <a:p>
            <a:pPr marL="342900" indent="-342900" algn="just">
              <a:spcAft>
                <a:spcPts val="0"/>
              </a:spcAft>
              <a:buFont typeface="Wingdings" panose="05000000000000000000" pitchFamily="2" charset="2"/>
              <a:buChar char="Ø"/>
            </a:pPr>
            <a:r>
              <a:rPr lang="ru-RU" sz="2400" dirty="0" smtClean="0">
                <a:latin typeface="Times New Roman" panose="02020603050405020304" pitchFamily="18" charset="0"/>
                <a:ea typeface="Calibri"/>
                <a:cs typeface="Times New Roman" panose="02020603050405020304" pitchFamily="18" charset="0"/>
              </a:rPr>
              <a:t>иллюстративные </a:t>
            </a:r>
            <a:r>
              <a:rPr lang="ru-RU" sz="2400" dirty="0">
                <a:latin typeface="Times New Roman" panose="02020603050405020304" pitchFamily="18" charset="0"/>
                <a:ea typeface="Calibri"/>
                <a:cs typeface="Times New Roman" panose="02020603050405020304" pitchFamily="18" charset="0"/>
              </a:rPr>
              <a:t>– для ознакомления учащихся с отдельными свойствами фигур, геометрическими фактами</a:t>
            </a:r>
            <a:r>
              <a:rPr lang="ru-RU" sz="2400" dirty="0" smtClean="0">
                <a:latin typeface="Times New Roman" panose="02020603050405020304" pitchFamily="18" charset="0"/>
                <a:ea typeface="Calibri"/>
                <a:cs typeface="Times New Roman" panose="02020603050405020304" pitchFamily="18" charset="0"/>
              </a:rPr>
              <a:t>;</a:t>
            </a:r>
          </a:p>
          <a:p>
            <a:pPr algn="just">
              <a:spcAft>
                <a:spcPts val="0"/>
              </a:spcAft>
            </a:pPr>
            <a:r>
              <a:rPr lang="ru-RU" sz="1100" dirty="0">
                <a:latin typeface="Times New Roman" panose="02020603050405020304" pitchFamily="18" charset="0"/>
                <a:ea typeface="Calibri"/>
                <a:cs typeface="Times New Roman" panose="02020603050405020304" pitchFamily="18" charset="0"/>
              </a:rPr>
              <a:t> </a:t>
            </a:r>
            <a:r>
              <a:rPr lang="ru-RU" sz="1100" dirty="0" smtClean="0">
                <a:latin typeface="Times New Roman" panose="02020603050405020304" pitchFamily="18" charset="0"/>
                <a:ea typeface="Calibri"/>
                <a:cs typeface="Times New Roman" panose="02020603050405020304" pitchFamily="18" charset="0"/>
              </a:rPr>
              <a:t> </a:t>
            </a:r>
            <a:endParaRPr lang="ru-RU" sz="1100" dirty="0">
              <a:latin typeface="Times New Roman" panose="02020603050405020304" pitchFamily="18" charset="0"/>
              <a:ea typeface="Calibri"/>
              <a:cs typeface="Times New Roman" panose="02020603050405020304" pitchFamily="18" charset="0"/>
            </a:endParaRPr>
          </a:p>
          <a:p>
            <a:pPr marL="342900" lvl="0" indent="-342900" algn="just">
              <a:buFont typeface="Wingdings" panose="05000000000000000000" pitchFamily="2" charset="2"/>
              <a:buChar char="Ø"/>
            </a:pPr>
            <a:r>
              <a:rPr lang="ru-RU" sz="2400" dirty="0">
                <a:solidFill>
                  <a:prstClr val="black"/>
                </a:solidFill>
                <a:latin typeface="Times New Roman" panose="02020603050405020304" pitchFamily="18" charset="0"/>
                <a:ea typeface="Calibri"/>
                <a:cs typeface="Times New Roman" panose="02020603050405020304" pitchFamily="18" charset="0"/>
              </a:rPr>
              <a:t>исследовательские – направлены на практический поиск новых свойств, которые затем будут логически обоснованы</a:t>
            </a:r>
            <a:r>
              <a:rPr lang="ru-RU" sz="2400" dirty="0" smtClean="0">
                <a:solidFill>
                  <a:prstClr val="black"/>
                </a:solidFill>
                <a:latin typeface="Times New Roman" panose="02020603050405020304" pitchFamily="18" charset="0"/>
                <a:ea typeface="Calibri"/>
                <a:cs typeface="Times New Roman" panose="02020603050405020304" pitchFamily="18" charset="0"/>
              </a:rPr>
              <a:t>;</a:t>
            </a:r>
            <a:endParaRPr lang="ru-RU" sz="2400" dirty="0">
              <a:solidFill>
                <a:prstClr val="black"/>
              </a:solidFill>
              <a:latin typeface="Times New Roman" panose="02020603050405020304" pitchFamily="18" charset="0"/>
              <a:ea typeface="Calibri"/>
              <a:cs typeface="Times New Roman" panose="02020603050405020304" pitchFamily="18" charset="0"/>
            </a:endParaRPr>
          </a:p>
        </p:txBody>
      </p:sp>
    </p:spTree>
    <p:extLst>
      <p:ext uri="{BB962C8B-B14F-4D97-AF65-F5344CB8AC3E}">
        <p14:creationId xmlns:p14="http://schemas.microsoft.com/office/powerpoint/2010/main" val="42302159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3" name="TextBox 2"/>
          <p:cNvSpPr txBox="1"/>
          <p:nvPr/>
        </p:nvSpPr>
        <p:spPr>
          <a:xfrm>
            <a:off x="179512" y="734228"/>
            <a:ext cx="6984776" cy="5432256"/>
          </a:xfrm>
          <a:prstGeom prst="rect">
            <a:avLst/>
          </a:prstGeom>
          <a:noFill/>
        </p:spPr>
        <p:txBody>
          <a:bodyPr wrap="square" rtlCol="0">
            <a:spAutoFit/>
          </a:bodyPr>
          <a:lstStyle/>
          <a:p>
            <a:pPr marL="342900" lvl="0" indent="-342900" algn="just">
              <a:buFont typeface="Wingdings" panose="05000000000000000000" pitchFamily="2" charset="2"/>
              <a:buChar char="Ø"/>
            </a:pPr>
            <a:r>
              <a:rPr lang="ru-RU" sz="2400" dirty="0" smtClean="0">
                <a:solidFill>
                  <a:prstClr val="black"/>
                </a:solidFill>
                <a:latin typeface="Times New Roman" panose="02020603050405020304" pitchFamily="18" charset="0"/>
                <a:ea typeface="Calibri"/>
                <a:cs typeface="Times New Roman" panose="02020603050405020304" pitchFamily="18" charset="0"/>
              </a:rPr>
              <a:t> </a:t>
            </a:r>
            <a:r>
              <a:rPr lang="ru-RU" sz="2400" dirty="0">
                <a:solidFill>
                  <a:prstClr val="black"/>
                </a:solidFill>
                <a:latin typeface="Times New Roman" panose="02020603050405020304" pitchFamily="18" charset="0"/>
                <a:ea typeface="Calibri"/>
                <a:cs typeface="Times New Roman" panose="02020603050405020304" pitchFamily="18" charset="0"/>
              </a:rPr>
              <a:t>тренировочные – предназначенные для закрепления изученных свойств, соотношений, фактов, а также направленные на овладение способами построения, изображения, доказательства</a:t>
            </a:r>
            <a:r>
              <a:rPr lang="ru-RU" sz="2400" dirty="0" smtClean="0">
                <a:solidFill>
                  <a:prstClr val="black"/>
                </a:solidFill>
                <a:latin typeface="Times New Roman" panose="02020603050405020304" pitchFamily="18" charset="0"/>
                <a:ea typeface="Calibri"/>
                <a:cs typeface="Times New Roman" panose="02020603050405020304" pitchFamily="18" charset="0"/>
              </a:rPr>
              <a:t>;</a:t>
            </a:r>
          </a:p>
          <a:p>
            <a:pPr lvl="0" algn="just"/>
            <a:r>
              <a:rPr lang="ru-RU" sz="1100" dirty="0">
                <a:solidFill>
                  <a:prstClr val="black"/>
                </a:solidFill>
                <a:latin typeface="Times New Roman" panose="02020603050405020304" pitchFamily="18" charset="0"/>
                <a:ea typeface="Calibri"/>
                <a:cs typeface="Times New Roman" panose="02020603050405020304" pitchFamily="18" charset="0"/>
              </a:rPr>
              <a:t> </a:t>
            </a:r>
            <a:r>
              <a:rPr lang="ru-RU" sz="1100" dirty="0" smtClean="0">
                <a:solidFill>
                  <a:prstClr val="black"/>
                </a:solidFill>
                <a:latin typeface="Times New Roman" panose="02020603050405020304" pitchFamily="18" charset="0"/>
                <a:ea typeface="Calibri"/>
                <a:cs typeface="Times New Roman" panose="02020603050405020304" pitchFamily="18" charset="0"/>
              </a:rPr>
              <a:t>  </a:t>
            </a:r>
          </a:p>
          <a:p>
            <a:pPr marL="342900" lvl="0" indent="-342900" algn="just">
              <a:buFont typeface="Wingdings" panose="05000000000000000000" pitchFamily="2" charset="2"/>
              <a:buChar char="Ø"/>
            </a:pPr>
            <a:r>
              <a:rPr lang="ru-RU" sz="2400" dirty="0" smtClean="0">
                <a:solidFill>
                  <a:prstClr val="black"/>
                </a:solidFill>
                <a:latin typeface="Times New Roman" panose="02020603050405020304" pitchFamily="18" charset="0"/>
                <a:ea typeface="Calibri"/>
                <a:cs typeface="Times New Roman" panose="02020603050405020304" pitchFamily="18" charset="0"/>
              </a:rPr>
              <a:t>творческие </a:t>
            </a:r>
            <a:r>
              <a:rPr lang="ru-RU" sz="2400" dirty="0">
                <a:solidFill>
                  <a:prstClr val="black"/>
                </a:solidFill>
                <a:latin typeface="Times New Roman" panose="02020603050405020304" pitchFamily="18" charset="0"/>
                <a:ea typeface="Calibri"/>
                <a:cs typeface="Times New Roman" panose="02020603050405020304" pitchFamily="18" charset="0"/>
              </a:rPr>
              <a:t>– связанные с конструированием геометрической наглядности, созданием на основе геометрических свойств специальных приборов и механизмов</a:t>
            </a:r>
            <a:r>
              <a:rPr lang="ru-RU" sz="2400" dirty="0" smtClean="0">
                <a:solidFill>
                  <a:prstClr val="black"/>
                </a:solidFill>
                <a:latin typeface="Times New Roman" panose="02020603050405020304" pitchFamily="18" charset="0"/>
                <a:ea typeface="Calibri"/>
                <a:cs typeface="Times New Roman" panose="02020603050405020304" pitchFamily="18" charset="0"/>
              </a:rPr>
              <a:t>;</a:t>
            </a:r>
          </a:p>
          <a:p>
            <a:pPr lvl="0" algn="just"/>
            <a:r>
              <a:rPr lang="ru-RU" sz="1100" dirty="0">
                <a:solidFill>
                  <a:prstClr val="black"/>
                </a:solidFill>
                <a:latin typeface="Times New Roman" panose="02020603050405020304" pitchFamily="18" charset="0"/>
                <a:ea typeface="Calibri"/>
                <a:cs typeface="Times New Roman" panose="02020603050405020304" pitchFamily="18" charset="0"/>
              </a:rPr>
              <a:t> </a:t>
            </a:r>
            <a:r>
              <a:rPr lang="ru-RU" sz="1100" dirty="0" smtClean="0">
                <a:solidFill>
                  <a:prstClr val="black"/>
                </a:solidFill>
                <a:latin typeface="Times New Roman" panose="02020603050405020304" pitchFamily="18" charset="0"/>
                <a:ea typeface="Calibri"/>
                <a:cs typeface="Times New Roman" panose="02020603050405020304" pitchFamily="18" charset="0"/>
              </a:rPr>
              <a:t> </a:t>
            </a:r>
            <a:endParaRPr lang="ru-RU" sz="1100" dirty="0">
              <a:solidFill>
                <a:prstClr val="black"/>
              </a:solidFill>
              <a:latin typeface="Times New Roman" panose="02020603050405020304" pitchFamily="18" charset="0"/>
              <a:ea typeface="Calibri"/>
              <a:cs typeface="Times New Roman" panose="02020603050405020304" pitchFamily="18" charset="0"/>
            </a:endParaRPr>
          </a:p>
          <a:p>
            <a:pPr marL="342900" lvl="0" indent="-342900" algn="just">
              <a:buFont typeface="Wingdings" panose="05000000000000000000" pitchFamily="2" charset="2"/>
              <a:buChar char="Ø"/>
            </a:pPr>
            <a:r>
              <a:rPr lang="ru-RU" sz="2400" dirty="0" smtClean="0">
                <a:solidFill>
                  <a:prstClr val="black"/>
                </a:solidFill>
                <a:latin typeface="Times New Roman" panose="02020603050405020304" pitchFamily="18" charset="0"/>
                <a:ea typeface="Calibri"/>
                <a:cs typeface="Times New Roman" panose="02020603050405020304" pitchFamily="18" charset="0"/>
              </a:rPr>
              <a:t> </a:t>
            </a:r>
            <a:r>
              <a:rPr lang="ru-RU" sz="2400" dirty="0">
                <a:solidFill>
                  <a:prstClr val="black"/>
                </a:solidFill>
                <a:latin typeface="Times New Roman" panose="02020603050405020304" pitchFamily="18" charset="0"/>
                <a:ea typeface="Calibri"/>
                <a:cs typeface="Times New Roman" panose="02020603050405020304" pitchFamily="18" charset="0"/>
              </a:rPr>
              <a:t>обобщающие – основной целью которых является систематизация и обобщение теоретических знаний, методов построений, изображений, измерений и вычислений.</a:t>
            </a:r>
          </a:p>
        </p:txBody>
      </p:sp>
    </p:spTree>
    <p:extLst>
      <p:ext uri="{BB962C8B-B14F-4D97-AF65-F5344CB8AC3E}">
        <p14:creationId xmlns:p14="http://schemas.microsoft.com/office/powerpoint/2010/main" val="41454292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 name="TextBox 1"/>
          <p:cNvSpPr txBox="1"/>
          <p:nvPr/>
        </p:nvSpPr>
        <p:spPr>
          <a:xfrm>
            <a:off x="179512" y="260648"/>
            <a:ext cx="7560840" cy="6324808"/>
          </a:xfrm>
          <a:prstGeom prst="rect">
            <a:avLst/>
          </a:prstGeom>
          <a:noFill/>
        </p:spPr>
        <p:txBody>
          <a:bodyPr wrap="square" rtlCol="0">
            <a:spAutoFit/>
          </a:bodyPr>
          <a:lstStyle/>
          <a:p>
            <a:r>
              <a:rPr lang="ru-RU" sz="3600" b="1" dirty="0" smtClean="0">
                <a:solidFill>
                  <a:srgbClr val="C00000"/>
                </a:solidFill>
                <a:latin typeface="Monotype Corsiva" panose="03010101010201010101" pitchFamily="66" charset="0"/>
              </a:rPr>
              <a:t>     Развивающие  упражнения</a:t>
            </a:r>
          </a:p>
          <a:p>
            <a:r>
              <a:rPr lang="ru-RU" sz="800" b="1" dirty="0" smtClean="0">
                <a:solidFill>
                  <a:srgbClr val="C00000"/>
                </a:solidFill>
                <a:latin typeface="Monotype Corsiva" panose="03010101010201010101" pitchFamily="66" charset="0"/>
              </a:rPr>
              <a:t>  </a:t>
            </a:r>
            <a:r>
              <a:rPr lang="ru-RU" sz="800" dirty="0">
                <a:solidFill>
                  <a:srgbClr val="C00000"/>
                </a:solidFill>
                <a:latin typeface="Monotype Corsiva" panose="03010101010201010101" pitchFamily="66" charset="0"/>
              </a:rPr>
              <a:t> </a:t>
            </a:r>
            <a:r>
              <a:rPr lang="ru-RU" sz="800" dirty="0" smtClean="0">
                <a:solidFill>
                  <a:srgbClr val="C00000"/>
                </a:solidFill>
                <a:latin typeface="Monotype Corsiva" panose="03010101010201010101" pitchFamily="66" charset="0"/>
              </a:rPr>
              <a:t>                    </a:t>
            </a:r>
            <a:r>
              <a:rPr lang="ru-RU" sz="2800" u="sng" dirty="0" smtClean="0">
                <a:latin typeface="Times New Roman" panose="02020603050405020304" pitchFamily="18" charset="0"/>
                <a:cs typeface="Times New Roman" panose="02020603050405020304" pitchFamily="18" charset="0"/>
              </a:rPr>
              <a:t>Тема «Длина и её измерение»</a:t>
            </a:r>
          </a:p>
          <a:p>
            <a:pPr algn="just">
              <a:spcAft>
                <a:spcPts val="0"/>
              </a:spcAft>
            </a:pPr>
            <a:r>
              <a:rPr lang="ru-RU" sz="1400" i="1" dirty="0">
                <a:latin typeface="Calibri"/>
                <a:ea typeface="Calibri"/>
                <a:cs typeface="Times New Roman"/>
              </a:rPr>
              <a:t> </a:t>
            </a:r>
            <a:r>
              <a:rPr lang="ru-RU" sz="1400" i="1" dirty="0" smtClean="0">
                <a:latin typeface="Calibri"/>
                <a:ea typeface="Calibri"/>
                <a:cs typeface="Times New Roman"/>
              </a:rPr>
              <a:t>      </a:t>
            </a:r>
          </a:p>
          <a:p>
            <a:pPr algn="just">
              <a:spcAft>
                <a:spcPts val="0"/>
              </a:spcAft>
            </a:pPr>
            <a:r>
              <a:rPr lang="ru-RU" i="1" dirty="0">
                <a:latin typeface="Calibri"/>
                <a:ea typeface="Calibri"/>
                <a:cs typeface="Times New Roman"/>
              </a:rPr>
              <a:t> </a:t>
            </a:r>
            <a:r>
              <a:rPr lang="ru-RU" i="1" dirty="0" smtClean="0">
                <a:latin typeface="Calibri"/>
                <a:ea typeface="Calibri"/>
                <a:cs typeface="Times New Roman"/>
              </a:rPr>
              <a:t>    </a:t>
            </a:r>
            <a:r>
              <a:rPr lang="ru-RU" sz="2100" dirty="0" smtClean="0">
                <a:latin typeface="Times New Roman" panose="02020603050405020304" pitchFamily="18" charset="0"/>
                <a:ea typeface="Calibri"/>
                <a:cs typeface="Times New Roman" panose="02020603050405020304" pitchFamily="18" charset="0"/>
              </a:rPr>
              <a:t>Ученикам </a:t>
            </a:r>
            <a:r>
              <a:rPr lang="ru-RU" sz="2100" dirty="0">
                <a:latin typeface="Times New Roman" panose="02020603050405020304" pitchFamily="18" charset="0"/>
                <a:ea typeface="Calibri"/>
                <a:cs typeface="Times New Roman" panose="02020603050405020304" pitchFamily="18" charset="0"/>
              </a:rPr>
              <a:t>предлагается сравнить «на глаз» </a:t>
            </a:r>
            <a:endParaRPr lang="ru-RU" sz="2100" dirty="0" smtClean="0">
              <a:latin typeface="Times New Roman" panose="02020603050405020304" pitchFamily="18" charset="0"/>
              <a:ea typeface="Calibri"/>
              <a:cs typeface="Times New Roman" panose="02020603050405020304" pitchFamily="18" charset="0"/>
            </a:endParaRPr>
          </a:p>
          <a:p>
            <a:pPr algn="just">
              <a:spcAft>
                <a:spcPts val="0"/>
              </a:spcAft>
            </a:pPr>
            <a:r>
              <a:rPr lang="ru-RU" sz="2100" dirty="0" smtClean="0">
                <a:latin typeface="Times New Roman" panose="02020603050405020304" pitchFamily="18" charset="0"/>
                <a:ea typeface="Calibri"/>
                <a:cs typeface="Times New Roman" panose="02020603050405020304" pitchFamily="18" charset="0"/>
              </a:rPr>
              <a:t>два </a:t>
            </a:r>
            <a:r>
              <a:rPr lang="ru-RU" sz="2100" dirty="0">
                <a:latin typeface="Times New Roman" panose="02020603050405020304" pitchFamily="18" charset="0"/>
                <a:ea typeface="Calibri"/>
                <a:cs typeface="Times New Roman" panose="02020603050405020304" pitchFamily="18" charset="0"/>
              </a:rPr>
              <a:t>одинаковых отрезка, но начерчены они </a:t>
            </a:r>
            <a:endParaRPr lang="ru-RU" sz="2100" dirty="0" smtClean="0">
              <a:latin typeface="Times New Roman" panose="02020603050405020304" pitchFamily="18" charset="0"/>
              <a:ea typeface="Calibri"/>
              <a:cs typeface="Times New Roman" panose="02020603050405020304" pitchFamily="18" charset="0"/>
            </a:endParaRPr>
          </a:p>
          <a:p>
            <a:pPr algn="just">
              <a:spcAft>
                <a:spcPts val="0"/>
              </a:spcAft>
            </a:pPr>
            <a:r>
              <a:rPr lang="ru-RU" sz="2100" dirty="0" smtClean="0">
                <a:latin typeface="Times New Roman" panose="02020603050405020304" pitchFamily="18" charset="0"/>
                <a:ea typeface="Calibri"/>
                <a:cs typeface="Times New Roman" panose="02020603050405020304" pitchFamily="18" charset="0"/>
              </a:rPr>
              <a:t>должны </a:t>
            </a:r>
            <a:r>
              <a:rPr lang="ru-RU" sz="2100" dirty="0">
                <a:latin typeface="Times New Roman" panose="02020603050405020304" pitchFamily="18" charset="0"/>
                <a:ea typeface="Calibri"/>
                <a:cs typeface="Times New Roman" panose="02020603050405020304" pitchFamily="18" charset="0"/>
              </a:rPr>
              <a:t>быть по-разному. Отрезки обозначены как a и b. Ученики сравнивают отрезки «на глаз» и замечают, что отрезок b длиннее, чем отрезок a. После того, как дети сделали такой вывод, учитель берёт мерку и измеряет оба отрезка. В результате измерения получается, что предложенные отрезки одинаковы по длине. После этого, учащиеся делают вывод, что не всегда «на глаз» можно определить какой отрезок (предмет) длиннее (короче) другого. Поэтому возникает необходимость в измерении.</a:t>
            </a:r>
          </a:p>
          <a:p>
            <a:pPr algn="just">
              <a:spcAft>
                <a:spcPts val="0"/>
              </a:spcAft>
            </a:pPr>
            <a:r>
              <a:rPr lang="ru-RU" sz="2100" dirty="0" smtClean="0">
                <a:latin typeface="Times New Roman" panose="02020603050405020304" pitchFamily="18" charset="0"/>
                <a:ea typeface="Calibri"/>
                <a:cs typeface="Times New Roman" panose="02020603050405020304" pitchFamily="18" charset="0"/>
              </a:rPr>
              <a:t>   Вопросы</a:t>
            </a:r>
            <a:r>
              <a:rPr lang="ru-RU" sz="2100" dirty="0">
                <a:latin typeface="Times New Roman" panose="02020603050405020304" pitchFamily="18" charset="0"/>
                <a:ea typeface="Calibri"/>
                <a:cs typeface="Times New Roman" panose="02020603050405020304" pitchFamily="18" charset="0"/>
              </a:rPr>
              <a:t>, которые целесообразно задавать в данной ситуации:</a:t>
            </a:r>
          </a:p>
          <a:p>
            <a:pPr algn="just">
              <a:spcAft>
                <a:spcPts val="0"/>
              </a:spcAft>
            </a:pPr>
            <a:r>
              <a:rPr lang="ru-RU" sz="2100" dirty="0">
                <a:latin typeface="Times New Roman" panose="02020603050405020304" pitchFamily="18" charset="0"/>
                <a:ea typeface="Calibri"/>
                <a:cs typeface="Times New Roman" panose="02020603050405020304" pitchFamily="18" charset="0"/>
              </a:rPr>
              <a:t>– Как вы думаете, какой отрезок длиннее (короче)? Почему?</a:t>
            </a:r>
          </a:p>
          <a:p>
            <a:pPr algn="just">
              <a:spcAft>
                <a:spcPts val="0"/>
              </a:spcAft>
            </a:pPr>
            <a:r>
              <a:rPr lang="ru-RU" sz="2100" dirty="0">
                <a:latin typeface="Times New Roman" panose="02020603050405020304" pitchFamily="18" charset="0"/>
                <a:ea typeface="Calibri"/>
                <a:cs typeface="Times New Roman" panose="02020603050405020304" pitchFamily="18" charset="0"/>
              </a:rPr>
              <a:t>– Можно ли всегда доверять своему глазомеру?</a:t>
            </a:r>
          </a:p>
          <a:p>
            <a:pPr algn="just">
              <a:spcAft>
                <a:spcPts val="0"/>
              </a:spcAft>
            </a:pPr>
            <a:r>
              <a:rPr lang="ru-RU" sz="2100" dirty="0">
                <a:latin typeface="Times New Roman" panose="02020603050405020304" pitchFamily="18" charset="0"/>
                <a:ea typeface="Calibri"/>
                <a:cs typeface="Times New Roman" panose="02020603050405020304" pitchFamily="18" charset="0"/>
              </a:rPr>
              <a:t>– Что нужно для того, чтобы избежать подобной ошибки</a:t>
            </a:r>
            <a:r>
              <a:rPr lang="ru-RU" sz="2100" dirty="0" smtClean="0">
                <a:latin typeface="Times New Roman" panose="02020603050405020304" pitchFamily="18" charset="0"/>
                <a:ea typeface="Calibri"/>
                <a:cs typeface="Times New Roman" panose="02020603050405020304" pitchFamily="18" charset="0"/>
              </a:rPr>
              <a:t>?</a:t>
            </a:r>
            <a:endParaRPr lang="ru-RU" sz="2100" dirty="0">
              <a:latin typeface="Times New Roman" panose="02020603050405020304" pitchFamily="18" charset="0"/>
              <a:ea typeface="Calibri"/>
              <a:cs typeface="Times New Roman" panose="02020603050405020304" pitchFamily="18" charset="0"/>
            </a:endParaRPr>
          </a:p>
        </p:txBody>
      </p:sp>
      <p:pic>
        <p:nvPicPr>
          <p:cNvPr id="4" name="Рисунок 3"/>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rot="187646">
            <a:off x="6165697" y="-6061"/>
            <a:ext cx="2446598" cy="2154711"/>
          </a:xfrm>
          <a:prstGeom prst="rect">
            <a:avLst/>
          </a:prstGeom>
          <a:ln>
            <a:noFill/>
          </a:ln>
          <a:effectLst>
            <a:softEdge rad="112500"/>
          </a:effectLst>
        </p:spPr>
      </p:pic>
    </p:spTree>
    <p:extLst>
      <p:ext uri="{BB962C8B-B14F-4D97-AF65-F5344CB8AC3E}">
        <p14:creationId xmlns:p14="http://schemas.microsoft.com/office/powerpoint/2010/main" val="23918779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 name="TextBox 1"/>
          <p:cNvSpPr txBox="1"/>
          <p:nvPr/>
        </p:nvSpPr>
        <p:spPr>
          <a:xfrm>
            <a:off x="323528" y="188640"/>
            <a:ext cx="7344816" cy="6632585"/>
          </a:xfrm>
          <a:prstGeom prst="rect">
            <a:avLst/>
          </a:prstGeom>
          <a:noFill/>
        </p:spPr>
        <p:txBody>
          <a:bodyPr wrap="square" rtlCol="0">
            <a:spAutoFit/>
          </a:bodyPr>
          <a:lstStyle/>
          <a:p>
            <a:pPr lvl="0" algn="ctr"/>
            <a:r>
              <a:rPr lang="ru-RU" sz="3600" b="1" dirty="0">
                <a:solidFill>
                  <a:srgbClr val="C00000"/>
                </a:solidFill>
                <a:latin typeface="Monotype Corsiva" panose="03010101010201010101" pitchFamily="66" charset="0"/>
              </a:rPr>
              <a:t>Развивающие </a:t>
            </a:r>
            <a:r>
              <a:rPr lang="ru-RU" sz="3600" b="1" dirty="0" smtClean="0">
                <a:solidFill>
                  <a:srgbClr val="C00000"/>
                </a:solidFill>
                <a:latin typeface="Monotype Corsiva" panose="03010101010201010101" pitchFamily="66" charset="0"/>
              </a:rPr>
              <a:t>упражнение</a:t>
            </a:r>
            <a:endParaRPr lang="ru-RU" sz="3600" b="1" dirty="0">
              <a:solidFill>
                <a:srgbClr val="C00000"/>
              </a:solidFill>
              <a:latin typeface="Monotype Corsiva" panose="03010101010201010101" pitchFamily="66" charset="0"/>
            </a:endParaRPr>
          </a:p>
          <a:p>
            <a:pPr lvl="0" algn="ctr"/>
            <a:r>
              <a:rPr lang="ru-RU" sz="2800" u="sng" dirty="0">
                <a:solidFill>
                  <a:prstClr val="black"/>
                </a:solidFill>
                <a:latin typeface="Times New Roman" panose="02020603050405020304" pitchFamily="18" charset="0"/>
                <a:cs typeface="Times New Roman" panose="02020603050405020304" pitchFamily="18" charset="0"/>
              </a:rPr>
              <a:t>Тема </a:t>
            </a:r>
            <a:r>
              <a:rPr lang="ru-RU" sz="2800" u="sng" dirty="0" smtClean="0">
                <a:solidFill>
                  <a:prstClr val="black"/>
                </a:solidFill>
                <a:latin typeface="Times New Roman" panose="02020603050405020304" pitchFamily="18" charset="0"/>
                <a:cs typeface="Times New Roman" panose="02020603050405020304" pitchFamily="18" charset="0"/>
              </a:rPr>
              <a:t>«Площадь»</a:t>
            </a:r>
          </a:p>
          <a:p>
            <a:pPr lvl="0" algn="ctr"/>
            <a:r>
              <a:rPr lang="ru-RU" sz="1400" u="sng" dirty="0" smtClean="0">
                <a:solidFill>
                  <a:prstClr val="black"/>
                </a:solidFill>
                <a:latin typeface="Times New Roman" panose="02020603050405020304" pitchFamily="18" charset="0"/>
                <a:cs typeface="Times New Roman" panose="02020603050405020304" pitchFamily="18" charset="0"/>
              </a:rPr>
              <a:t>   </a:t>
            </a:r>
          </a:p>
          <a:p>
            <a:pPr algn="just">
              <a:spcAft>
                <a:spcPts val="0"/>
              </a:spcAft>
            </a:pPr>
            <a:r>
              <a:rPr lang="ru-RU" sz="2100" i="1" dirty="0">
                <a:latin typeface="Times New Roman" panose="02020603050405020304" pitchFamily="18" charset="0"/>
                <a:ea typeface="Calibri"/>
                <a:cs typeface="Times New Roman" panose="02020603050405020304" pitchFamily="18" charset="0"/>
              </a:rPr>
              <a:t> </a:t>
            </a:r>
            <a:r>
              <a:rPr lang="ru-RU" sz="2100" i="1" dirty="0" smtClean="0">
                <a:latin typeface="Times New Roman" panose="02020603050405020304" pitchFamily="18" charset="0"/>
                <a:ea typeface="Calibri"/>
                <a:cs typeface="Times New Roman" panose="02020603050405020304" pitchFamily="18" charset="0"/>
              </a:rPr>
              <a:t>  </a:t>
            </a:r>
            <a:r>
              <a:rPr lang="ru-RU" sz="2100" dirty="0" smtClean="0">
                <a:latin typeface="Times New Roman" panose="02020603050405020304" pitchFamily="18" charset="0"/>
                <a:ea typeface="Calibri"/>
                <a:cs typeface="Times New Roman" panose="02020603050405020304" pitchFamily="18" charset="0"/>
              </a:rPr>
              <a:t>На </a:t>
            </a:r>
            <a:r>
              <a:rPr lang="ru-RU" sz="2100" dirty="0">
                <a:latin typeface="Times New Roman" panose="02020603050405020304" pitchFamily="18" charset="0"/>
                <a:ea typeface="Calibri"/>
                <a:cs typeface="Times New Roman" panose="02020603050405020304" pitchFamily="18" charset="0"/>
              </a:rPr>
              <a:t>доске прямоугольник. Ученикам предлагается </a:t>
            </a:r>
            <a:endParaRPr lang="ru-RU" sz="2100" dirty="0" smtClean="0">
              <a:latin typeface="Times New Roman" panose="02020603050405020304" pitchFamily="18" charset="0"/>
              <a:ea typeface="Calibri"/>
              <a:cs typeface="Times New Roman" panose="02020603050405020304" pitchFamily="18" charset="0"/>
            </a:endParaRPr>
          </a:p>
          <a:p>
            <a:pPr algn="just">
              <a:spcAft>
                <a:spcPts val="0"/>
              </a:spcAft>
            </a:pPr>
            <a:r>
              <a:rPr lang="ru-RU" sz="2100" dirty="0" smtClean="0">
                <a:latin typeface="Times New Roman" panose="02020603050405020304" pitchFamily="18" charset="0"/>
                <a:ea typeface="Calibri"/>
                <a:cs typeface="Times New Roman" panose="02020603050405020304" pitchFamily="18" charset="0"/>
              </a:rPr>
              <a:t>измерить </a:t>
            </a:r>
            <a:r>
              <a:rPr lang="ru-RU" sz="2100" dirty="0">
                <a:latin typeface="Times New Roman" panose="02020603050405020304" pitchFamily="18" charset="0"/>
                <a:ea typeface="Calibri"/>
                <a:cs typeface="Times New Roman" panose="02020603050405020304" pitchFamily="18" charset="0"/>
              </a:rPr>
              <a:t>его площадь тремя разными мерками. В результате измерения учащиеся получают: соответственно 6 мерок. 12 мерок, 4 мерки. Далее учитель задаёт вопрос: почему, измеряя площадь одной и той же фигуры, мы получили разные числовые значения? Ученики делают вывод, что это произошло потому, что измеряли площадь фигуры разными мерками, поэтому, чтобы избежать подобной ошибки, площадь фигур надо наметит одной меркой.</a:t>
            </a:r>
          </a:p>
          <a:p>
            <a:pPr algn="just">
              <a:spcAft>
                <a:spcPts val="0"/>
              </a:spcAft>
            </a:pPr>
            <a:r>
              <a:rPr lang="ru-RU" sz="2100" dirty="0" smtClean="0">
                <a:latin typeface="Times New Roman" panose="02020603050405020304" pitchFamily="18" charset="0"/>
                <a:ea typeface="Calibri"/>
                <a:cs typeface="Times New Roman" panose="02020603050405020304" pitchFamily="18" charset="0"/>
              </a:rPr>
              <a:t>      Вопросы</a:t>
            </a:r>
            <a:r>
              <a:rPr lang="ru-RU" sz="2100" dirty="0">
                <a:latin typeface="Times New Roman" panose="02020603050405020304" pitchFamily="18" charset="0"/>
                <a:ea typeface="Calibri"/>
                <a:cs typeface="Times New Roman" panose="02020603050405020304" pitchFamily="18" charset="0"/>
              </a:rPr>
              <a:t>, которые целесообразно задавать в данной ситуации:</a:t>
            </a:r>
          </a:p>
          <a:p>
            <a:pPr algn="just">
              <a:spcAft>
                <a:spcPts val="0"/>
              </a:spcAft>
            </a:pPr>
            <a:r>
              <a:rPr lang="ru-RU" sz="2100" dirty="0">
                <a:latin typeface="Times New Roman" panose="02020603050405020304" pitchFamily="18" charset="0"/>
                <a:ea typeface="Calibri"/>
                <a:cs typeface="Times New Roman" panose="02020603050405020304" pitchFamily="18" charset="0"/>
              </a:rPr>
              <a:t>– Какова площадь фигуры, если измерим её меркой №1? №2? №3? Почему значение площади изменилось?</a:t>
            </a:r>
          </a:p>
          <a:p>
            <a:pPr algn="just">
              <a:spcAft>
                <a:spcPts val="0"/>
              </a:spcAft>
            </a:pPr>
            <a:r>
              <a:rPr lang="ru-RU" sz="2100" dirty="0">
                <a:latin typeface="Times New Roman" panose="02020603050405020304" pitchFamily="18" charset="0"/>
                <a:ea typeface="Calibri"/>
                <a:cs typeface="Times New Roman" panose="02020603050405020304" pitchFamily="18" charset="0"/>
              </a:rPr>
              <a:t>– Что нужно для того, чтобы избежать подобной ошибки?</a:t>
            </a:r>
          </a:p>
          <a:p>
            <a:pPr algn="just">
              <a:spcAft>
                <a:spcPts val="0"/>
              </a:spcAft>
            </a:pPr>
            <a:r>
              <a:rPr lang="ru-RU" sz="2100" dirty="0">
                <a:latin typeface="Times New Roman" panose="02020603050405020304" pitchFamily="18" charset="0"/>
                <a:ea typeface="Calibri"/>
                <a:cs typeface="Times New Roman" panose="02020603050405020304" pitchFamily="18" charset="0"/>
              </a:rPr>
              <a:t>– Зачем измерять площадь фигур одной меркой?</a:t>
            </a:r>
          </a:p>
          <a:p>
            <a:pPr lvl="0"/>
            <a:endParaRPr lang="ru-RU" dirty="0">
              <a:solidFill>
                <a:prstClr val="black"/>
              </a:solidFill>
            </a:endParaRPr>
          </a:p>
        </p:txBody>
      </p:sp>
    </p:spTree>
    <p:extLst>
      <p:ext uri="{BB962C8B-B14F-4D97-AF65-F5344CB8AC3E}">
        <p14:creationId xmlns:p14="http://schemas.microsoft.com/office/powerpoint/2010/main" val="5302291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 name="TextBox 1"/>
          <p:cNvSpPr txBox="1"/>
          <p:nvPr/>
        </p:nvSpPr>
        <p:spPr>
          <a:xfrm>
            <a:off x="180816" y="116632"/>
            <a:ext cx="6624736" cy="6494085"/>
          </a:xfrm>
          <a:prstGeom prst="rect">
            <a:avLst/>
          </a:prstGeom>
          <a:noFill/>
        </p:spPr>
        <p:txBody>
          <a:bodyPr wrap="square" rtlCol="0">
            <a:spAutoFit/>
          </a:bodyPr>
          <a:lstStyle/>
          <a:p>
            <a:pPr lvl="0" algn="ctr"/>
            <a:r>
              <a:rPr lang="ru-RU" sz="3600" b="1" dirty="0">
                <a:solidFill>
                  <a:srgbClr val="C00000"/>
                </a:solidFill>
                <a:latin typeface="Monotype Corsiva" panose="03010101010201010101" pitchFamily="66" charset="0"/>
              </a:rPr>
              <a:t>Развивающие упражнения</a:t>
            </a:r>
          </a:p>
          <a:p>
            <a:pPr lvl="0" algn="ctr"/>
            <a:r>
              <a:rPr lang="ru-RU" sz="2800" u="sng" dirty="0">
                <a:solidFill>
                  <a:prstClr val="black"/>
                </a:solidFill>
                <a:latin typeface="Times New Roman" panose="02020603050405020304" pitchFamily="18" charset="0"/>
                <a:cs typeface="Times New Roman" panose="02020603050405020304" pitchFamily="18" charset="0"/>
              </a:rPr>
              <a:t>Тема </a:t>
            </a:r>
            <a:r>
              <a:rPr lang="ru-RU" sz="2800" u="sng" dirty="0" smtClean="0">
                <a:solidFill>
                  <a:prstClr val="black"/>
                </a:solidFill>
                <a:latin typeface="Times New Roman" panose="02020603050405020304" pitchFamily="18" charset="0"/>
                <a:cs typeface="Times New Roman" panose="02020603050405020304" pitchFamily="18" charset="0"/>
              </a:rPr>
              <a:t>«Объём»</a:t>
            </a:r>
          </a:p>
          <a:p>
            <a:pPr lvl="0" algn="ctr"/>
            <a:r>
              <a:rPr lang="ru-RU" sz="1400" u="sng" dirty="0">
                <a:solidFill>
                  <a:prstClr val="black"/>
                </a:solidFill>
                <a:latin typeface="Times New Roman" panose="02020603050405020304" pitchFamily="18" charset="0"/>
                <a:cs typeface="Times New Roman" panose="02020603050405020304" pitchFamily="18" charset="0"/>
              </a:rPr>
              <a:t> </a:t>
            </a:r>
            <a:r>
              <a:rPr lang="ru-RU" sz="1400" u="sng" dirty="0" smtClean="0">
                <a:solidFill>
                  <a:prstClr val="black"/>
                </a:solidFill>
                <a:latin typeface="Times New Roman" panose="02020603050405020304" pitchFamily="18" charset="0"/>
                <a:cs typeface="Times New Roman" panose="02020603050405020304" pitchFamily="18" charset="0"/>
              </a:rPr>
              <a:t> </a:t>
            </a:r>
          </a:p>
          <a:p>
            <a:pPr algn="just">
              <a:spcAft>
                <a:spcPts val="0"/>
              </a:spcAft>
            </a:pPr>
            <a:r>
              <a:rPr lang="ru-RU" sz="2000" i="1" dirty="0">
                <a:latin typeface="Times New Roman" panose="02020603050405020304" pitchFamily="18" charset="0"/>
                <a:ea typeface="Calibri"/>
                <a:cs typeface="Times New Roman" panose="02020603050405020304" pitchFamily="18" charset="0"/>
              </a:rPr>
              <a:t> </a:t>
            </a:r>
            <a:r>
              <a:rPr lang="ru-RU" sz="2000" i="1" dirty="0" smtClean="0">
                <a:latin typeface="Times New Roman" panose="02020603050405020304" pitchFamily="18" charset="0"/>
                <a:ea typeface="Calibri"/>
                <a:cs typeface="Times New Roman" panose="02020603050405020304" pitchFamily="18" charset="0"/>
              </a:rPr>
              <a:t>    </a:t>
            </a:r>
            <a:r>
              <a:rPr lang="ru-RU" sz="2000" dirty="0" smtClean="0">
                <a:latin typeface="Times New Roman" panose="02020603050405020304" pitchFamily="18" charset="0"/>
                <a:ea typeface="Calibri"/>
                <a:cs typeface="Times New Roman" panose="02020603050405020304" pitchFamily="18" charset="0"/>
              </a:rPr>
              <a:t>Ученикам </a:t>
            </a:r>
            <a:r>
              <a:rPr lang="ru-RU" sz="2000" dirty="0">
                <a:latin typeface="Times New Roman" panose="02020603050405020304" pitchFamily="18" charset="0"/>
                <a:ea typeface="Calibri"/>
                <a:cs typeface="Times New Roman" panose="02020603050405020304" pitchFamily="18" charset="0"/>
              </a:rPr>
              <a:t>предлагается измерить объём куба. Для этого им предлагается куб без верхней стороны и две мерки: куб со стороной один кубический дециметр и параллелепипед (длина – 2 см, высота – 1 см, ширина – 1 см). Объём предложенного куба равен 64 см3. Мерок детям предлагается много, чтобы они могли уложить их в кубе. Ученики выполняют задание и выясняют, что измеряя первой меркой (куб) они получили в результате 64, а измеряя второй мерой (параллелепипед) – 32. После этого ученики делают вывод о необходимости введения единой мерки. </a:t>
            </a:r>
            <a:endParaRPr lang="ru-RU" sz="2000" dirty="0" smtClean="0">
              <a:latin typeface="Times New Roman" panose="02020603050405020304" pitchFamily="18" charset="0"/>
              <a:ea typeface="Calibri"/>
              <a:cs typeface="Times New Roman" panose="02020603050405020304" pitchFamily="18" charset="0"/>
            </a:endParaRPr>
          </a:p>
          <a:p>
            <a:pPr algn="just">
              <a:spcAft>
                <a:spcPts val="0"/>
              </a:spcAft>
            </a:pPr>
            <a:r>
              <a:rPr lang="ru-RU" sz="2000" dirty="0">
                <a:latin typeface="Times New Roman" panose="02020603050405020304" pitchFamily="18" charset="0"/>
                <a:ea typeface="Calibri"/>
                <a:cs typeface="Times New Roman" panose="02020603050405020304" pitchFamily="18" charset="0"/>
              </a:rPr>
              <a:t> </a:t>
            </a:r>
            <a:r>
              <a:rPr lang="ru-RU" sz="2000" dirty="0" smtClean="0">
                <a:latin typeface="Times New Roman" panose="02020603050405020304" pitchFamily="18" charset="0"/>
                <a:ea typeface="Calibri"/>
                <a:cs typeface="Times New Roman" panose="02020603050405020304" pitchFamily="18" charset="0"/>
              </a:rPr>
              <a:t>    Вопросы</a:t>
            </a:r>
            <a:r>
              <a:rPr lang="ru-RU" sz="2000" dirty="0">
                <a:latin typeface="Times New Roman" panose="02020603050405020304" pitchFamily="18" charset="0"/>
                <a:ea typeface="Calibri"/>
                <a:cs typeface="Times New Roman" panose="02020603050405020304" pitchFamily="18" charset="0"/>
              </a:rPr>
              <a:t>, которые целесообразно задавать в данной ситуации:</a:t>
            </a:r>
          </a:p>
          <a:p>
            <a:pPr algn="just">
              <a:spcAft>
                <a:spcPts val="0"/>
              </a:spcAft>
            </a:pPr>
            <a:r>
              <a:rPr lang="ru-RU" sz="2000" dirty="0">
                <a:latin typeface="Times New Roman" panose="02020603050405020304" pitchFamily="18" charset="0"/>
                <a:ea typeface="Calibri"/>
                <a:cs typeface="Times New Roman" panose="02020603050405020304" pitchFamily="18" charset="0"/>
              </a:rPr>
              <a:t>– Каков объём куба?</a:t>
            </a:r>
          </a:p>
          <a:p>
            <a:pPr algn="just">
              <a:spcAft>
                <a:spcPts val="0"/>
              </a:spcAft>
            </a:pPr>
            <a:r>
              <a:rPr lang="ru-RU" sz="2000" dirty="0">
                <a:latin typeface="Times New Roman" panose="02020603050405020304" pitchFamily="18" charset="0"/>
                <a:ea typeface="Calibri"/>
                <a:cs typeface="Times New Roman" panose="02020603050405020304" pitchFamily="18" charset="0"/>
              </a:rPr>
              <a:t>– Почему у вас получились разные результаты?</a:t>
            </a:r>
          </a:p>
          <a:p>
            <a:pPr algn="just">
              <a:spcAft>
                <a:spcPts val="0"/>
              </a:spcAft>
            </a:pPr>
            <a:r>
              <a:rPr lang="ru-RU" sz="2000" dirty="0">
                <a:latin typeface="Times New Roman" panose="02020603050405020304" pitchFamily="18" charset="0"/>
                <a:ea typeface="Calibri"/>
                <a:cs typeface="Times New Roman" panose="02020603050405020304" pitchFamily="18" charset="0"/>
              </a:rPr>
              <a:t>– Чем нужно пользоваться при измерении объёмов фигур?</a:t>
            </a:r>
          </a:p>
          <a:p>
            <a:pPr lvl="0"/>
            <a:endParaRPr lang="ru-RU" dirty="0">
              <a:solidFill>
                <a:prstClr val="black"/>
              </a:solidFill>
            </a:endParaRPr>
          </a:p>
        </p:txBody>
      </p:sp>
      <p:pic>
        <p:nvPicPr>
          <p:cNvPr id="4" name="Рисунок 3"/>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890549" y="1419458"/>
            <a:ext cx="1851670" cy="3888432"/>
          </a:xfrm>
          <a:prstGeom prst="rect">
            <a:avLst/>
          </a:prstGeom>
          <a:ln>
            <a:noFill/>
          </a:ln>
          <a:effectLst>
            <a:softEdge rad="112500"/>
          </a:effectLst>
        </p:spPr>
      </p:pic>
    </p:spTree>
    <p:extLst>
      <p:ext uri="{BB962C8B-B14F-4D97-AF65-F5344CB8AC3E}">
        <p14:creationId xmlns:p14="http://schemas.microsoft.com/office/powerpoint/2010/main" val="1712919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 name="TextBox 1"/>
          <p:cNvSpPr txBox="1"/>
          <p:nvPr/>
        </p:nvSpPr>
        <p:spPr>
          <a:xfrm>
            <a:off x="179512" y="188640"/>
            <a:ext cx="7272808" cy="5940088"/>
          </a:xfrm>
          <a:prstGeom prst="rect">
            <a:avLst/>
          </a:prstGeom>
          <a:noFill/>
        </p:spPr>
        <p:txBody>
          <a:bodyPr wrap="square" rtlCol="0">
            <a:spAutoFit/>
          </a:bodyPr>
          <a:lstStyle/>
          <a:p>
            <a:pPr algn="ctr"/>
            <a:r>
              <a:rPr lang="ru-RU" sz="3600" b="1" dirty="0" smtClean="0">
                <a:solidFill>
                  <a:srgbClr val="C00000"/>
                </a:solidFill>
                <a:latin typeface="Monotype Corsiva" panose="03010101010201010101" pitchFamily="66" charset="0"/>
              </a:rPr>
              <a:t>Моделирование</a:t>
            </a:r>
          </a:p>
          <a:p>
            <a:pPr algn="ctr"/>
            <a:r>
              <a:rPr lang="ru-RU" sz="1200" b="1" dirty="0">
                <a:solidFill>
                  <a:srgbClr val="C00000"/>
                </a:solidFill>
                <a:latin typeface="Monotype Corsiva" panose="03010101010201010101" pitchFamily="66" charset="0"/>
              </a:rPr>
              <a:t> </a:t>
            </a:r>
            <a:r>
              <a:rPr lang="ru-RU" sz="1200" b="1" dirty="0" smtClean="0">
                <a:solidFill>
                  <a:srgbClr val="C00000"/>
                </a:solidFill>
                <a:latin typeface="Monotype Corsiva" panose="03010101010201010101" pitchFamily="66" charset="0"/>
              </a:rPr>
              <a:t> </a:t>
            </a:r>
          </a:p>
          <a:p>
            <a:r>
              <a:rPr lang="ru-RU" sz="2400" dirty="0" smtClean="0">
                <a:latin typeface="Times New Roman" panose="02020603050405020304" pitchFamily="18" charset="0"/>
                <a:ea typeface="Calibri"/>
                <a:cs typeface="Times New Roman" panose="02020603050405020304" pitchFamily="18" charset="0"/>
              </a:rPr>
              <a:t>           При </a:t>
            </a:r>
            <a:r>
              <a:rPr lang="ru-RU" sz="2400" dirty="0">
                <a:latin typeface="Times New Roman" panose="02020603050405020304" pitchFamily="18" charset="0"/>
                <a:ea typeface="Calibri"/>
                <a:cs typeface="Times New Roman" panose="02020603050405020304" pitchFamily="18" charset="0"/>
              </a:rPr>
              <a:t>изучении единиц длины совместно с детьми изготавливаем модели сантиметра, дециметра, метра. </a:t>
            </a:r>
            <a:endParaRPr lang="ru-RU" sz="2400" dirty="0" smtClean="0">
              <a:latin typeface="Times New Roman" panose="02020603050405020304" pitchFamily="18" charset="0"/>
              <a:ea typeface="Calibri"/>
              <a:cs typeface="Times New Roman" panose="02020603050405020304" pitchFamily="18" charset="0"/>
            </a:endParaRPr>
          </a:p>
          <a:p>
            <a:r>
              <a:rPr lang="ru-RU" sz="1000" dirty="0">
                <a:latin typeface="Times New Roman" panose="02020603050405020304" pitchFamily="18" charset="0"/>
                <a:ea typeface="Calibri"/>
                <a:cs typeface="Times New Roman" panose="02020603050405020304" pitchFamily="18" charset="0"/>
              </a:rPr>
              <a:t> </a:t>
            </a:r>
            <a:r>
              <a:rPr lang="ru-RU" sz="1000" dirty="0" smtClean="0">
                <a:latin typeface="Times New Roman" panose="02020603050405020304" pitchFamily="18" charset="0"/>
                <a:ea typeface="Calibri"/>
                <a:cs typeface="Times New Roman" panose="02020603050405020304" pitchFamily="18" charset="0"/>
              </a:rPr>
              <a:t> </a:t>
            </a:r>
          </a:p>
          <a:p>
            <a:r>
              <a:rPr lang="ru-RU" sz="2400" dirty="0" smtClean="0">
                <a:latin typeface="Times New Roman" panose="02020603050405020304" pitchFamily="18" charset="0"/>
                <a:ea typeface="Calibri"/>
                <a:cs typeface="Times New Roman" panose="02020603050405020304" pitchFamily="18" charset="0"/>
              </a:rPr>
              <a:t>           При </a:t>
            </a:r>
            <a:r>
              <a:rPr lang="ru-RU" sz="2400" dirty="0">
                <a:latin typeface="Times New Roman" panose="02020603050405020304" pitchFamily="18" charset="0"/>
                <a:ea typeface="Calibri"/>
                <a:cs typeface="Times New Roman" panose="02020603050405020304" pitchFamily="18" charset="0"/>
              </a:rPr>
              <a:t>изучении темы площадь – модели квадратного сантиметра, квадратного дециметра, квадратного метра</a:t>
            </a:r>
            <a:r>
              <a:rPr lang="ru-RU" sz="2400" dirty="0" smtClean="0">
                <a:latin typeface="Times New Roman" panose="02020603050405020304" pitchFamily="18" charset="0"/>
                <a:ea typeface="Calibri"/>
                <a:cs typeface="Times New Roman" panose="02020603050405020304" pitchFamily="18" charset="0"/>
              </a:rPr>
              <a:t>. </a:t>
            </a:r>
          </a:p>
          <a:p>
            <a:r>
              <a:rPr lang="ru-RU" sz="1000" dirty="0">
                <a:latin typeface="Times New Roman" panose="02020603050405020304" pitchFamily="18" charset="0"/>
                <a:ea typeface="Calibri"/>
                <a:cs typeface="Times New Roman" panose="02020603050405020304" pitchFamily="18" charset="0"/>
              </a:rPr>
              <a:t> </a:t>
            </a:r>
            <a:r>
              <a:rPr lang="ru-RU" sz="1000" dirty="0" smtClean="0">
                <a:latin typeface="Times New Roman" panose="02020603050405020304" pitchFamily="18" charset="0"/>
                <a:ea typeface="Calibri"/>
                <a:cs typeface="Times New Roman" panose="02020603050405020304" pitchFamily="18" charset="0"/>
              </a:rPr>
              <a:t> </a:t>
            </a:r>
          </a:p>
          <a:p>
            <a:pPr algn="r"/>
            <a:r>
              <a:rPr lang="ru-RU" sz="2400" dirty="0" smtClean="0">
                <a:latin typeface="Times New Roman" panose="02020603050405020304" pitchFamily="18" charset="0"/>
                <a:ea typeface="Calibri"/>
                <a:cs typeface="Times New Roman" panose="02020603050405020304" pitchFamily="18" charset="0"/>
              </a:rPr>
              <a:t>            При изучении темы «Объём» –  </a:t>
            </a:r>
          </a:p>
          <a:p>
            <a:pPr algn="r"/>
            <a:r>
              <a:rPr lang="ru-RU" sz="2400" dirty="0" smtClean="0">
                <a:latin typeface="Times New Roman" panose="02020603050405020304" pitchFamily="18" charset="0"/>
                <a:ea typeface="Calibri"/>
                <a:cs typeface="Times New Roman" panose="02020603050405020304" pitchFamily="18" charset="0"/>
              </a:rPr>
              <a:t>модели </a:t>
            </a:r>
          </a:p>
          <a:p>
            <a:pPr algn="r"/>
            <a:r>
              <a:rPr lang="ru-RU" sz="2400" dirty="0" smtClean="0">
                <a:latin typeface="Times New Roman" panose="02020603050405020304" pitchFamily="18" charset="0"/>
                <a:ea typeface="Calibri"/>
                <a:cs typeface="Times New Roman" panose="02020603050405020304" pitchFamily="18" charset="0"/>
              </a:rPr>
              <a:t>кубического </a:t>
            </a:r>
          </a:p>
          <a:p>
            <a:pPr algn="r"/>
            <a:r>
              <a:rPr lang="ru-RU" sz="2400" dirty="0" smtClean="0">
                <a:latin typeface="Times New Roman" panose="02020603050405020304" pitchFamily="18" charset="0"/>
                <a:ea typeface="Calibri"/>
                <a:cs typeface="Times New Roman" panose="02020603050405020304" pitchFamily="18" charset="0"/>
              </a:rPr>
              <a:t>сантиметра,</a:t>
            </a:r>
            <a:r>
              <a:rPr lang="ru-RU" sz="2400" dirty="0">
                <a:solidFill>
                  <a:prstClr val="black"/>
                </a:solidFill>
                <a:latin typeface="Times New Roman" panose="02020603050405020304" pitchFamily="18" charset="0"/>
                <a:ea typeface="Calibri"/>
                <a:cs typeface="Times New Roman" panose="02020603050405020304" pitchFamily="18" charset="0"/>
              </a:rPr>
              <a:t> </a:t>
            </a:r>
            <a:endParaRPr lang="ru-RU" sz="2400" dirty="0" smtClean="0">
              <a:solidFill>
                <a:prstClr val="black"/>
              </a:solidFill>
              <a:latin typeface="Times New Roman" panose="02020603050405020304" pitchFamily="18" charset="0"/>
              <a:ea typeface="Calibri"/>
              <a:cs typeface="Times New Roman" panose="02020603050405020304" pitchFamily="18" charset="0"/>
            </a:endParaRPr>
          </a:p>
          <a:p>
            <a:pPr algn="r"/>
            <a:r>
              <a:rPr lang="ru-RU" sz="2400" dirty="0" smtClean="0">
                <a:solidFill>
                  <a:prstClr val="black"/>
                </a:solidFill>
                <a:latin typeface="Times New Roman" panose="02020603050405020304" pitchFamily="18" charset="0"/>
                <a:ea typeface="Calibri"/>
                <a:cs typeface="Times New Roman" panose="02020603050405020304" pitchFamily="18" charset="0"/>
              </a:rPr>
              <a:t>кубического </a:t>
            </a:r>
          </a:p>
          <a:p>
            <a:pPr algn="r"/>
            <a:r>
              <a:rPr lang="ru-RU" sz="2400" dirty="0" smtClean="0">
                <a:solidFill>
                  <a:prstClr val="black"/>
                </a:solidFill>
                <a:latin typeface="Times New Roman" panose="02020603050405020304" pitchFamily="18" charset="0"/>
                <a:ea typeface="Calibri"/>
                <a:cs typeface="Times New Roman" panose="02020603050405020304" pitchFamily="18" charset="0"/>
              </a:rPr>
              <a:t>дециметра,  </a:t>
            </a:r>
          </a:p>
          <a:p>
            <a:pPr algn="r"/>
            <a:r>
              <a:rPr lang="ru-RU" sz="2400" dirty="0" smtClean="0">
                <a:solidFill>
                  <a:prstClr val="black"/>
                </a:solidFill>
                <a:latin typeface="Times New Roman" panose="02020603050405020304" pitchFamily="18" charset="0"/>
                <a:ea typeface="Calibri"/>
                <a:cs typeface="Times New Roman" panose="02020603050405020304" pitchFamily="18" charset="0"/>
              </a:rPr>
              <a:t>кубического метра.</a:t>
            </a:r>
            <a:endParaRPr lang="ru-RU" sz="2400" dirty="0">
              <a:latin typeface="Times New Roman" panose="02020603050405020304" pitchFamily="18" charset="0"/>
              <a:cs typeface="Times New Roman" panose="02020603050405020304" pitchFamily="18" charset="0"/>
            </a:endParaRPr>
          </a:p>
        </p:txBody>
      </p:sp>
      <p:pic>
        <p:nvPicPr>
          <p:cNvPr id="8" name="Рисунок 7"/>
          <p:cNvPicPr>
            <a:picLocks noChangeAspect="1"/>
          </p:cNvPicPr>
          <p:nvPr/>
        </p:nvPicPr>
        <p:blipFill>
          <a:blip r:embed="rId3">
            <a:extLst>
              <a:ext uri="{28A0092B-C50C-407E-A947-70E740481C1C}">
                <a14:useLocalDpi xmlns:a14="http://schemas.microsoft.com/office/drawing/2010/main"/>
              </a:ext>
            </a:extLst>
          </a:blip>
          <a:stretch>
            <a:fillRect/>
          </a:stretch>
        </p:blipFill>
        <p:spPr>
          <a:xfrm rot="395518">
            <a:off x="309970" y="3754974"/>
            <a:ext cx="4577328" cy="2651897"/>
          </a:xfrm>
          <a:prstGeom prst="rect">
            <a:avLst/>
          </a:prstGeom>
          <a:ln>
            <a:noFill/>
          </a:ln>
          <a:effectLst>
            <a:softEdge rad="112500"/>
          </a:effectLst>
        </p:spPr>
      </p:pic>
    </p:spTree>
    <p:extLst>
      <p:ext uri="{BB962C8B-B14F-4D97-AF65-F5344CB8AC3E}">
        <p14:creationId xmlns:p14="http://schemas.microsoft.com/office/powerpoint/2010/main" val="27846754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 name="TextBox 1"/>
          <p:cNvSpPr txBox="1"/>
          <p:nvPr/>
        </p:nvSpPr>
        <p:spPr>
          <a:xfrm>
            <a:off x="179512" y="116632"/>
            <a:ext cx="7488832" cy="6678751"/>
          </a:xfrm>
          <a:prstGeom prst="rect">
            <a:avLst/>
          </a:prstGeom>
          <a:noFill/>
        </p:spPr>
        <p:txBody>
          <a:bodyPr wrap="square" rtlCol="0">
            <a:spAutoFit/>
          </a:bodyPr>
          <a:lstStyle/>
          <a:p>
            <a:pPr algn="ctr"/>
            <a:r>
              <a:rPr lang="ru-RU" sz="3600" b="1" dirty="0" smtClean="0">
                <a:solidFill>
                  <a:srgbClr val="C00000"/>
                </a:solidFill>
                <a:latin typeface="Monotype Corsiva" panose="03010101010201010101" pitchFamily="66" charset="0"/>
              </a:rPr>
              <a:t>Вывод</a:t>
            </a:r>
            <a:endParaRPr lang="ru-RU" sz="1100" b="1" dirty="0" smtClean="0">
              <a:solidFill>
                <a:srgbClr val="C00000"/>
              </a:solidFill>
              <a:latin typeface="Monotype Corsiva" panose="03010101010201010101" pitchFamily="66" charset="0"/>
            </a:endParaRPr>
          </a:p>
          <a:p>
            <a:pPr>
              <a:spcAft>
                <a:spcPts val="0"/>
              </a:spcAft>
            </a:pPr>
            <a:r>
              <a:rPr lang="ru-RU" dirty="0" smtClean="0">
                <a:latin typeface="Calibri"/>
                <a:ea typeface="Calibri"/>
                <a:cs typeface="Times New Roman"/>
              </a:rPr>
              <a:t>       </a:t>
            </a:r>
            <a:r>
              <a:rPr lang="ru-RU" sz="2400" u="sng" dirty="0" smtClean="0">
                <a:latin typeface="Times New Roman" panose="02020603050405020304" pitchFamily="18" charset="0"/>
                <a:ea typeface="Calibri"/>
                <a:cs typeface="Times New Roman" panose="02020603050405020304" pitchFamily="18" charset="0"/>
              </a:rPr>
              <a:t>Понятия </a:t>
            </a:r>
            <a:r>
              <a:rPr lang="ru-RU" sz="2400" u="sng" dirty="0">
                <a:latin typeface="Times New Roman" panose="02020603050405020304" pitchFamily="18" charset="0"/>
                <a:ea typeface="Calibri"/>
                <a:cs typeface="Times New Roman" panose="02020603050405020304" pitchFamily="18" charset="0"/>
              </a:rPr>
              <a:t>величины, расстояния, метрического пространства занимают фундаментальное место в системе математических </a:t>
            </a:r>
            <a:r>
              <a:rPr lang="ru-RU" sz="2400" u="sng" dirty="0" smtClean="0">
                <a:latin typeface="Times New Roman" panose="02020603050405020304" pitchFamily="18" charset="0"/>
                <a:ea typeface="Calibri"/>
                <a:cs typeface="Times New Roman" panose="02020603050405020304" pitchFamily="18" charset="0"/>
              </a:rPr>
              <a:t>понятий</a:t>
            </a:r>
            <a:endParaRPr lang="ru-RU" sz="2400" u="sng" dirty="0">
              <a:latin typeface="Times New Roman" panose="02020603050405020304" pitchFamily="18" charset="0"/>
              <a:ea typeface="Calibri"/>
              <a:cs typeface="Times New Roman" panose="02020603050405020304" pitchFamily="18" charset="0"/>
            </a:endParaRPr>
          </a:p>
          <a:p>
            <a:pPr marL="285750" indent="-285750">
              <a:buFont typeface="Wingdings" panose="05000000000000000000" pitchFamily="2" charset="2"/>
              <a:buChar char="Ø"/>
            </a:pPr>
            <a:r>
              <a:rPr lang="ru-RU" i="1" dirty="0" smtClean="0">
                <a:latin typeface="Calibri"/>
                <a:ea typeface="Calibri"/>
                <a:cs typeface="Times New Roman"/>
              </a:rPr>
              <a:t> </a:t>
            </a:r>
            <a:r>
              <a:rPr lang="ru-RU" sz="2000" dirty="0">
                <a:latin typeface="Times New Roman" panose="02020603050405020304" pitchFamily="18" charset="0"/>
                <a:ea typeface="Calibri"/>
                <a:cs typeface="Times New Roman" panose="02020603050405020304" pitchFamily="18" charset="0"/>
              </a:rPr>
              <a:t>Р</a:t>
            </a:r>
            <a:r>
              <a:rPr lang="ru-RU" sz="2000" dirty="0" smtClean="0">
                <a:latin typeface="Times New Roman" panose="02020603050405020304" pitchFamily="18" charset="0"/>
                <a:ea typeface="Calibri"/>
                <a:cs typeface="Times New Roman" panose="02020603050405020304" pitchFamily="18" charset="0"/>
              </a:rPr>
              <a:t>еализация </a:t>
            </a:r>
            <a:r>
              <a:rPr lang="ru-RU" sz="2000" dirty="0" err="1">
                <a:latin typeface="Times New Roman" panose="02020603050405020304" pitchFamily="18" charset="0"/>
                <a:ea typeface="Calibri"/>
                <a:cs typeface="Times New Roman" panose="02020603050405020304" pitchFamily="18" charset="0"/>
              </a:rPr>
              <a:t>межпредметных</a:t>
            </a:r>
            <a:r>
              <a:rPr lang="ru-RU" sz="2000" dirty="0">
                <a:latin typeface="Times New Roman" panose="02020603050405020304" pitchFamily="18" charset="0"/>
                <a:ea typeface="Calibri"/>
                <a:cs typeface="Times New Roman" panose="02020603050405020304" pitchFamily="18" charset="0"/>
              </a:rPr>
              <a:t> и </a:t>
            </a:r>
            <a:r>
              <a:rPr lang="ru-RU" sz="2000" dirty="0" err="1">
                <a:latin typeface="Times New Roman" panose="02020603050405020304" pitchFamily="18" charset="0"/>
                <a:ea typeface="Calibri"/>
                <a:cs typeface="Times New Roman" panose="02020603050405020304" pitchFamily="18" charset="0"/>
              </a:rPr>
              <a:t>внутрипредметных</a:t>
            </a:r>
            <a:r>
              <a:rPr lang="ru-RU" sz="2000" dirty="0">
                <a:latin typeface="Times New Roman" panose="02020603050405020304" pitchFamily="18" charset="0"/>
                <a:ea typeface="Calibri"/>
                <a:cs typeface="Times New Roman" panose="02020603050405020304" pitchFamily="18" charset="0"/>
              </a:rPr>
              <a:t> взаимосвязей способствует формированию мировоззренческих знаний, обобщенных представлений о процессе измерения как основном инструменте познания, обеспечивает глубокое усвоение математических знаний, развитие мышления</a:t>
            </a:r>
            <a:r>
              <a:rPr lang="ru-RU" sz="2000" dirty="0" smtClean="0">
                <a:latin typeface="Times New Roman" panose="02020603050405020304" pitchFamily="18" charset="0"/>
                <a:ea typeface="Calibri"/>
                <a:cs typeface="Times New Roman" panose="02020603050405020304" pitchFamily="18" charset="0"/>
              </a:rPr>
              <a:t>.</a:t>
            </a:r>
          </a:p>
          <a:p>
            <a:pPr marL="285750" indent="-285750" algn="just">
              <a:spcAft>
                <a:spcPts val="0"/>
              </a:spcAft>
              <a:buFont typeface="Wingdings" panose="05000000000000000000" pitchFamily="2" charset="2"/>
              <a:buChar char="Ø"/>
            </a:pPr>
            <a:r>
              <a:rPr lang="ru-RU" sz="2000" dirty="0">
                <a:latin typeface="Times New Roman" panose="02020603050405020304" pitchFamily="18" charset="0"/>
                <a:ea typeface="Calibri"/>
                <a:cs typeface="Times New Roman" panose="02020603050405020304" pitchFamily="18" charset="0"/>
              </a:rPr>
              <a:t> </a:t>
            </a:r>
            <a:r>
              <a:rPr lang="ru-RU" sz="2000" dirty="0" smtClean="0">
                <a:latin typeface="Times New Roman" panose="02020603050405020304" pitchFamily="18" charset="0"/>
                <a:ea typeface="Calibri"/>
                <a:cs typeface="Times New Roman" panose="02020603050405020304" pitchFamily="18" charset="0"/>
              </a:rPr>
              <a:t>Использование </a:t>
            </a:r>
            <a:r>
              <a:rPr lang="ru-RU" sz="2000" dirty="0">
                <a:latin typeface="Times New Roman" panose="02020603050405020304" pitchFamily="18" charset="0"/>
                <a:ea typeface="Calibri"/>
                <a:cs typeface="Times New Roman" panose="02020603050405020304" pitchFamily="18" charset="0"/>
              </a:rPr>
              <a:t>проблемных ситуаций при изучении темы «Числа и величины» повышает качество знаний учащихся, формирует математические способности, способствуют развитию у них умственных действий</a:t>
            </a:r>
            <a:r>
              <a:rPr lang="ru-RU" sz="2000" dirty="0" smtClean="0">
                <a:latin typeface="Times New Roman" panose="02020603050405020304" pitchFamily="18" charset="0"/>
                <a:ea typeface="Calibri"/>
                <a:cs typeface="Times New Roman" panose="02020603050405020304" pitchFamily="18" charset="0"/>
              </a:rPr>
              <a:t>.</a:t>
            </a:r>
          </a:p>
          <a:p>
            <a:pPr marL="285750" indent="-285750" algn="just">
              <a:spcAft>
                <a:spcPts val="0"/>
              </a:spcAft>
              <a:buFont typeface="Wingdings" panose="05000000000000000000" pitchFamily="2" charset="2"/>
              <a:buChar char="Ø"/>
            </a:pPr>
            <a:r>
              <a:rPr lang="ru-RU" sz="2000" dirty="0" smtClean="0">
                <a:latin typeface="Times New Roman" panose="02020603050405020304" pitchFamily="18" charset="0"/>
                <a:cs typeface="Times New Roman" panose="02020603050405020304" pitchFamily="18" charset="0"/>
              </a:rPr>
              <a:t> Ч</a:t>
            </a:r>
            <a:r>
              <a:rPr lang="ru-RU" sz="2000" dirty="0" smtClean="0">
                <a:latin typeface="Times New Roman" panose="02020603050405020304" pitchFamily="18" charset="0"/>
                <a:ea typeface="Calibri"/>
                <a:cs typeface="Times New Roman" panose="02020603050405020304" pitchFamily="18" charset="0"/>
              </a:rPr>
              <a:t>тобы </a:t>
            </a:r>
            <a:r>
              <a:rPr lang="ru-RU" sz="2000" dirty="0">
                <a:latin typeface="Times New Roman" panose="02020603050405020304" pitchFamily="18" charset="0"/>
                <a:ea typeface="Calibri"/>
                <a:cs typeface="Times New Roman" panose="02020603050405020304" pitchFamily="18" charset="0"/>
              </a:rPr>
              <a:t>улучшить математическую подготовку детей по теме «Числа и величины», необходимо пополнить содержание уроков новыми упражнениями из системы проблемного обучения</a:t>
            </a:r>
            <a:r>
              <a:rPr lang="ru-RU" sz="2000" dirty="0" smtClean="0">
                <a:latin typeface="Times New Roman" panose="02020603050405020304" pitchFamily="18" charset="0"/>
                <a:ea typeface="Calibri"/>
                <a:cs typeface="Times New Roman" panose="02020603050405020304" pitchFamily="18" charset="0"/>
              </a:rPr>
              <a:t>.</a:t>
            </a:r>
            <a:endParaRPr lang="ru-RU" sz="2000" dirty="0">
              <a:latin typeface="Times New Roman" panose="02020603050405020304" pitchFamily="18" charset="0"/>
              <a:ea typeface="Calibri"/>
              <a:cs typeface="Times New Roman" panose="02020603050405020304" pitchFamily="18" charset="0"/>
            </a:endParaRPr>
          </a:p>
          <a:p>
            <a:pPr marL="285750" indent="-285750" algn="just">
              <a:spcAft>
                <a:spcPts val="0"/>
              </a:spcAft>
              <a:buFont typeface="Wingdings" panose="05000000000000000000" pitchFamily="2" charset="2"/>
              <a:buChar char="Ø"/>
            </a:pPr>
            <a:r>
              <a:rPr lang="ru-RU" sz="2000" dirty="0" smtClean="0">
                <a:latin typeface="Times New Roman" panose="02020603050405020304" pitchFamily="18" charset="0"/>
                <a:ea typeface="Calibri"/>
                <a:cs typeface="Times New Roman" panose="02020603050405020304" pitchFamily="18" charset="0"/>
              </a:rPr>
              <a:t> Нами </a:t>
            </a:r>
            <a:r>
              <a:rPr lang="ru-RU" sz="2000" dirty="0">
                <a:latin typeface="Times New Roman" panose="02020603050405020304" pitchFamily="18" charset="0"/>
                <a:ea typeface="Calibri"/>
                <a:cs typeface="Times New Roman" panose="02020603050405020304" pitchFamily="18" charset="0"/>
              </a:rPr>
              <a:t>была подобрана и составлена система упражнений проблемного и развивающего характера по теме «Числа и величины». Возможны индивидуальная, коллективная и групповая формы работы учащихся</a:t>
            </a:r>
            <a:r>
              <a:rPr lang="ru-RU" sz="2000" dirty="0" smtClean="0">
                <a:latin typeface="Times New Roman" panose="02020603050405020304" pitchFamily="18" charset="0"/>
                <a:ea typeface="Calibri"/>
                <a:cs typeface="Times New Roman" panose="02020603050405020304" pitchFamily="18" charset="0"/>
              </a:rPr>
              <a:t>.</a:t>
            </a:r>
          </a:p>
        </p:txBody>
      </p:sp>
    </p:spTree>
    <p:extLst>
      <p:ext uri="{BB962C8B-B14F-4D97-AF65-F5344CB8AC3E}">
        <p14:creationId xmlns:p14="http://schemas.microsoft.com/office/powerpoint/2010/main" val="5214022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 name="TextBox 1"/>
          <p:cNvSpPr txBox="1"/>
          <p:nvPr/>
        </p:nvSpPr>
        <p:spPr>
          <a:xfrm>
            <a:off x="323528" y="361225"/>
            <a:ext cx="6912768" cy="5955476"/>
          </a:xfrm>
          <a:prstGeom prst="rect">
            <a:avLst/>
          </a:prstGeom>
          <a:noFill/>
        </p:spPr>
        <p:txBody>
          <a:bodyPr wrap="square" rtlCol="0">
            <a:spAutoFit/>
          </a:bodyPr>
          <a:lstStyle/>
          <a:p>
            <a:pPr algn="ctr">
              <a:spcAft>
                <a:spcPts val="0"/>
              </a:spcAft>
            </a:pPr>
            <a:r>
              <a:rPr lang="ru-RU" sz="2400" b="1" u="sng" dirty="0">
                <a:latin typeface="Times New Roman" panose="02020603050405020304" pitchFamily="18" charset="0"/>
                <a:ea typeface="Calibri"/>
                <a:cs typeface="Times New Roman" panose="02020603050405020304" pitchFamily="18" charset="0"/>
              </a:rPr>
              <a:t>Р</a:t>
            </a:r>
            <a:r>
              <a:rPr lang="ru-RU" sz="2400" b="1" u="sng" dirty="0" smtClean="0">
                <a:latin typeface="Times New Roman" panose="02020603050405020304" pitchFamily="18" charset="0"/>
                <a:ea typeface="Calibri"/>
                <a:cs typeface="Times New Roman" panose="02020603050405020304" pitchFamily="18" charset="0"/>
              </a:rPr>
              <a:t>езультаты</a:t>
            </a:r>
            <a:r>
              <a:rPr lang="ru-RU" sz="2400" b="1" u="sng" dirty="0">
                <a:latin typeface="Times New Roman" panose="02020603050405020304" pitchFamily="18" charset="0"/>
                <a:ea typeface="Calibri"/>
                <a:cs typeface="Times New Roman" panose="02020603050405020304" pitchFamily="18" charset="0"/>
              </a:rPr>
              <a:t>:</a:t>
            </a:r>
          </a:p>
          <a:p>
            <a:pPr marL="285750" indent="-285750" algn="r">
              <a:spcAft>
                <a:spcPts val="0"/>
              </a:spcAft>
              <a:buFont typeface="Wingdings" panose="05000000000000000000" pitchFamily="2" charset="2"/>
              <a:buChar char="Ø"/>
            </a:pPr>
            <a:r>
              <a:rPr lang="ru-RU" sz="2100" dirty="0" smtClean="0">
                <a:latin typeface="Times New Roman" panose="02020603050405020304" pitchFamily="18" charset="0"/>
                <a:ea typeface="Calibri"/>
                <a:cs typeface="Times New Roman" panose="02020603050405020304" pitchFamily="18" charset="0"/>
              </a:rPr>
              <a:t>Результат </a:t>
            </a:r>
            <a:r>
              <a:rPr lang="ru-RU" sz="2100" dirty="0">
                <a:latin typeface="Times New Roman" panose="02020603050405020304" pitchFamily="18" charset="0"/>
                <a:ea typeface="Calibri"/>
                <a:cs typeface="Times New Roman" panose="02020603050405020304" pitchFamily="18" charset="0"/>
              </a:rPr>
              <a:t>качества </a:t>
            </a:r>
            <a:endParaRPr lang="ru-RU" sz="2100" dirty="0" smtClean="0">
              <a:latin typeface="Times New Roman" panose="02020603050405020304" pitchFamily="18" charset="0"/>
              <a:ea typeface="Calibri"/>
              <a:cs typeface="Times New Roman" panose="02020603050405020304" pitchFamily="18" charset="0"/>
            </a:endParaRPr>
          </a:p>
          <a:p>
            <a:pPr algn="r">
              <a:spcAft>
                <a:spcPts val="0"/>
              </a:spcAft>
            </a:pPr>
            <a:r>
              <a:rPr lang="ru-RU" sz="2100" dirty="0" smtClean="0">
                <a:latin typeface="Times New Roman" panose="02020603050405020304" pitchFamily="18" charset="0"/>
                <a:ea typeface="Calibri"/>
                <a:cs typeface="Times New Roman" panose="02020603050405020304" pitchFamily="18" charset="0"/>
              </a:rPr>
              <a:t>знаний </a:t>
            </a:r>
            <a:r>
              <a:rPr lang="ru-RU" sz="2100" dirty="0">
                <a:latin typeface="Times New Roman" panose="02020603050405020304" pitchFamily="18" charset="0"/>
                <a:ea typeface="Calibri"/>
                <a:cs typeface="Times New Roman" panose="02020603050405020304" pitchFamily="18" charset="0"/>
              </a:rPr>
              <a:t>по итогам </a:t>
            </a:r>
            <a:endParaRPr lang="ru-RU" sz="2100" dirty="0" smtClean="0">
              <a:latin typeface="Times New Roman" panose="02020603050405020304" pitchFamily="18" charset="0"/>
              <a:ea typeface="Calibri"/>
              <a:cs typeface="Times New Roman" panose="02020603050405020304" pitchFamily="18" charset="0"/>
            </a:endParaRPr>
          </a:p>
          <a:p>
            <a:pPr algn="r">
              <a:spcAft>
                <a:spcPts val="0"/>
              </a:spcAft>
            </a:pPr>
            <a:r>
              <a:rPr lang="ru-RU" sz="2100" dirty="0" smtClean="0">
                <a:latin typeface="Times New Roman" panose="02020603050405020304" pitchFamily="18" charset="0"/>
                <a:ea typeface="Calibri"/>
                <a:cs typeface="Times New Roman" panose="02020603050405020304" pitchFamily="18" charset="0"/>
              </a:rPr>
              <a:t>проверочных </a:t>
            </a:r>
            <a:r>
              <a:rPr lang="ru-RU" sz="2100" dirty="0">
                <a:latin typeface="Times New Roman" panose="02020603050405020304" pitchFamily="18" charset="0"/>
                <a:ea typeface="Calibri"/>
                <a:cs typeface="Times New Roman" panose="02020603050405020304" pitchFamily="18" charset="0"/>
              </a:rPr>
              <a:t>работ </a:t>
            </a:r>
            <a:endParaRPr lang="ru-RU" sz="2100" dirty="0" smtClean="0">
              <a:latin typeface="Times New Roman" panose="02020603050405020304" pitchFamily="18" charset="0"/>
              <a:ea typeface="Calibri"/>
              <a:cs typeface="Times New Roman" panose="02020603050405020304" pitchFamily="18" charset="0"/>
            </a:endParaRPr>
          </a:p>
          <a:p>
            <a:pPr algn="r">
              <a:spcAft>
                <a:spcPts val="0"/>
              </a:spcAft>
            </a:pPr>
            <a:r>
              <a:rPr lang="ru-RU" sz="2100" dirty="0" smtClean="0">
                <a:latin typeface="Times New Roman" panose="02020603050405020304" pitchFamily="18" charset="0"/>
                <a:ea typeface="Calibri"/>
                <a:cs typeface="Times New Roman" panose="02020603050405020304" pitchFamily="18" charset="0"/>
              </a:rPr>
              <a:t>2014-2015 </a:t>
            </a:r>
            <a:r>
              <a:rPr lang="ru-RU" sz="2100" dirty="0">
                <a:latin typeface="Times New Roman" panose="02020603050405020304" pitchFamily="18" charset="0"/>
                <a:ea typeface="Calibri"/>
                <a:cs typeface="Times New Roman" panose="02020603050405020304" pitchFamily="18" charset="0"/>
              </a:rPr>
              <a:t>учебного года </a:t>
            </a:r>
            <a:r>
              <a:rPr lang="ru-RU" sz="2100" dirty="0" smtClean="0">
                <a:latin typeface="Times New Roman" panose="02020603050405020304" pitchFamily="18" charset="0"/>
                <a:ea typeface="Calibri"/>
                <a:cs typeface="Times New Roman" panose="02020603050405020304" pitchFamily="18" charset="0"/>
              </a:rPr>
              <a:t>–</a:t>
            </a:r>
          </a:p>
          <a:p>
            <a:pPr algn="r">
              <a:spcAft>
                <a:spcPts val="0"/>
              </a:spcAft>
            </a:pPr>
            <a:r>
              <a:rPr lang="ru-RU" sz="2100" dirty="0" smtClean="0">
                <a:latin typeface="Times New Roman" panose="02020603050405020304" pitchFamily="18" charset="0"/>
                <a:ea typeface="Calibri"/>
                <a:cs typeface="Times New Roman" panose="02020603050405020304" pitchFamily="18" charset="0"/>
              </a:rPr>
              <a:t>69</a:t>
            </a:r>
            <a:r>
              <a:rPr lang="ru-RU" sz="2100" dirty="0">
                <a:latin typeface="Times New Roman" panose="02020603050405020304" pitchFamily="18" charset="0"/>
                <a:ea typeface="Calibri"/>
                <a:cs typeface="Times New Roman" panose="02020603050405020304" pitchFamily="18" charset="0"/>
              </a:rPr>
              <a:t>% (выполнение -100</a:t>
            </a:r>
            <a:r>
              <a:rPr lang="ru-RU" sz="2100" dirty="0" smtClean="0">
                <a:latin typeface="Times New Roman" panose="02020603050405020304" pitchFamily="18" charset="0"/>
                <a:ea typeface="Calibri"/>
                <a:cs typeface="Times New Roman" panose="02020603050405020304" pitchFamily="18" charset="0"/>
              </a:rPr>
              <a:t>%). </a:t>
            </a:r>
          </a:p>
          <a:p>
            <a:pPr algn="r">
              <a:spcAft>
                <a:spcPts val="0"/>
              </a:spcAft>
            </a:pPr>
            <a:r>
              <a:rPr lang="ru-RU" sz="2100" dirty="0" smtClean="0">
                <a:latin typeface="Times New Roman" panose="02020603050405020304" pitchFamily="18" charset="0"/>
                <a:ea typeface="Calibri"/>
                <a:cs typeface="Times New Roman" panose="02020603050405020304" pitchFamily="18" charset="0"/>
              </a:rPr>
              <a:t>Средний </a:t>
            </a:r>
            <a:r>
              <a:rPr lang="ru-RU" sz="2100" dirty="0">
                <a:latin typeface="Times New Roman" panose="02020603050405020304" pitchFamily="18" charset="0"/>
                <a:ea typeface="Calibri"/>
                <a:cs typeface="Times New Roman" panose="02020603050405020304" pitchFamily="18" charset="0"/>
              </a:rPr>
              <a:t>балл по предмету </a:t>
            </a:r>
            <a:endParaRPr lang="ru-RU" sz="2100" dirty="0" smtClean="0">
              <a:latin typeface="Times New Roman" panose="02020603050405020304" pitchFamily="18" charset="0"/>
              <a:ea typeface="Calibri"/>
              <a:cs typeface="Times New Roman" panose="02020603050405020304" pitchFamily="18" charset="0"/>
            </a:endParaRPr>
          </a:p>
          <a:p>
            <a:pPr algn="r">
              <a:spcAft>
                <a:spcPts val="0"/>
              </a:spcAft>
            </a:pPr>
            <a:r>
              <a:rPr lang="ru-RU" sz="2100" dirty="0" smtClean="0">
                <a:latin typeface="Times New Roman" panose="02020603050405020304" pitchFamily="18" charset="0"/>
                <a:ea typeface="Calibri"/>
                <a:cs typeface="Times New Roman" panose="02020603050405020304" pitchFamily="18" charset="0"/>
              </a:rPr>
              <a:t>на </a:t>
            </a:r>
            <a:r>
              <a:rPr lang="ru-RU" sz="2100" dirty="0">
                <a:latin typeface="Times New Roman" panose="02020603050405020304" pitchFamily="18" charset="0"/>
                <a:ea typeface="Calibri"/>
                <a:cs typeface="Times New Roman" panose="02020603050405020304" pitchFamily="18" charset="0"/>
              </a:rPr>
              <a:t>конец учебного года 3,9.</a:t>
            </a:r>
          </a:p>
          <a:p>
            <a:pPr marL="285750" indent="-285750">
              <a:spcAft>
                <a:spcPts val="0"/>
              </a:spcAft>
              <a:buFont typeface="Wingdings" panose="05000000000000000000" pitchFamily="2" charset="2"/>
              <a:buChar char="Ø"/>
            </a:pPr>
            <a:r>
              <a:rPr lang="ru-RU" sz="2100" dirty="0" smtClean="0">
                <a:latin typeface="Times New Roman" panose="02020603050405020304" pitchFamily="18" charset="0"/>
                <a:ea typeface="Calibri"/>
                <a:cs typeface="Times New Roman" panose="02020603050405020304" pitchFamily="18" charset="0"/>
              </a:rPr>
              <a:t>68</a:t>
            </a:r>
            <a:r>
              <a:rPr lang="ru-RU" sz="2100" dirty="0">
                <a:latin typeface="Times New Roman" panose="02020603050405020304" pitchFamily="18" charset="0"/>
                <a:ea typeface="Calibri"/>
                <a:cs typeface="Times New Roman" panose="02020603050405020304" pitchFamily="18" charset="0"/>
              </a:rPr>
              <a:t>% учащихся класса </a:t>
            </a:r>
            <a:r>
              <a:rPr lang="ru-RU" sz="2100" dirty="0" smtClean="0">
                <a:latin typeface="Times New Roman" panose="02020603050405020304" pitchFamily="18" charset="0"/>
                <a:ea typeface="Calibri"/>
                <a:cs typeface="Times New Roman" panose="02020603050405020304" pitchFamily="18" charset="0"/>
              </a:rPr>
              <a:t>считают </a:t>
            </a:r>
            <a:r>
              <a:rPr lang="ru-RU" sz="2100" dirty="0">
                <a:latin typeface="Times New Roman" panose="02020603050405020304" pitchFamily="18" charset="0"/>
                <a:ea typeface="Calibri"/>
                <a:cs typeface="Times New Roman" panose="02020603050405020304" pitchFamily="18" charset="0"/>
              </a:rPr>
              <a:t>урок </a:t>
            </a:r>
            <a:r>
              <a:rPr lang="ru-RU" sz="2100" dirty="0" smtClean="0">
                <a:latin typeface="Times New Roman" panose="02020603050405020304" pitchFamily="18" charset="0"/>
                <a:ea typeface="Calibri"/>
                <a:cs typeface="Times New Roman" panose="02020603050405020304" pitchFamily="18" charset="0"/>
              </a:rPr>
              <a:t>математики</a:t>
            </a:r>
          </a:p>
          <a:p>
            <a:pPr>
              <a:spcAft>
                <a:spcPts val="0"/>
              </a:spcAft>
            </a:pPr>
            <a:r>
              <a:rPr lang="ru-RU" sz="2100" dirty="0" smtClean="0">
                <a:latin typeface="Times New Roman" panose="02020603050405020304" pitchFamily="18" charset="0"/>
                <a:ea typeface="Calibri"/>
                <a:cs typeface="Times New Roman" panose="02020603050405020304" pitchFamily="18" charset="0"/>
              </a:rPr>
              <a:t>любимым</a:t>
            </a:r>
            <a:r>
              <a:rPr lang="ru-RU" sz="2100" dirty="0">
                <a:latin typeface="Times New Roman" panose="02020603050405020304" pitchFamily="18" charset="0"/>
                <a:ea typeface="Calibri"/>
                <a:cs typeface="Times New Roman" panose="02020603050405020304" pitchFamily="18" charset="0"/>
              </a:rPr>
              <a:t>, </a:t>
            </a:r>
            <a:r>
              <a:rPr lang="ru-RU" sz="2100" dirty="0" smtClean="0">
                <a:latin typeface="Times New Roman" panose="02020603050405020304" pitchFamily="18" charset="0"/>
                <a:ea typeface="Calibri"/>
                <a:cs typeface="Times New Roman" panose="02020603050405020304" pitchFamily="18" charset="0"/>
              </a:rPr>
              <a:t>20</a:t>
            </a:r>
            <a:r>
              <a:rPr lang="ru-RU" sz="2100" dirty="0">
                <a:latin typeface="Times New Roman" panose="02020603050405020304" pitchFamily="18" charset="0"/>
                <a:ea typeface="Calibri"/>
                <a:cs typeface="Times New Roman" panose="02020603050405020304" pitchFamily="18" charset="0"/>
              </a:rPr>
              <a:t>% учащихся </a:t>
            </a:r>
            <a:r>
              <a:rPr lang="ru-RU" sz="2100" dirty="0" smtClean="0">
                <a:latin typeface="Times New Roman" panose="02020603050405020304" pitchFamily="18" charset="0"/>
                <a:ea typeface="Calibri"/>
                <a:cs typeface="Times New Roman" panose="02020603050405020304" pitchFamily="18" charset="0"/>
              </a:rPr>
              <a:t>имеют положительное</a:t>
            </a:r>
          </a:p>
          <a:p>
            <a:pPr>
              <a:spcAft>
                <a:spcPts val="0"/>
              </a:spcAft>
            </a:pPr>
            <a:r>
              <a:rPr lang="ru-RU" sz="2100" dirty="0" smtClean="0">
                <a:latin typeface="Times New Roman" panose="02020603050405020304" pitchFamily="18" charset="0"/>
                <a:ea typeface="Calibri"/>
                <a:cs typeface="Times New Roman" panose="02020603050405020304" pitchFamily="18" charset="0"/>
              </a:rPr>
              <a:t>отношение</a:t>
            </a:r>
            <a:r>
              <a:rPr lang="ru-RU" sz="2100" dirty="0">
                <a:latin typeface="Times New Roman" panose="02020603050405020304" pitchFamily="18" charset="0"/>
                <a:ea typeface="Calibri"/>
                <a:cs typeface="Times New Roman" panose="02020603050405020304" pitchFamily="18" charset="0"/>
              </a:rPr>
              <a:t>, </a:t>
            </a:r>
            <a:r>
              <a:rPr lang="ru-RU" sz="2100" dirty="0" smtClean="0">
                <a:latin typeface="Times New Roman" panose="02020603050405020304" pitchFamily="18" charset="0"/>
                <a:ea typeface="Calibri"/>
                <a:cs typeface="Times New Roman" panose="02020603050405020304" pitchFamily="18" charset="0"/>
              </a:rPr>
              <a:t>12</a:t>
            </a:r>
            <a:r>
              <a:rPr lang="ru-RU" sz="2100" dirty="0">
                <a:latin typeface="Times New Roman" panose="02020603050405020304" pitchFamily="18" charset="0"/>
                <a:ea typeface="Calibri"/>
                <a:cs typeface="Times New Roman" panose="02020603050405020304" pitchFamily="18" charset="0"/>
              </a:rPr>
              <a:t>% учащихся равнодушны </a:t>
            </a:r>
            <a:endParaRPr lang="ru-RU" sz="2100" dirty="0" smtClean="0">
              <a:latin typeface="Times New Roman" panose="02020603050405020304" pitchFamily="18" charset="0"/>
              <a:ea typeface="Calibri"/>
              <a:cs typeface="Times New Roman" panose="02020603050405020304" pitchFamily="18" charset="0"/>
            </a:endParaRPr>
          </a:p>
          <a:p>
            <a:pPr>
              <a:spcAft>
                <a:spcPts val="0"/>
              </a:spcAft>
            </a:pPr>
            <a:r>
              <a:rPr lang="ru-RU" sz="2100" dirty="0" smtClean="0">
                <a:latin typeface="Times New Roman" panose="02020603050405020304" pitchFamily="18" charset="0"/>
                <a:ea typeface="Calibri"/>
                <a:cs typeface="Times New Roman" panose="02020603050405020304" pitchFamily="18" charset="0"/>
              </a:rPr>
              <a:t>к </a:t>
            </a:r>
            <a:r>
              <a:rPr lang="ru-RU" sz="2100" dirty="0">
                <a:latin typeface="Times New Roman" panose="02020603050405020304" pitchFamily="18" charset="0"/>
                <a:ea typeface="Calibri"/>
                <a:cs typeface="Times New Roman" panose="02020603050405020304" pitchFamily="18" charset="0"/>
              </a:rPr>
              <a:t>предмету.</a:t>
            </a:r>
          </a:p>
          <a:p>
            <a:pPr marL="285750" indent="-285750">
              <a:spcAft>
                <a:spcPts val="0"/>
              </a:spcAft>
              <a:buFont typeface="Wingdings" panose="05000000000000000000" pitchFamily="2" charset="2"/>
              <a:buChar char="Ø"/>
            </a:pPr>
            <a:r>
              <a:rPr lang="ru-RU" sz="2100" dirty="0" smtClean="0">
                <a:latin typeface="Times New Roman" panose="02020603050405020304" pitchFamily="18" charset="0"/>
                <a:ea typeface="Calibri"/>
                <a:cs typeface="Times New Roman" panose="02020603050405020304" pitchFamily="18" charset="0"/>
              </a:rPr>
              <a:t>Ученики-участники </a:t>
            </a:r>
            <a:r>
              <a:rPr lang="ru-RU" sz="2100" dirty="0">
                <a:latin typeface="Times New Roman" panose="02020603050405020304" pitchFamily="18" charset="0"/>
                <a:ea typeface="Calibri"/>
                <a:cs typeface="Times New Roman" panose="02020603050405020304" pitchFamily="18" charset="0"/>
              </a:rPr>
              <a:t>предметной недели </a:t>
            </a:r>
            <a:endParaRPr lang="ru-RU" sz="2100" dirty="0" smtClean="0">
              <a:latin typeface="Times New Roman" panose="02020603050405020304" pitchFamily="18" charset="0"/>
              <a:ea typeface="Calibri"/>
              <a:cs typeface="Times New Roman" panose="02020603050405020304" pitchFamily="18" charset="0"/>
            </a:endParaRPr>
          </a:p>
          <a:p>
            <a:pPr>
              <a:spcAft>
                <a:spcPts val="0"/>
              </a:spcAft>
            </a:pPr>
            <a:r>
              <a:rPr lang="ru-RU" sz="2100" dirty="0" smtClean="0">
                <a:latin typeface="Times New Roman" panose="02020603050405020304" pitchFamily="18" charset="0"/>
                <a:ea typeface="Calibri"/>
                <a:cs typeface="Times New Roman" panose="02020603050405020304" pitchFamily="18" charset="0"/>
              </a:rPr>
              <a:t>«</a:t>
            </a:r>
            <a:r>
              <a:rPr lang="ru-RU" sz="2100" dirty="0">
                <a:latin typeface="Times New Roman" panose="02020603050405020304" pitchFamily="18" charset="0"/>
                <a:ea typeface="Calibri"/>
                <a:cs typeface="Times New Roman" panose="02020603050405020304" pitchFamily="18" charset="0"/>
              </a:rPr>
              <a:t>Математика» в школе получают призовые </a:t>
            </a:r>
            <a:endParaRPr lang="ru-RU" sz="2100" dirty="0" smtClean="0">
              <a:latin typeface="Times New Roman" panose="02020603050405020304" pitchFamily="18" charset="0"/>
              <a:ea typeface="Calibri"/>
              <a:cs typeface="Times New Roman" panose="02020603050405020304" pitchFamily="18" charset="0"/>
            </a:endParaRPr>
          </a:p>
          <a:p>
            <a:pPr>
              <a:spcAft>
                <a:spcPts val="0"/>
              </a:spcAft>
            </a:pPr>
            <a:r>
              <a:rPr lang="ru-RU" sz="2100" dirty="0" smtClean="0">
                <a:latin typeface="Times New Roman" panose="02020603050405020304" pitchFamily="18" charset="0"/>
                <a:ea typeface="Calibri"/>
                <a:cs typeface="Times New Roman" panose="02020603050405020304" pitchFamily="18" charset="0"/>
              </a:rPr>
              <a:t>места</a:t>
            </a:r>
            <a:r>
              <a:rPr lang="ru-RU" sz="2100" dirty="0">
                <a:latin typeface="Times New Roman" panose="02020603050405020304" pitchFamily="18" charset="0"/>
                <a:ea typeface="Calibri"/>
                <a:cs typeface="Times New Roman" panose="02020603050405020304" pitchFamily="18" charset="0"/>
              </a:rPr>
              <a:t>, 2 место в олимпиаде по математике </a:t>
            </a:r>
            <a:endParaRPr lang="ru-RU" sz="2100" dirty="0" smtClean="0">
              <a:latin typeface="Times New Roman" panose="02020603050405020304" pitchFamily="18" charset="0"/>
              <a:ea typeface="Calibri"/>
              <a:cs typeface="Times New Roman" panose="02020603050405020304" pitchFamily="18" charset="0"/>
            </a:endParaRPr>
          </a:p>
          <a:p>
            <a:pPr>
              <a:spcAft>
                <a:spcPts val="0"/>
              </a:spcAft>
            </a:pPr>
            <a:r>
              <a:rPr lang="ru-RU" sz="2100" dirty="0" smtClean="0">
                <a:latin typeface="Times New Roman" panose="02020603050405020304" pitchFamily="18" charset="0"/>
                <a:ea typeface="Calibri"/>
                <a:cs typeface="Times New Roman" panose="02020603050405020304" pitchFamily="18" charset="0"/>
              </a:rPr>
              <a:t>в </a:t>
            </a:r>
            <a:r>
              <a:rPr lang="ru-RU" sz="2100" dirty="0">
                <a:latin typeface="Times New Roman" panose="02020603050405020304" pitchFamily="18" charset="0"/>
                <a:ea typeface="Calibri"/>
                <a:cs typeface="Times New Roman" panose="02020603050405020304" pitchFamily="18" charset="0"/>
              </a:rPr>
              <a:t>Борском районе в 2014-2015 учебном году, </a:t>
            </a:r>
            <a:endParaRPr lang="ru-RU" sz="2100" dirty="0" smtClean="0">
              <a:latin typeface="Times New Roman" panose="02020603050405020304" pitchFamily="18" charset="0"/>
              <a:ea typeface="Calibri"/>
              <a:cs typeface="Times New Roman" panose="02020603050405020304" pitchFamily="18" charset="0"/>
            </a:endParaRPr>
          </a:p>
          <a:p>
            <a:pPr>
              <a:spcAft>
                <a:spcPts val="0"/>
              </a:spcAft>
            </a:pPr>
            <a:r>
              <a:rPr lang="ru-RU" sz="2100" dirty="0" smtClean="0">
                <a:latin typeface="Times New Roman" panose="02020603050405020304" pitchFamily="18" charset="0"/>
                <a:ea typeface="Calibri"/>
                <a:cs typeface="Times New Roman" panose="02020603050405020304" pitchFamily="18" charset="0"/>
              </a:rPr>
              <a:t>дипломы </a:t>
            </a:r>
            <a:r>
              <a:rPr lang="en-US" sz="2100" dirty="0">
                <a:latin typeface="Times New Roman" panose="02020603050405020304" pitchFamily="18" charset="0"/>
                <a:ea typeface="Calibri"/>
                <a:cs typeface="Times New Roman" panose="02020603050405020304" pitchFamily="18" charset="0"/>
              </a:rPr>
              <a:t>I</a:t>
            </a:r>
            <a:r>
              <a:rPr lang="ru-RU" sz="2100" dirty="0">
                <a:latin typeface="Times New Roman" panose="02020603050405020304" pitchFamily="18" charset="0"/>
                <a:ea typeface="Calibri"/>
                <a:cs typeface="Times New Roman" panose="02020603050405020304" pitchFamily="18" charset="0"/>
              </a:rPr>
              <a:t>,  </a:t>
            </a:r>
            <a:r>
              <a:rPr lang="en-US" sz="2100" dirty="0">
                <a:latin typeface="Times New Roman" panose="02020603050405020304" pitchFamily="18" charset="0"/>
                <a:ea typeface="Calibri"/>
                <a:cs typeface="Times New Roman" panose="02020603050405020304" pitchFamily="18" charset="0"/>
              </a:rPr>
              <a:t>II</a:t>
            </a:r>
            <a:r>
              <a:rPr lang="ru-RU" sz="2100" dirty="0">
                <a:latin typeface="Times New Roman" panose="02020603050405020304" pitchFamily="18" charset="0"/>
                <a:ea typeface="Calibri"/>
                <a:cs typeface="Times New Roman" panose="02020603050405020304" pitchFamily="18" charset="0"/>
              </a:rPr>
              <a:t>,  </a:t>
            </a:r>
            <a:r>
              <a:rPr lang="en-US" sz="2100" dirty="0">
                <a:latin typeface="Times New Roman" panose="02020603050405020304" pitchFamily="18" charset="0"/>
                <a:ea typeface="Calibri"/>
                <a:cs typeface="Times New Roman" panose="02020603050405020304" pitchFamily="18" charset="0"/>
              </a:rPr>
              <a:t>III</a:t>
            </a:r>
            <a:r>
              <a:rPr lang="ru-RU" sz="2100" dirty="0">
                <a:latin typeface="Times New Roman" panose="02020603050405020304" pitchFamily="18" charset="0"/>
                <a:ea typeface="Calibri"/>
                <a:cs typeface="Times New Roman" panose="02020603050405020304" pitchFamily="18" charset="0"/>
              </a:rPr>
              <a:t> степеней в Открытой российской интернет-олимпиаде по математике.</a:t>
            </a:r>
            <a:endParaRPr lang="ru-RU" sz="2100" dirty="0">
              <a:effectLst/>
              <a:latin typeface="Times New Roman" panose="02020603050405020304" pitchFamily="18" charset="0"/>
              <a:ea typeface="Calibri"/>
              <a:cs typeface="Times New Roman" panose="02020603050405020304" pitchFamily="18" charset="0"/>
            </a:endParaRPr>
          </a:p>
        </p:txBody>
      </p:sp>
      <p:pic>
        <p:nvPicPr>
          <p:cNvPr id="7" name="Рисунок 6"/>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rot="20694497">
            <a:off x="6283378" y="3345991"/>
            <a:ext cx="2512262" cy="3020891"/>
          </a:xfrm>
          <a:prstGeom prst="rect">
            <a:avLst/>
          </a:prstGeom>
          <a:ln>
            <a:noFill/>
          </a:ln>
          <a:effectLst>
            <a:softEdge rad="112500"/>
          </a:effectLst>
        </p:spPr>
      </p:pic>
      <p:pic>
        <p:nvPicPr>
          <p:cNvPr id="8" name="Рисунок 7"/>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rot="601422">
            <a:off x="369748" y="405190"/>
            <a:ext cx="3534580" cy="2495903"/>
          </a:xfrm>
          <a:prstGeom prst="rect">
            <a:avLst/>
          </a:prstGeom>
          <a:ln>
            <a:noFill/>
          </a:ln>
          <a:effectLst>
            <a:softEdge rad="112500"/>
          </a:effectLst>
        </p:spPr>
      </p:pic>
    </p:spTree>
    <p:extLst>
      <p:ext uri="{BB962C8B-B14F-4D97-AF65-F5344CB8AC3E}">
        <p14:creationId xmlns:p14="http://schemas.microsoft.com/office/powerpoint/2010/main" val="4712892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 name="TextBox 1"/>
          <p:cNvSpPr txBox="1"/>
          <p:nvPr/>
        </p:nvSpPr>
        <p:spPr>
          <a:xfrm>
            <a:off x="251520" y="188640"/>
            <a:ext cx="7344816" cy="5909310"/>
          </a:xfrm>
          <a:prstGeom prst="rect">
            <a:avLst/>
          </a:prstGeom>
          <a:noFill/>
        </p:spPr>
        <p:txBody>
          <a:bodyPr wrap="square" rtlCol="0">
            <a:spAutoFit/>
          </a:bodyPr>
          <a:lstStyle/>
          <a:p>
            <a:pPr algn="ctr"/>
            <a:r>
              <a:rPr lang="ru-RU" sz="3200" b="1" dirty="0">
                <a:solidFill>
                  <a:srgbClr val="C00000"/>
                </a:solidFill>
                <a:latin typeface="Monotype Corsiva" panose="03010101010201010101" pitchFamily="66" charset="0"/>
                <a:cs typeface="Times New Roman" panose="02020603050405020304" pitchFamily="18" charset="0"/>
              </a:rPr>
              <a:t>ФГОС побуждает учителя к постоянному поиску новых методов и материалов для работы с учащимися</a:t>
            </a:r>
            <a:r>
              <a:rPr lang="ru-RU" sz="3200" b="1" dirty="0" smtClean="0">
                <a:solidFill>
                  <a:srgbClr val="C00000"/>
                </a:solidFill>
                <a:latin typeface="Monotype Corsiva" panose="03010101010201010101" pitchFamily="66" charset="0"/>
                <a:cs typeface="Times New Roman" panose="02020603050405020304" pitchFamily="18" charset="0"/>
              </a:rPr>
              <a:t>.</a:t>
            </a:r>
          </a:p>
          <a:p>
            <a:pPr algn="ctr"/>
            <a:r>
              <a:rPr lang="ru-RU" dirty="0" smtClean="0">
                <a:latin typeface="Times New Roman" panose="02020603050405020304" pitchFamily="18" charset="0"/>
                <a:cs typeface="Times New Roman" panose="02020603050405020304" pitchFamily="18" charset="0"/>
              </a:rPr>
              <a:t> </a:t>
            </a:r>
          </a:p>
          <a:p>
            <a:pPr algn="just">
              <a:spcAft>
                <a:spcPts val="0"/>
              </a:spcAft>
            </a:pPr>
            <a:r>
              <a:rPr lang="ru-RU" sz="2000" dirty="0" smtClean="0">
                <a:latin typeface="Times New Roman" panose="02020603050405020304" pitchFamily="18" charset="0"/>
                <a:ea typeface="Calibri"/>
                <a:cs typeface="Times New Roman" panose="02020603050405020304" pitchFamily="18" charset="0"/>
              </a:rPr>
              <a:t>      </a:t>
            </a:r>
            <a:r>
              <a:rPr lang="ru-RU" sz="2400" dirty="0" smtClean="0">
                <a:latin typeface="Times New Roman" panose="02020603050405020304" pitchFamily="18" charset="0"/>
                <a:ea typeface="Calibri"/>
                <a:cs typeface="Times New Roman" panose="02020603050405020304" pitchFamily="18" charset="0"/>
              </a:rPr>
              <a:t>Начальный </a:t>
            </a:r>
            <a:r>
              <a:rPr lang="ru-RU" sz="2400" dirty="0">
                <a:latin typeface="Times New Roman" panose="02020603050405020304" pitchFamily="18" charset="0"/>
                <a:ea typeface="Calibri"/>
                <a:cs typeface="Times New Roman" panose="02020603050405020304" pitchFamily="18" charset="0"/>
              </a:rPr>
              <a:t>курс математики – курс интегрированный: в нем объединен арифметический, алгебраический и геометрический материал. При этом основу начального курса составляют представления о натуральном числе и нуле, о четырех арифметических действиях с целыми неотрицательными числами и важнейших их свойствах, а также основанное на этих знаниях осознанное и прочное усвоение приемов устных и письменных вычислений.</a:t>
            </a:r>
          </a:p>
          <a:p>
            <a:pPr algn="just">
              <a:spcAft>
                <a:spcPts val="0"/>
              </a:spcAft>
            </a:pPr>
            <a:r>
              <a:rPr lang="ru-RU" sz="2400" dirty="0" smtClean="0">
                <a:latin typeface="Times New Roman" panose="02020603050405020304" pitchFamily="18" charset="0"/>
                <a:ea typeface="Calibri"/>
                <a:cs typeface="Times New Roman" panose="02020603050405020304" pitchFamily="18" charset="0"/>
              </a:rPr>
              <a:t>       Наряду </a:t>
            </a:r>
            <a:r>
              <a:rPr lang="ru-RU" sz="2400" dirty="0">
                <a:latin typeface="Times New Roman" panose="02020603050405020304" pitchFamily="18" charset="0"/>
                <a:ea typeface="Calibri"/>
                <a:cs typeface="Times New Roman" panose="02020603050405020304" pitchFamily="18" charset="0"/>
              </a:rPr>
              <a:t>с этим важное место в курсе занимает ознакомление с величинами и их измерением</a:t>
            </a:r>
            <a:r>
              <a:rPr lang="ru-RU" sz="2400" dirty="0" smtClean="0">
                <a:latin typeface="Times New Roman" panose="02020603050405020304" pitchFamily="18" charset="0"/>
                <a:ea typeface="Calibri"/>
                <a:cs typeface="Times New Roman" panose="02020603050405020304" pitchFamily="18" charset="0"/>
              </a:rPr>
              <a:t>.</a:t>
            </a:r>
            <a:endParaRPr lang="ru-RU" sz="2400" dirty="0">
              <a:latin typeface="Times New Roman" panose="02020603050405020304" pitchFamily="18" charset="0"/>
              <a:ea typeface="Calibri"/>
              <a:cs typeface="Times New Roman" panose="02020603050405020304" pitchFamily="18" charset="0"/>
            </a:endParaRPr>
          </a:p>
        </p:txBody>
      </p:sp>
    </p:spTree>
    <p:extLst>
      <p:ext uri="{BB962C8B-B14F-4D97-AF65-F5344CB8AC3E}">
        <p14:creationId xmlns:p14="http://schemas.microsoft.com/office/powerpoint/2010/main" val="184536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 name="TextBox 1"/>
          <p:cNvSpPr txBox="1"/>
          <p:nvPr/>
        </p:nvSpPr>
        <p:spPr>
          <a:xfrm>
            <a:off x="1063758" y="1690062"/>
            <a:ext cx="5904656" cy="3477875"/>
          </a:xfrm>
          <a:prstGeom prst="rect">
            <a:avLst/>
          </a:prstGeom>
          <a:noFill/>
        </p:spPr>
        <p:txBody>
          <a:bodyPr wrap="square" rtlCol="0">
            <a:spAutoFit/>
          </a:bodyPr>
          <a:lstStyle/>
          <a:p>
            <a:pPr algn="ctr"/>
            <a:r>
              <a:rPr lang="ru-RU" sz="9000" b="1" dirty="0" smtClean="0">
                <a:solidFill>
                  <a:srgbClr val="C00000"/>
                </a:solidFill>
              </a:rPr>
              <a:t>Спасибо за</a:t>
            </a:r>
          </a:p>
          <a:p>
            <a:pPr algn="ctr"/>
            <a:r>
              <a:rPr lang="ru-RU" sz="4000" b="1" dirty="0">
                <a:solidFill>
                  <a:srgbClr val="C00000"/>
                </a:solidFill>
              </a:rPr>
              <a:t> </a:t>
            </a:r>
            <a:r>
              <a:rPr lang="ru-RU" sz="4000" b="1" dirty="0" smtClean="0">
                <a:solidFill>
                  <a:srgbClr val="C00000"/>
                </a:solidFill>
              </a:rPr>
              <a:t> </a:t>
            </a:r>
          </a:p>
          <a:p>
            <a:pPr algn="ctr"/>
            <a:r>
              <a:rPr lang="ru-RU" sz="9000" b="1" dirty="0" smtClean="0">
                <a:solidFill>
                  <a:srgbClr val="C00000"/>
                </a:solidFill>
              </a:rPr>
              <a:t> внимание!</a:t>
            </a:r>
            <a:endParaRPr lang="ru-RU" sz="9000" b="1" dirty="0">
              <a:solidFill>
                <a:srgbClr val="C00000"/>
              </a:solidFill>
            </a:endParaRPr>
          </a:p>
        </p:txBody>
      </p:sp>
    </p:spTree>
    <p:extLst>
      <p:ext uri="{BB962C8B-B14F-4D97-AF65-F5344CB8AC3E}">
        <p14:creationId xmlns:p14="http://schemas.microsoft.com/office/powerpoint/2010/main" val="30226924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 name="Прямоугольник 1"/>
          <p:cNvSpPr/>
          <p:nvPr/>
        </p:nvSpPr>
        <p:spPr>
          <a:xfrm>
            <a:off x="323528" y="332656"/>
            <a:ext cx="7128792" cy="5601533"/>
          </a:xfrm>
          <a:prstGeom prst="rect">
            <a:avLst/>
          </a:prstGeom>
        </p:spPr>
        <p:txBody>
          <a:bodyPr wrap="square">
            <a:spAutoFit/>
          </a:bodyPr>
          <a:lstStyle/>
          <a:p>
            <a:pPr lvl="0" algn="ctr"/>
            <a:r>
              <a:rPr lang="ru-RU" sz="2000" dirty="0">
                <a:solidFill>
                  <a:prstClr val="black"/>
                </a:solidFill>
                <a:latin typeface="Times New Roman" panose="02020603050405020304" pitchFamily="18" charset="0"/>
                <a:ea typeface="Calibri"/>
                <a:cs typeface="Times New Roman" panose="02020603050405020304" pitchFamily="18" charset="0"/>
              </a:rPr>
              <a:t> </a:t>
            </a:r>
            <a:r>
              <a:rPr lang="ru-RU" sz="3200" b="1" dirty="0">
                <a:solidFill>
                  <a:srgbClr val="C00000"/>
                </a:solidFill>
                <a:latin typeface="Monotype Corsiva" panose="03010101010201010101" pitchFamily="66" charset="0"/>
                <a:ea typeface="Calibri"/>
                <a:cs typeface="Times New Roman" panose="02020603050405020304" pitchFamily="18" charset="0"/>
              </a:rPr>
              <a:t>Содержание обучения представлено в программе разделами: </a:t>
            </a:r>
            <a:r>
              <a:rPr lang="ru-RU" b="1" dirty="0" smtClean="0">
                <a:solidFill>
                  <a:srgbClr val="C00000"/>
                </a:solidFill>
                <a:latin typeface="Monotype Corsiva" panose="03010101010201010101" pitchFamily="66" charset="0"/>
                <a:ea typeface="Calibri"/>
                <a:cs typeface="Times New Roman" panose="02020603050405020304" pitchFamily="18" charset="0"/>
              </a:rPr>
              <a:t> </a:t>
            </a:r>
            <a:endParaRPr lang="ru-RU" b="1" dirty="0">
              <a:solidFill>
                <a:srgbClr val="C00000"/>
              </a:solidFill>
              <a:latin typeface="Monotype Corsiva" panose="03010101010201010101" pitchFamily="66" charset="0"/>
              <a:ea typeface="Calibri"/>
              <a:cs typeface="Times New Roman" panose="02020603050405020304" pitchFamily="18" charset="0"/>
            </a:endParaRPr>
          </a:p>
          <a:p>
            <a:pPr marL="342900" lvl="0" indent="-342900" algn="just">
              <a:lnSpc>
                <a:spcPct val="150000"/>
              </a:lnSpc>
              <a:buFont typeface="Wingdings" panose="05000000000000000000" pitchFamily="2" charset="2"/>
              <a:buChar char="Ø"/>
            </a:pPr>
            <a:r>
              <a:rPr lang="ru-RU" sz="2800" dirty="0">
                <a:solidFill>
                  <a:prstClr val="black"/>
                </a:solidFill>
                <a:latin typeface="Times New Roman" panose="02020603050405020304" pitchFamily="18" charset="0"/>
                <a:ea typeface="Calibri"/>
                <a:cs typeface="Times New Roman" panose="02020603050405020304" pitchFamily="18" charset="0"/>
              </a:rPr>
              <a:t>«Числа и величины», </a:t>
            </a:r>
          </a:p>
          <a:p>
            <a:pPr marL="342900" lvl="0" indent="-342900" algn="just">
              <a:lnSpc>
                <a:spcPct val="150000"/>
              </a:lnSpc>
              <a:buFont typeface="Wingdings" panose="05000000000000000000" pitchFamily="2" charset="2"/>
              <a:buChar char="Ø"/>
            </a:pPr>
            <a:r>
              <a:rPr lang="ru-RU" sz="2800" dirty="0">
                <a:solidFill>
                  <a:prstClr val="black"/>
                </a:solidFill>
                <a:latin typeface="Times New Roman" panose="02020603050405020304" pitchFamily="18" charset="0"/>
                <a:ea typeface="Calibri"/>
                <a:cs typeface="Times New Roman" panose="02020603050405020304" pitchFamily="18" charset="0"/>
              </a:rPr>
              <a:t>«Арифметические действия», </a:t>
            </a:r>
          </a:p>
          <a:p>
            <a:pPr marL="342900" lvl="0" indent="-342900" algn="just">
              <a:lnSpc>
                <a:spcPct val="150000"/>
              </a:lnSpc>
              <a:buFont typeface="Wingdings" panose="05000000000000000000" pitchFamily="2" charset="2"/>
              <a:buChar char="Ø"/>
            </a:pPr>
            <a:r>
              <a:rPr lang="ru-RU" sz="2800" dirty="0">
                <a:solidFill>
                  <a:prstClr val="black"/>
                </a:solidFill>
                <a:latin typeface="Times New Roman" panose="02020603050405020304" pitchFamily="18" charset="0"/>
                <a:ea typeface="Calibri"/>
                <a:cs typeface="Times New Roman" panose="02020603050405020304" pitchFamily="18" charset="0"/>
              </a:rPr>
              <a:t>«Текстовые задачи», </a:t>
            </a:r>
          </a:p>
          <a:p>
            <a:pPr marL="342900" lvl="0" indent="-342900">
              <a:lnSpc>
                <a:spcPct val="150000"/>
              </a:lnSpc>
              <a:buFont typeface="Wingdings" panose="05000000000000000000" pitchFamily="2" charset="2"/>
              <a:buChar char="Ø"/>
            </a:pPr>
            <a:r>
              <a:rPr lang="ru-RU" sz="2800" dirty="0">
                <a:solidFill>
                  <a:prstClr val="black"/>
                </a:solidFill>
                <a:latin typeface="Times New Roman" panose="02020603050405020304" pitchFamily="18" charset="0"/>
                <a:ea typeface="Calibri"/>
                <a:cs typeface="Times New Roman" panose="02020603050405020304" pitchFamily="18" charset="0"/>
              </a:rPr>
              <a:t>«</a:t>
            </a:r>
            <a:r>
              <a:rPr lang="ru-RU" sz="2800" dirty="0" smtClean="0">
                <a:solidFill>
                  <a:prstClr val="black"/>
                </a:solidFill>
                <a:latin typeface="Times New Roman" panose="02020603050405020304" pitchFamily="18" charset="0"/>
                <a:ea typeface="Calibri"/>
                <a:cs typeface="Times New Roman" panose="02020603050405020304" pitchFamily="18" charset="0"/>
              </a:rPr>
              <a:t>Пространственные отношения.</a:t>
            </a:r>
          </a:p>
          <a:p>
            <a:pPr lvl="0">
              <a:lnSpc>
                <a:spcPct val="150000"/>
              </a:lnSpc>
            </a:pPr>
            <a:r>
              <a:rPr lang="ru-RU" sz="2800" dirty="0" smtClean="0">
                <a:solidFill>
                  <a:prstClr val="black"/>
                </a:solidFill>
                <a:latin typeface="Times New Roman" panose="02020603050405020304" pitchFamily="18" charset="0"/>
                <a:ea typeface="Calibri"/>
                <a:cs typeface="Times New Roman" panose="02020603050405020304" pitchFamily="18" charset="0"/>
              </a:rPr>
              <a:t>Геометрические </a:t>
            </a:r>
            <a:r>
              <a:rPr lang="ru-RU" sz="2800" dirty="0">
                <a:solidFill>
                  <a:prstClr val="black"/>
                </a:solidFill>
                <a:latin typeface="Times New Roman" panose="02020603050405020304" pitchFamily="18" charset="0"/>
                <a:ea typeface="Calibri"/>
                <a:cs typeface="Times New Roman" panose="02020603050405020304" pitchFamily="18" charset="0"/>
              </a:rPr>
              <a:t>фигуры», </a:t>
            </a:r>
          </a:p>
          <a:p>
            <a:pPr marL="342900" lvl="0" indent="-342900" algn="just">
              <a:lnSpc>
                <a:spcPct val="150000"/>
              </a:lnSpc>
              <a:buFont typeface="Wingdings" panose="05000000000000000000" pitchFamily="2" charset="2"/>
              <a:buChar char="Ø"/>
            </a:pPr>
            <a:r>
              <a:rPr lang="ru-RU" sz="2800" dirty="0">
                <a:solidFill>
                  <a:prstClr val="black"/>
                </a:solidFill>
                <a:latin typeface="Times New Roman" panose="02020603050405020304" pitchFamily="18" charset="0"/>
                <a:ea typeface="Calibri"/>
                <a:cs typeface="Times New Roman" panose="02020603050405020304" pitchFamily="18" charset="0"/>
              </a:rPr>
              <a:t>«Геометрические величины», </a:t>
            </a:r>
          </a:p>
          <a:p>
            <a:pPr marL="342900" lvl="0" indent="-342900" algn="just">
              <a:lnSpc>
                <a:spcPct val="150000"/>
              </a:lnSpc>
              <a:buFont typeface="Wingdings" panose="05000000000000000000" pitchFamily="2" charset="2"/>
              <a:buChar char="Ø"/>
            </a:pPr>
            <a:r>
              <a:rPr lang="ru-RU" sz="2800" dirty="0">
                <a:solidFill>
                  <a:prstClr val="black"/>
                </a:solidFill>
                <a:latin typeface="Times New Roman" panose="02020603050405020304" pitchFamily="18" charset="0"/>
                <a:ea typeface="Calibri"/>
                <a:cs typeface="Times New Roman" panose="02020603050405020304" pitchFamily="18" charset="0"/>
              </a:rPr>
              <a:t>«Работа с информацией».</a:t>
            </a:r>
            <a:endParaRPr lang="ru-RU" sz="2800" dirty="0"/>
          </a:p>
        </p:txBody>
      </p:sp>
      <p:pic>
        <p:nvPicPr>
          <p:cNvPr id="4" name="Рисунок 3"/>
          <p:cNvPicPr>
            <a:picLocks noChangeAspect="1"/>
          </p:cNvPicPr>
          <p:nvPr/>
        </p:nvPicPr>
        <p:blipFill>
          <a:blip r:embed="rId3">
            <a:extLst>
              <a:ext uri="{28A0092B-C50C-407E-A947-70E740481C1C}">
                <a14:useLocalDpi xmlns:a14="http://schemas.microsoft.com/office/drawing/2010/main"/>
              </a:ext>
            </a:extLst>
          </a:blip>
          <a:stretch>
            <a:fillRect/>
          </a:stretch>
        </p:blipFill>
        <p:spPr>
          <a:xfrm rot="1211465">
            <a:off x="5826084" y="1872545"/>
            <a:ext cx="2190658" cy="3522354"/>
          </a:xfrm>
          <a:prstGeom prst="rect">
            <a:avLst/>
          </a:prstGeom>
          <a:ln>
            <a:noFill/>
          </a:ln>
          <a:effectLst>
            <a:softEdge rad="112500"/>
          </a:effectLst>
        </p:spPr>
      </p:pic>
    </p:spTree>
    <p:extLst>
      <p:ext uri="{BB962C8B-B14F-4D97-AF65-F5344CB8AC3E}">
        <p14:creationId xmlns:p14="http://schemas.microsoft.com/office/powerpoint/2010/main" val="27814660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 name="TextBox 1"/>
          <p:cNvSpPr txBox="1"/>
          <p:nvPr/>
        </p:nvSpPr>
        <p:spPr>
          <a:xfrm>
            <a:off x="179512" y="188640"/>
            <a:ext cx="7128792" cy="6309420"/>
          </a:xfrm>
          <a:prstGeom prst="rect">
            <a:avLst/>
          </a:prstGeom>
          <a:noFill/>
        </p:spPr>
        <p:txBody>
          <a:bodyPr wrap="square" rtlCol="0">
            <a:spAutoFit/>
          </a:bodyPr>
          <a:lstStyle/>
          <a:p>
            <a:pPr algn="just">
              <a:spcAft>
                <a:spcPts val="0"/>
              </a:spcAft>
            </a:pPr>
            <a:r>
              <a:rPr lang="ru-RU" sz="2000" dirty="0" smtClean="0">
                <a:latin typeface="Times New Roman" panose="02020603050405020304" pitchFamily="18" charset="0"/>
                <a:ea typeface="Calibri"/>
                <a:cs typeface="Times New Roman" panose="02020603050405020304" pitchFamily="18" charset="0"/>
              </a:rPr>
              <a:t>      </a:t>
            </a:r>
            <a:r>
              <a:rPr lang="ru-RU" sz="2200" dirty="0" smtClean="0">
                <a:latin typeface="Times New Roman" panose="02020603050405020304" pitchFamily="18" charset="0"/>
                <a:ea typeface="Calibri"/>
                <a:cs typeface="Times New Roman" panose="02020603050405020304" pitchFamily="18" charset="0"/>
              </a:rPr>
              <a:t>Основными </a:t>
            </a:r>
            <a:r>
              <a:rPr lang="ru-RU" sz="2200" dirty="0">
                <a:latin typeface="Times New Roman" panose="02020603050405020304" pitchFamily="18" charset="0"/>
                <a:ea typeface="Calibri"/>
                <a:cs typeface="Times New Roman" panose="02020603050405020304" pitchFamily="18" charset="0"/>
              </a:rPr>
              <a:t>понятиями курса математики начальных классов являются понятия «число» и «величина». Термин «величина» часто заменяют термином «именованное число» или «составное именованное число».</a:t>
            </a:r>
          </a:p>
          <a:p>
            <a:pPr algn="just">
              <a:spcAft>
                <a:spcPts val="0"/>
              </a:spcAft>
            </a:pPr>
            <a:r>
              <a:rPr lang="ru-RU" sz="2200" dirty="0" smtClean="0">
                <a:latin typeface="Times New Roman" panose="02020603050405020304" pitchFamily="18" charset="0"/>
                <a:ea typeface="Calibri"/>
                <a:cs typeface="Times New Roman" panose="02020603050405020304" pitchFamily="18" charset="0"/>
              </a:rPr>
              <a:t>       Тема </a:t>
            </a:r>
            <a:r>
              <a:rPr lang="ru-RU" sz="2200" dirty="0">
                <a:latin typeface="Times New Roman" panose="02020603050405020304" pitchFamily="18" charset="0"/>
                <a:ea typeface="Calibri"/>
                <a:cs typeface="Times New Roman" panose="02020603050405020304" pitchFamily="18" charset="0"/>
              </a:rPr>
              <a:t>«Величины» не изучается в какой-то определенный период учебного времени, а рассматривается в течение всего времени курса обучения математике, органично вплетаясь в изучение других тем</a:t>
            </a:r>
            <a:r>
              <a:rPr lang="ru-RU" sz="2200" dirty="0" smtClean="0">
                <a:latin typeface="Times New Roman" panose="02020603050405020304" pitchFamily="18" charset="0"/>
                <a:ea typeface="Calibri"/>
                <a:cs typeface="Times New Roman" panose="02020603050405020304" pitchFamily="18" charset="0"/>
              </a:rPr>
              <a:t>.</a:t>
            </a:r>
          </a:p>
          <a:p>
            <a:pPr algn="just">
              <a:spcAft>
                <a:spcPts val="0"/>
              </a:spcAft>
            </a:pPr>
            <a:r>
              <a:rPr lang="ru-RU" sz="1600" i="1" dirty="0">
                <a:latin typeface="Times New Roman" panose="02020603050405020304" pitchFamily="18" charset="0"/>
                <a:ea typeface="Calibri"/>
                <a:cs typeface="Times New Roman" panose="02020603050405020304" pitchFamily="18" charset="0"/>
              </a:rPr>
              <a:t> </a:t>
            </a:r>
            <a:r>
              <a:rPr lang="ru-RU" sz="1600" i="1" dirty="0" smtClean="0">
                <a:latin typeface="Times New Roman" panose="02020603050405020304" pitchFamily="18" charset="0"/>
                <a:ea typeface="Calibri"/>
                <a:cs typeface="Times New Roman" panose="02020603050405020304" pitchFamily="18" charset="0"/>
              </a:rPr>
              <a:t> </a:t>
            </a:r>
          </a:p>
          <a:p>
            <a:pPr algn="ctr">
              <a:spcAft>
                <a:spcPts val="0"/>
              </a:spcAft>
            </a:pPr>
            <a:r>
              <a:rPr lang="ru-RU" sz="3200" dirty="0" smtClean="0">
                <a:effectLst/>
                <a:latin typeface="Times New Roman" panose="02020603050405020304" pitchFamily="18" charset="0"/>
                <a:ea typeface="Calibri"/>
                <a:cs typeface="Times New Roman" panose="02020603050405020304" pitchFamily="18" charset="0"/>
              </a:rPr>
              <a:t>  </a:t>
            </a:r>
            <a:r>
              <a:rPr lang="ru-RU" sz="3200" b="1" dirty="0" smtClean="0">
                <a:solidFill>
                  <a:srgbClr val="C00000"/>
                </a:solidFill>
                <a:effectLst/>
                <a:latin typeface="Monotype Corsiva" panose="03010101010201010101" pitchFamily="66" charset="0"/>
                <a:ea typeface="Calibri"/>
                <a:cs typeface="Times New Roman" panose="02020603050405020304" pitchFamily="18" charset="0"/>
              </a:rPr>
              <a:t>Изучение темы «Величины» реализует требования ФГОС: </a:t>
            </a:r>
          </a:p>
          <a:p>
            <a:pPr marL="285750" indent="-285750" algn="just">
              <a:lnSpc>
                <a:spcPct val="150000"/>
              </a:lnSpc>
              <a:spcAft>
                <a:spcPts val="0"/>
              </a:spcAft>
              <a:buFont typeface="Wingdings" panose="05000000000000000000" pitchFamily="2" charset="2"/>
              <a:buChar char="Ø"/>
            </a:pPr>
            <a:r>
              <a:rPr lang="ru-RU" sz="2400" dirty="0" err="1" smtClean="0">
                <a:latin typeface="Times New Roman" panose="02020603050405020304" pitchFamily="18" charset="0"/>
                <a:ea typeface="Calibri"/>
                <a:cs typeface="Times New Roman" panose="02020603050405020304" pitchFamily="18" charset="0"/>
              </a:rPr>
              <a:t>Метапредметный</a:t>
            </a:r>
            <a:r>
              <a:rPr lang="ru-RU" sz="2400" dirty="0" smtClean="0">
                <a:latin typeface="Times New Roman" panose="02020603050405020304" pitchFamily="18" charset="0"/>
                <a:ea typeface="Calibri"/>
                <a:cs typeface="Times New Roman" panose="02020603050405020304" pitchFamily="18" charset="0"/>
              </a:rPr>
              <a:t> подход </a:t>
            </a:r>
          </a:p>
          <a:p>
            <a:pPr marL="342900" indent="-342900" algn="just">
              <a:lnSpc>
                <a:spcPct val="150000"/>
              </a:lnSpc>
              <a:spcAft>
                <a:spcPts val="0"/>
              </a:spcAft>
              <a:buFont typeface="Wingdings" panose="05000000000000000000" pitchFamily="2" charset="2"/>
              <a:buChar char="Ø"/>
            </a:pPr>
            <a:r>
              <a:rPr lang="ru-RU" sz="2400" dirty="0" smtClean="0">
                <a:effectLst/>
                <a:latin typeface="Times New Roman" panose="02020603050405020304" pitchFamily="18" charset="0"/>
                <a:ea typeface="Calibri"/>
                <a:cs typeface="Times New Roman" panose="02020603050405020304" pitchFamily="18" charset="0"/>
              </a:rPr>
              <a:t>Связь с жизнью</a:t>
            </a:r>
          </a:p>
          <a:p>
            <a:pPr marL="342900" indent="-342900" algn="just">
              <a:lnSpc>
                <a:spcPct val="150000"/>
              </a:lnSpc>
              <a:spcAft>
                <a:spcPts val="0"/>
              </a:spcAft>
              <a:buFont typeface="Wingdings" panose="05000000000000000000" pitchFamily="2" charset="2"/>
              <a:buChar char="Ø"/>
            </a:pPr>
            <a:r>
              <a:rPr lang="ru-RU" sz="2400" dirty="0" smtClean="0">
                <a:effectLst/>
                <a:latin typeface="Times New Roman" panose="02020603050405020304" pitchFamily="18" charset="0"/>
                <a:ea typeface="Calibri"/>
                <a:cs typeface="Times New Roman" panose="02020603050405020304" pitchFamily="18" charset="0"/>
              </a:rPr>
              <a:t>Развитие младших школьников</a:t>
            </a:r>
          </a:p>
          <a:p>
            <a:pPr marL="342900" indent="-342900" algn="just">
              <a:lnSpc>
                <a:spcPct val="150000"/>
              </a:lnSpc>
              <a:spcAft>
                <a:spcPts val="0"/>
              </a:spcAft>
              <a:buFont typeface="Wingdings" panose="05000000000000000000" pitchFamily="2" charset="2"/>
              <a:buChar char="Ø"/>
            </a:pPr>
            <a:r>
              <a:rPr lang="ru-RU" sz="2400" dirty="0" smtClean="0">
                <a:latin typeface="Times New Roman" panose="02020603050405020304" pitchFamily="18" charset="0"/>
                <a:ea typeface="Calibri"/>
                <a:cs typeface="Times New Roman" panose="02020603050405020304" pitchFamily="18" charset="0"/>
              </a:rPr>
              <a:t>Практическая направленность</a:t>
            </a:r>
            <a:endParaRPr lang="ru-RU" sz="2400" dirty="0">
              <a:effectLst/>
              <a:latin typeface="Times New Roman" panose="02020603050405020304" pitchFamily="18" charset="0"/>
              <a:ea typeface="Calibri"/>
              <a:cs typeface="Times New Roman" panose="02020603050405020304" pitchFamily="18" charset="0"/>
            </a:endParaRPr>
          </a:p>
        </p:txBody>
      </p:sp>
    </p:spTree>
    <p:extLst>
      <p:ext uri="{BB962C8B-B14F-4D97-AF65-F5344CB8AC3E}">
        <p14:creationId xmlns:p14="http://schemas.microsoft.com/office/powerpoint/2010/main" val="21593845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 name="TextBox 1"/>
          <p:cNvSpPr txBox="1"/>
          <p:nvPr/>
        </p:nvSpPr>
        <p:spPr>
          <a:xfrm>
            <a:off x="251520" y="260648"/>
            <a:ext cx="7200800" cy="5970865"/>
          </a:xfrm>
          <a:prstGeom prst="rect">
            <a:avLst/>
          </a:prstGeom>
          <a:noFill/>
        </p:spPr>
        <p:txBody>
          <a:bodyPr wrap="square" rtlCol="0">
            <a:spAutoFit/>
          </a:bodyPr>
          <a:lstStyle/>
          <a:p>
            <a:r>
              <a:rPr lang="ru-RU" sz="2800" dirty="0" smtClean="0">
                <a:latin typeface="Times New Roman" panose="02020603050405020304" pitchFamily="18" charset="0"/>
                <a:cs typeface="Times New Roman" panose="02020603050405020304" pitchFamily="18" charset="0"/>
              </a:rPr>
              <a:t>   Величины </a:t>
            </a:r>
            <a:r>
              <a:rPr lang="ru-RU" sz="2800" dirty="0">
                <a:latin typeface="Times New Roman" panose="02020603050405020304" pitchFamily="18" charset="0"/>
                <a:cs typeface="Times New Roman" panose="02020603050405020304" pitchFamily="18" charset="0"/>
              </a:rPr>
              <a:t>в начальном курсе математики рассматриваются как свойство предметов </a:t>
            </a:r>
            <a:endParaRPr lang="ru-RU" sz="2800" dirty="0" smtClean="0">
              <a:latin typeface="Times New Roman" panose="02020603050405020304" pitchFamily="18" charset="0"/>
              <a:cs typeface="Times New Roman" panose="02020603050405020304" pitchFamily="18" charset="0"/>
            </a:endParaRPr>
          </a:p>
          <a:p>
            <a:r>
              <a:rPr lang="ru-RU" sz="2800" dirty="0" smtClean="0">
                <a:latin typeface="Times New Roman" panose="02020603050405020304" pitchFamily="18" charset="0"/>
                <a:cs typeface="Times New Roman" panose="02020603050405020304" pitchFamily="18" charset="0"/>
              </a:rPr>
              <a:t>или </a:t>
            </a:r>
            <a:r>
              <a:rPr lang="ru-RU" sz="2800" dirty="0">
                <a:latin typeface="Times New Roman" panose="02020603050405020304" pitchFamily="18" charset="0"/>
                <a:cs typeface="Times New Roman" panose="02020603050405020304" pitchFamily="18" charset="0"/>
              </a:rPr>
              <a:t>явлений, проявляющиеся в результате сравнения</a:t>
            </a:r>
            <a:r>
              <a:rPr lang="ru-RU" sz="2800" dirty="0" smtClean="0">
                <a:latin typeface="Times New Roman" panose="02020603050405020304" pitchFamily="18" charset="0"/>
                <a:cs typeface="Times New Roman" panose="02020603050405020304" pitchFamily="18" charset="0"/>
              </a:rPr>
              <a:t>.</a:t>
            </a:r>
          </a:p>
          <a:p>
            <a:endParaRPr lang="ru-RU" sz="2800" dirty="0">
              <a:latin typeface="Times New Roman" panose="02020603050405020304" pitchFamily="18" charset="0"/>
              <a:cs typeface="Times New Roman" panose="02020603050405020304" pitchFamily="18" charset="0"/>
            </a:endParaRPr>
          </a:p>
          <a:p>
            <a:pPr algn="just">
              <a:spcAft>
                <a:spcPts val="0"/>
              </a:spcAft>
            </a:pPr>
            <a:r>
              <a:rPr lang="ru-RU" sz="3200" dirty="0" smtClean="0">
                <a:latin typeface="Times New Roman" panose="02020603050405020304" pitchFamily="18" charset="0"/>
                <a:ea typeface="Calibri"/>
                <a:cs typeface="Times New Roman" panose="02020603050405020304" pitchFamily="18" charset="0"/>
              </a:rPr>
              <a:t>      </a:t>
            </a:r>
            <a:r>
              <a:rPr lang="ru-RU" sz="3200" b="1" dirty="0" smtClean="0">
                <a:solidFill>
                  <a:srgbClr val="C00000"/>
                </a:solidFill>
                <a:latin typeface="Monotype Corsiva" panose="03010101010201010101" pitchFamily="66" charset="0"/>
                <a:ea typeface="Calibri"/>
                <a:cs typeface="Times New Roman" panose="02020603050405020304" pitchFamily="18" charset="0"/>
              </a:rPr>
              <a:t>Особенности </a:t>
            </a:r>
            <a:r>
              <a:rPr lang="ru-RU" sz="3200" b="1" dirty="0">
                <a:solidFill>
                  <a:srgbClr val="C00000"/>
                </a:solidFill>
                <a:latin typeface="Monotype Corsiva" panose="03010101010201010101" pitchFamily="66" charset="0"/>
                <a:ea typeface="Calibri"/>
                <a:cs typeface="Times New Roman" panose="02020603050405020304" pitchFamily="18" charset="0"/>
              </a:rPr>
              <a:t>понятия «величины»:</a:t>
            </a:r>
            <a:r>
              <a:rPr lang="ru-RU" sz="3200" u="sng" dirty="0">
                <a:solidFill>
                  <a:srgbClr val="C00000"/>
                </a:solidFill>
                <a:latin typeface="Times New Roman" panose="02020603050405020304" pitchFamily="18" charset="0"/>
                <a:ea typeface="Calibri"/>
                <a:cs typeface="Times New Roman" panose="02020603050405020304" pitchFamily="18" charset="0"/>
              </a:rPr>
              <a:t> </a:t>
            </a:r>
            <a:endParaRPr lang="ru-RU" sz="3200" u="sng" dirty="0" smtClean="0">
              <a:solidFill>
                <a:srgbClr val="C00000"/>
              </a:solidFill>
              <a:latin typeface="Times New Roman" panose="02020603050405020304" pitchFamily="18" charset="0"/>
              <a:ea typeface="Calibri"/>
              <a:cs typeface="Times New Roman" panose="02020603050405020304" pitchFamily="18" charset="0"/>
            </a:endParaRPr>
          </a:p>
          <a:p>
            <a:pPr marL="342900" indent="-342900" algn="just">
              <a:lnSpc>
                <a:spcPct val="150000"/>
              </a:lnSpc>
              <a:spcAft>
                <a:spcPts val="0"/>
              </a:spcAft>
              <a:buFont typeface="Wingdings" panose="05000000000000000000" pitchFamily="2" charset="2"/>
              <a:buChar char="Ø"/>
            </a:pPr>
            <a:r>
              <a:rPr lang="ru-RU" sz="2800" dirty="0" smtClean="0">
                <a:latin typeface="Times New Roman" panose="02020603050405020304" pitchFamily="18" charset="0"/>
                <a:ea typeface="Calibri"/>
                <a:cs typeface="Times New Roman" panose="02020603050405020304" pitchFamily="18" charset="0"/>
              </a:rPr>
              <a:t>Сравнение</a:t>
            </a:r>
          </a:p>
          <a:p>
            <a:pPr marL="342900" indent="-342900" algn="just">
              <a:lnSpc>
                <a:spcPct val="150000"/>
              </a:lnSpc>
              <a:spcAft>
                <a:spcPts val="0"/>
              </a:spcAft>
              <a:buFont typeface="Wingdings" panose="05000000000000000000" pitchFamily="2" charset="2"/>
              <a:buChar char="Ø"/>
            </a:pPr>
            <a:r>
              <a:rPr lang="ru-RU" sz="2800" dirty="0">
                <a:latin typeface="Times New Roman" panose="02020603050405020304" pitchFamily="18" charset="0"/>
                <a:ea typeface="Calibri"/>
                <a:cs typeface="Times New Roman" panose="02020603050405020304" pitchFamily="18" charset="0"/>
              </a:rPr>
              <a:t>И</a:t>
            </a:r>
            <a:r>
              <a:rPr lang="ru-RU" sz="2800" dirty="0" smtClean="0">
                <a:latin typeface="Times New Roman" panose="02020603050405020304" pitchFamily="18" charset="0"/>
                <a:ea typeface="Calibri"/>
                <a:cs typeface="Times New Roman" panose="02020603050405020304" pitchFamily="18" charset="0"/>
              </a:rPr>
              <a:t>змерение</a:t>
            </a:r>
          </a:p>
          <a:p>
            <a:pPr marL="342900" indent="-342900" algn="just">
              <a:lnSpc>
                <a:spcPct val="150000"/>
              </a:lnSpc>
              <a:spcAft>
                <a:spcPts val="0"/>
              </a:spcAft>
              <a:buFont typeface="Wingdings" panose="05000000000000000000" pitchFamily="2" charset="2"/>
              <a:buChar char="Ø"/>
            </a:pPr>
            <a:r>
              <a:rPr lang="ru-RU" sz="2800" dirty="0" smtClean="0">
                <a:latin typeface="Times New Roman" panose="02020603050405020304" pitchFamily="18" charset="0"/>
                <a:ea typeface="Calibri"/>
                <a:cs typeface="Times New Roman" panose="02020603050405020304" pitchFamily="18" charset="0"/>
              </a:rPr>
              <a:t>Сложение </a:t>
            </a:r>
            <a:r>
              <a:rPr lang="ru-RU" sz="2800" dirty="0">
                <a:latin typeface="Times New Roman" panose="02020603050405020304" pitchFamily="18" charset="0"/>
                <a:ea typeface="Calibri"/>
                <a:cs typeface="Times New Roman" panose="02020603050405020304" pitchFamily="18" charset="0"/>
              </a:rPr>
              <a:t>и </a:t>
            </a:r>
            <a:r>
              <a:rPr lang="ru-RU" sz="2800" dirty="0" smtClean="0">
                <a:latin typeface="Times New Roman" panose="02020603050405020304" pitchFamily="18" charset="0"/>
                <a:ea typeface="Calibri"/>
                <a:cs typeface="Times New Roman" panose="02020603050405020304" pitchFamily="18" charset="0"/>
              </a:rPr>
              <a:t>вычитание </a:t>
            </a:r>
          </a:p>
          <a:p>
            <a:pPr marL="342900" indent="-342900" algn="just">
              <a:lnSpc>
                <a:spcPct val="150000"/>
              </a:lnSpc>
              <a:spcAft>
                <a:spcPts val="0"/>
              </a:spcAft>
              <a:buFont typeface="Wingdings" panose="05000000000000000000" pitchFamily="2" charset="2"/>
              <a:buChar char="Ø"/>
            </a:pPr>
            <a:r>
              <a:rPr lang="ru-RU" sz="2800" dirty="0">
                <a:latin typeface="Times New Roman" panose="02020603050405020304" pitchFamily="18" charset="0"/>
                <a:ea typeface="Calibri"/>
                <a:cs typeface="Times New Roman" panose="02020603050405020304" pitchFamily="18" charset="0"/>
              </a:rPr>
              <a:t>Д</a:t>
            </a:r>
            <a:r>
              <a:rPr lang="ru-RU" sz="2800" dirty="0" smtClean="0">
                <a:latin typeface="Times New Roman" panose="02020603050405020304" pitchFamily="18" charset="0"/>
                <a:ea typeface="Calibri"/>
                <a:cs typeface="Times New Roman" panose="02020603050405020304" pitchFamily="18" charset="0"/>
              </a:rPr>
              <a:t>еление </a:t>
            </a:r>
            <a:r>
              <a:rPr lang="ru-RU" sz="2800" dirty="0">
                <a:latin typeface="Times New Roman" panose="02020603050405020304" pitchFamily="18" charset="0"/>
                <a:ea typeface="Calibri"/>
                <a:cs typeface="Times New Roman" panose="02020603050405020304" pitchFamily="18" charset="0"/>
              </a:rPr>
              <a:t>и умножение на число однородных величин. </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40475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858000"/>
          </a:xfrm>
          <a:prstGeom prst="rect">
            <a:avLst/>
          </a:prstGeom>
        </p:spPr>
      </p:pic>
      <p:pic>
        <p:nvPicPr>
          <p:cNvPr id="4" name="Рисунок 3"/>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rot="475204">
            <a:off x="4809658" y="2594114"/>
            <a:ext cx="3703727" cy="2083346"/>
          </a:xfrm>
          <a:prstGeom prst="rect">
            <a:avLst/>
          </a:prstGeom>
          <a:ln>
            <a:noFill/>
          </a:ln>
          <a:effectLst>
            <a:softEdge rad="112500"/>
          </a:effectLst>
        </p:spPr>
      </p:pic>
      <p:sp>
        <p:nvSpPr>
          <p:cNvPr id="3" name="TextBox 2"/>
          <p:cNvSpPr txBox="1"/>
          <p:nvPr/>
        </p:nvSpPr>
        <p:spPr>
          <a:xfrm>
            <a:off x="179512" y="268181"/>
            <a:ext cx="7200800" cy="6155531"/>
          </a:xfrm>
          <a:prstGeom prst="rect">
            <a:avLst/>
          </a:prstGeom>
          <a:noFill/>
        </p:spPr>
        <p:txBody>
          <a:bodyPr wrap="square" rtlCol="0">
            <a:spAutoFit/>
          </a:bodyPr>
          <a:lstStyle/>
          <a:p>
            <a:pPr algn="ctr"/>
            <a:r>
              <a:rPr lang="ru-RU" sz="4000" b="1" i="1" dirty="0" smtClean="0">
                <a:solidFill>
                  <a:srgbClr val="C00000"/>
                </a:solidFill>
                <a:latin typeface="Monotype Corsiva" panose="03010101010201010101" pitchFamily="66" charset="0"/>
                <a:cs typeface="Times New Roman" panose="02020603050405020304" pitchFamily="18" charset="0"/>
              </a:rPr>
              <a:t>Связь с жизнью</a:t>
            </a:r>
          </a:p>
          <a:p>
            <a:pPr algn="ctr"/>
            <a:r>
              <a:rPr lang="ru-RU" b="1" i="1" dirty="0" smtClean="0">
                <a:solidFill>
                  <a:srgbClr val="002060"/>
                </a:solidFill>
                <a:latin typeface="Monotype Corsiva" panose="03010101010201010101" pitchFamily="66" charset="0"/>
                <a:cs typeface="Times New Roman" panose="02020603050405020304" pitchFamily="18" charset="0"/>
              </a:rPr>
              <a:t> </a:t>
            </a:r>
          </a:p>
          <a:p>
            <a:pPr marL="457200" indent="-457200">
              <a:lnSpc>
                <a:spcPct val="150000"/>
              </a:lnSpc>
              <a:buFont typeface="Wingdings" panose="05000000000000000000" pitchFamily="2" charset="2"/>
              <a:buChar char="Ø"/>
            </a:pPr>
            <a:r>
              <a:rPr lang="ru-RU" sz="2800" dirty="0" smtClean="0">
                <a:latin typeface="Times New Roman" panose="02020603050405020304" pitchFamily="18" charset="0"/>
                <a:cs typeface="Times New Roman" panose="02020603050405020304" pitchFamily="18" charset="0"/>
              </a:rPr>
              <a:t>Использование измерительных инструментов (линейка, весы, часы).</a:t>
            </a:r>
          </a:p>
          <a:p>
            <a:pPr marL="457200" indent="-457200">
              <a:lnSpc>
                <a:spcPct val="150000"/>
              </a:lnSpc>
              <a:spcAft>
                <a:spcPts val="0"/>
              </a:spcAft>
              <a:buFont typeface="Wingdings" panose="05000000000000000000" pitchFamily="2" charset="2"/>
              <a:buChar char="Ø"/>
            </a:pPr>
            <a:r>
              <a:rPr lang="ru-RU" sz="2800" dirty="0" smtClean="0">
                <a:latin typeface="Times New Roman" panose="02020603050405020304" pitchFamily="18" charset="0"/>
                <a:ea typeface="Calibri"/>
                <a:cs typeface="Times New Roman" panose="02020603050405020304" pitchFamily="18" charset="0"/>
              </a:rPr>
              <a:t>Измерения в реальном </a:t>
            </a:r>
          </a:p>
          <a:p>
            <a:pPr>
              <a:lnSpc>
                <a:spcPct val="150000"/>
              </a:lnSpc>
              <a:spcAft>
                <a:spcPts val="0"/>
              </a:spcAft>
            </a:pPr>
            <a:r>
              <a:rPr lang="ru-RU" sz="2800" dirty="0" smtClean="0">
                <a:latin typeface="Times New Roman" panose="02020603050405020304" pitchFamily="18" charset="0"/>
                <a:ea typeface="Calibri"/>
                <a:cs typeface="Times New Roman" panose="02020603050405020304" pitchFamily="18" charset="0"/>
              </a:rPr>
              <a:t>пространстве</a:t>
            </a:r>
            <a:endParaRPr lang="ru-RU" sz="2800" dirty="0">
              <a:latin typeface="Times New Roman" panose="02020603050405020304" pitchFamily="18" charset="0"/>
              <a:ea typeface="Calibri"/>
              <a:cs typeface="Times New Roman" panose="02020603050405020304" pitchFamily="18" charset="0"/>
            </a:endParaRPr>
          </a:p>
          <a:p>
            <a:pPr marL="457200" indent="-457200">
              <a:lnSpc>
                <a:spcPct val="150000"/>
              </a:lnSpc>
              <a:buFont typeface="Wingdings" panose="05000000000000000000" pitchFamily="2" charset="2"/>
              <a:buChar char="Ø"/>
            </a:pPr>
            <a:r>
              <a:rPr lang="ru-RU" sz="2800" dirty="0" smtClean="0">
                <a:latin typeface="Times New Roman" panose="02020603050405020304" pitchFamily="18" charset="0"/>
                <a:cs typeface="Times New Roman" panose="02020603050405020304" pitchFamily="18" charset="0"/>
              </a:rPr>
              <a:t>Измерение и вычисление </a:t>
            </a:r>
          </a:p>
          <a:p>
            <a:pPr>
              <a:lnSpc>
                <a:spcPct val="150000"/>
              </a:lnSpc>
            </a:pPr>
            <a:r>
              <a:rPr lang="ru-RU" sz="2800" dirty="0" smtClean="0">
                <a:latin typeface="Times New Roman" panose="02020603050405020304" pitchFamily="18" charset="0"/>
                <a:cs typeface="Times New Roman" panose="02020603050405020304" pitchFamily="18" charset="0"/>
              </a:rPr>
              <a:t>площади и объема реальных предметов</a:t>
            </a:r>
          </a:p>
          <a:p>
            <a:pPr marL="457200" indent="-457200">
              <a:lnSpc>
                <a:spcPct val="150000"/>
              </a:lnSpc>
              <a:buFont typeface="Wingdings" panose="05000000000000000000" pitchFamily="2" charset="2"/>
              <a:buChar char="Ø"/>
            </a:pPr>
            <a:r>
              <a:rPr lang="ru-RU" sz="2800" dirty="0" smtClean="0">
                <a:latin typeface="Times New Roman" panose="02020603050405020304" pitchFamily="18" charset="0"/>
                <a:cs typeface="Times New Roman" panose="02020603050405020304" pitchFamily="18" charset="0"/>
              </a:rPr>
              <a:t>Определение скорости движущихся объектов</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43614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 name="TextBox 1"/>
          <p:cNvSpPr txBox="1"/>
          <p:nvPr/>
        </p:nvSpPr>
        <p:spPr>
          <a:xfrm>
            <a:off x="251520" y="260648"/>
            <a:ext cx="7560840" cy="5816977"/>
          </a:xfrm>
          <a:prstGeom prst="rect">
            <a:avLst/>
          </a:prstGeom>
          <a:noFill/>
        </p:spPr>
        <p:txBody>
          <a:bodyPr wrap="square" rtlCol="0">
            <a:spAutoFit/>
          </a:bodyPr>
          <a:lstStyle/>
          <a:p>
            <a:pPr algn="ctr"/>
            <a:r>
              <a:rPr lang="ru-RU" sz="3600" b="1" i="1" dirty="0">
                <a:solidFill>
                  <a:srgbClr val="C00000"/>
                </a:solidFill>
                <a:latin typeface="Monotype Corsiva" panose="03010101010201010101" pitchFamily="66" charset="0"/>
                <a:ea typeface="Calibri"/>
                <a:cs typeface="Times New Roman"/>
              </a:rPr>
              <a:t>Р</a:t>
            </a:r>
            <a:r>
              <a:rPr lang="ru-RU" sz="3600" b="1" i="1" dirty="0" smtClean="0">
                <a:solidFill>
                  <a:srgbClr val="C00000"/>
                </a:solidFill>
                <a:latin typeface="Monotype Corsiva" panose="03010101010201010101" pitchFamily="66" charset="0"/>
                <a:ea typeface="Calibri"/>
                <a:cs typeface="Times New Roman"/>
              </a:rPr>
              <a:t>азвитие </a:t>
            </a:r>
            <a:r>
              <a:rPr lang="ru-RU" sz="3600" b="1" i="1" dirty="0">
                <a:solidFill>
                  <a:srgbClr val="C00000"/>
                </a:solidFill>
                <a:latin typeface="Monotype Corsiva" panose="03010101010201010101" pitchFamily="66" charset="0"/>
                <a:ea typeface="Calibri"/>
                <a:cs typeface="Times New Roman"/>
              </a:rPr>
              <a:t>младших </a:t>
            </a:r>
            <a:r>
              <a:rPr lang="ru-RU" sz="3600" b="1" i="1" dirty="0" smtClean="0">
                <a:solidFill>
                  <a:srgbClr val="C00000"/>
                </a:solidFill>
                <a:latin typeface="Monotype Corsiva" panose="03010101010201010101" pitchFamily="66" charset="0"/>
                <a:ea typeface="Calibri"/>
                <a:cs typeface="Times New Roman"/>
              </a:rPr>
              <a:t>школьников.</a:t>
            </a:r>
            <a:r>
              <a:rPr lang="ru-RU" sz="3600" b="1" dirty="0" smtClean="0">
                <a:solidFill>
                  <a:srgbClr val="C00000"/>
                </a:solidFill>
                <a:latin typeface="Monotype Corsiva" panose="03010101010201010101" pitchFamily="66" charset="0"/>
                <a:ea typeface="Calibri"/>
                <a:cs typeface="Times New Roman"/>
              </a:rPr>
              <a:t> </a:t>
            </a:r>
          </a:p>
          <a:p>
            <a:pPr algn="ctr"/>
            <a:r>
              <a:rPr lang="ru-RU" sz="1600" b="1" dirty="0" smtClean="0">
                <a:solidFill>
                  <a:srgbClr val="C00000"/>
                </a:solidFill>
                <a:latin typeface="Monotype Corsiva" panose="03010101010201010101" pitchFamily="66" charset="0"/>
                <a:ea typeface="Calibri"/>
                <a:cs typeface="Times New Roman"/>
              </a:rPr>
              <a:t>  </a:t>
            </a:r>
          </a:p>
          <a:p>
            <a:pPr marL="285750" indent="-285750">
              <a:buFont typeface="Wingdings" panose="05000000000000000000" pitchFamily="2" charset="2"/>
              <a:buChar char="Ø"/>
            </a:pPr>
            <a:r>
              <a:rPr lang="ru-RU" sz="2400" dirty="0">
                <a:latin typeface="Times New Roman" panose="02020603050405020304" pitchFamily="18" charset="0"/>
                <a:ea typeface="Calibri"/>
                <a:cs typeface="Times New Roman" panose="02020603050405020304" pitchFamily="18" charset="0"/>
              </a:rPr>
              <a:t>О</a:t>
            </a:r>
            <a:r>
              <a:rPr lang="ru-RU" sz="2400" dirty="0" smtClean="0">
                <a:latin typeface="Times New Roman" panose="02020603050405020304" pitchFamily="18" charset="0"/>
                <a:ea typeface="Calibri"/>
                <a:cs typeface="Times New Roman" panose="02020603050405020304" pitchFamily="18" charset="0"/>
              </a:rPr>
              <a:t>писываются реальные свойства предметов и </a:t>
            </a:r>
          </a:p>
          <a:p>
            <a:r>
              <a:rPr lang="ru-RU" sz="2400" dirty="0">
                <a:latin typeface="Times New Roman" panose="02020603050405020304" pitchFamily="18" charset="0"/>
                <a:ea typeface="Calibri"/>
                <a:cs typeface="Times New Roman" panose="02020603050405020304" pitchFamily="18" charset="0"/>
              </a:rPr>
              <a:t>я</a:t>
            </a:r>
            <a:r>
              <a:rPr lang="ru-RU" sz="2400" dirty="0" smtClean="0">
                <a:latin typeface="Times New Roman" panose="02020603050405020304" pitchFamily="18" charset="0"/>
                <a:ea typeface="Calibri"/>
                <a:cs typeface="Times New Roman" panose="02020603050405020304" pitchFamily="18" charset="0"/>
              </a:rPr>
              <a:t>влений</a:t>
            </a:r>
          </a:p>
          <a:p>
            <a:r>
              <a:rPr lang="ru-RU" sz="1400" dirty="0" smtClean="0">
                <a:latin typeface="Times New Roman" panose="02020603050405020304" pitchFamily="18" charset="0"/>
                <a:ea typeface="Calibri"/>
                <a:cs typeface="Times New Roman" panose="02020603050405020304" pitchFamily="18" charset="0"/>
              </a:rPr>
              <a:t>   </a:t>
            </a:r>
          </a:p>
          <a:p>
            <a:pPr marL="285750" indent="-285750">
              <a:buFont typeface="Wingdings" panose="05000000000000000000" pitchFamily="2" charset="2"/>
              <a:buChar char="Ø"/>
            </a:pPr>
            <a:r>
              <a:rPr lang="ru-RU" sz="2400" dirty="0">
                <a:latin typeface="Times New Roman" panose="02020603050405020304" pitchFamily="18" charset="0"/>
                <a:ea typeface="Calibri"/>
                <a:cs typeface="Times New Roman" panose="02020603050405020304" pitchFamily="18" charset="0"/>
              </a:rPr>
              <a:t>П</a:t>
            </a:r>
            <a:r>
              <a:rPr lang="ru-RU" sz="2400" dirty="0" smtClean="0">
                <a:latin typeface="Times New Roman" panose="02020603050405020304" pitchFamily="18" charset="0"/>
                <a:ea typeface="Calibri"/>
                <a:cs typeface="Times New Roman" panose="02020603050405020304" pitchFamily="18" charset="0"/>
              </a:rPr>
              <a:t>роисходит познание окружающей действительности</a:t>
            </a:r>
          </a:p>
          <a:p>
            <a:r>
              <a:rPr lang="ru-RU" sz="1400" dirty="0" smtClean="0">
                <a:latin typeface="Times New Roman" panose="02020603050405020304" pitchFamily="18" charset="0"/>
                <a:ea typeface="Calibri"/>
                <a:cs typeface="Times New Roman" panose="02020603050405020304" pitchFamily="18" charset="0"/>
              </a:rPr>
              <a:t>  </a:t>
            </a:r>
          </a:p>
          <a:p>
            <a:pPr marL="285750" indent="-285750">
              <a:buFont typeface="Wingdings" panose="05000000000000000000" pitchFamily="2" charset="2"/>
              <a:buChar char="Ø"/>
            </a:pPr>
            <a:r>
              <a:rPr lang="ru-RU" sz="2400" dirty="0" smtClean="0">
                <a:latin typeface="Times New Roman" panose="02020603050405020304" pitchFamily="18" charset="0"/>
                <a:ea typeface="Calibri"/>
                <a:cs typeface="Times New Roman" panose="02020603050405020304" pitchFamily="18" charset="0"/>
              </a:rPr>
              <a:t>Знакомство с зависимостями между величинами помогает создать у детей целостные представления об окружающем мире</a:t>
            </a:r>
            <a:endParaRPr lang="ru-RU" sz="2400" dirty="0">
              <a:latin typeface="Times New Roman" panose="02020603050405020304" pitchFamily="18" charset="0"/>
              <a:ea typeface="Calibri"/>
              <a:cs typeface="Times New Roman" panose="02020603050405020304" pitchFamily="18" charset="0"/>
            </a:endParaRPr>
          </a:p>
          <a:p>
            <a:r>
              <a:rPr lang="ru-RU" sz="1400" dirty="0" smtClean="0">
                <a:latin typeface="Times New Roman" panose="02020603050405020304" pitchFamily="18" charset="0"/>
                <a:ea typeface="Calibri"/>
                <a:cs typeface="Times New Roman" panose="02020603050405020304" pitchFamily="18" charset="0"/>
              </a:rPr>
              <a:t>  </a:t>
            </a:r>
          </a:p>
          <a:p>
            <a:pPr marL="285750" indent="-285750">
              <a:buFont typeface="Wingdings" panose="05000000000000000000" pitchFamily="2" charset="2"/>
              <a:buChar char="Ø"/>
            </a:pPr>
            <a:r>
              <a:rPr lang="ru-RU" sz="2400" dirty="0">
                <a:latin typeface="Times New Roman" panose="02020603050405020304" pitchFamily="18" charset="0"/>
                <a:ea typeface="Calibri"/>
                <a:cs typeface="Times New Roman" panose="02020603050405020304" pitchFamily="18" charset="0"/>
              </a:rPr>
              <a:t>З</a:t>
            </a:r>
            <a:r>
              <a:rPr lang="ru-RU" sz="2400" dirty="0" smtClean="0">
                <a:latin typeface="Times New Roman" panose="02020603050405020304" pitchFamily="18" charset="0"/>
                <a:ea typeface="Calibri"/>
                <a:cs typeface="Times New Roman" panose="02020603050405020304" pitchFamily="18" charset="0"/>
              </a:rPr>
              <a:t>нания и умения, связанные с величинами, полученные в начальной школе, являются базовыми для дальнейшего изучения математики</a:t>
            </a:r>
          </a:p>
          <a:p>
            <a:r>
              <a:rPr lang="ru-RU" sz="1400" dirty="0" smtClean="0">
                <a:latin typeface="Times New Roman" panose="02020603050405020304" pitchFamily="18" charset="0"/>
                <a:ea typeface="Calibri"/>
                <a:cs typeface="Times New Roman" panose="02020603050405020304" pitchFamily="18" charset="0"/>
              </a:rPr>
              <a:t>  </a:t>
            </a:r>
          </a:p>
          <a:p>
            <a:pPr marL="285750" indent="-285750">
              <a:buFont typeface="Wingdings" panose="05000000000000000000" pitchFamily="2" charset="2"/>
              <a:buChar char="Ø"/>
            </a:pPr>
            <a:r>
              <a:rPr lang="ru-RU" sz="2400" dirty="0" smtClean="0">
                <a:latin typeface="Times New Roman" panose="02020603050405020304" pitchFamily="18" charset="0"/>
                <a:cs typeface="Times New Roman" panose="02020603050405020304" pitchFamily="18" charset="0"/>
              </a:rPr>
              <a:t>Развитие логического и абстрактного мышления, внимания, восприятия</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76721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858000"/>
          </a:xfrm>
          <a:prstGeom prst="rect">
            <a:avLst/>
          </a:prstGeom>
        </p:spPr>
      </p:pic>
      <p:pic>
        <p:nvPicPr>
          <p:cNvPr id="4" name="Рисунок 3"/>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rot="21084751">
            <a:off x="6396" y="3850232"/>
            <a:ext cx="1983246" cy="2652592"/>
          </a:xfrm>
          <a:prstGeom prst="rect">
            <a:avLst/>
          </a:prstGeom>
        </p:spPr>
      </p:pic>
      <p:sp>
        <p:nvSpPr>
          <p:cNvPr id="2" name="TextBox 1"/>
          <p:cNvSpPr txBox="1"/>
          <p:nvPr/>
        </p:nvSpPr>
        <p:spPr>
          <a:xfrm>
            <a:off x="230351" y="128096"/>
            <a:ext cx="7200800" cy="3462486"/>
          </a:xfrm>
          <a:prstGeom prst="rect">
            <a:avLst/>
          </a:prstGeom>
          <a:noFill/>
        </p:spPr>
        <p:txBody>
          <a:bodyPr wrap="square" rtlCol="0">
            <a:spAutoFit/>
          </a:bodyPr>
          <a:lstStyle/>
          <a:p>
            <a:pPr lvl="0" algn="ctr"/>
            <a:r>
              <a:rPr lang="ru-RU" sz="3600" b="1" dirty="0">
                <a:solidFill>
                  <a:srgbClr val="C00000"/>
                </a:solidFill>
                <a:latin typeface="Monotype Corsiva" panose="03010101010201010101" pitchFamily="66" charset="0"/>
                <a:ea typeface="Calibri"/>
                <a:cs typeface="Times New Roman" panose="02020603050405020304" pitchFamily="18" charset="0"/>
              </a:rPr>
              <a:t>Практическая </a:t>
            </a:r>
            <a:r>
              <a:rPr lang="ru-RU" sz="3600" b="1" dirty="0" smtClean="0">
                <a:solidFill>
                  <a:srgbClr val="C00000"/>
                </a:solidFill>
                <a:latin typeface="Monotype Corsiva" panose="03010101010201010101" pitchFamily="66" charset="0"/>
                <a:ea typeface="Calibri"/>
                <a:cs typeface="Times New Roman" panose="02020603050405020304" pitchFamily="18" charset="0"/>
              </a:rPr>
              <a:t>направленность</a:t>
            </a:r>
            <a:endParaRPr lang="ru-RU" sz="2000" dirty="0" smtClean="0">
              <a:solidFill>
                <a:prstClr val="black"/>
              </a:solidFill>
              <a:latin typeface="Times New Roman" panose="02020603050405020304" pitchFamily="18" charset="0"/>
              <a:ea typeface="Calibri"/>
              <a:cs typeface="Times New Roman" panose="02020603050405020304" pitchFamily="18" charset="0"/>
            </a:endParaRPr>
          </a:p>
          <a:p>
            <a:pPr lvl="0" algn="ctr"/>
            <a:r>
              <a:rPr lang="ru-RU" sz="2800" u="sng" dirty="0" smtClean="0">
                <a:solidFill>
                  <a:prstClr val="black"/>
                </a:solidFill>
                <a:latin typeface="Times New Roman" panose="02020603050405020304" pitchFamily="18" charset="0"/>
                <a:ea typeface="Calibri"/>
                <a:cs typeface="Times New Roman" panose="02020603050405020304" pitchFamily="18" charset="0"/>
              </a:rPr>
              <a:t>Правила </a:t>
            </a:r>
            <a:r>
              <a:rPr lang="ru-RU" sz="2800" u="sng" dirty="0">
                <a:solidFill>
                  <a:prstClr val="black"/>
                </a:solidFill>
                <a:latin typeface="Times New Roman" panose="02020603050405020304" pitchFamily="18" charset="0"/>
                <a:ea typeface="Calibri"/>
                <a:cs typeface="Times New Roman" panose="02020603050405020304" pitchFamily="18" charset="0"/>
              </a:rPr>
              <a:t>измерения величин</a:t>
            </a:r>
            <a:r>
              <a:rPr lang="ru-RU" sz="2800" u="sng" dirty="0" smtClean="0">
                <a:solidFill>
                  <a:prstClr val="black"/>
                </a:solidFill>
                <a:latin typeface="Times New Roman" panose="02020603050405020304" pitchFamily="18" charset="0"/>
                <a:ea typeface="Calibri"/>
                <a:cs typeface="Times New Roman" panose="02020603050405020304" pitchFamily="18" charset="0"/>
              </a:rPr>
              <a:t>:</a:t>
            </a:r>
            <a:r>
              <a:rPr lang="ru-RU" u="sng" dirty="0" smtClean="0">
                <a:solidFill>
                  <a:prstClr val="black"/>
                </a:solidFill>
                <a:latin typeface="Times New Roman" panose="02020603050405020304" pitchFamily="18" charset="0"/>
                <a:ea typeface="Calibri"/>
                <a:cs typeface="Times New Roman" panose="02020603050405020304" pitchFamily="18" charset="0"/>
              </a:rPr>
              <a:t> </a:t>
            </a:r>
          </a:p>
          <a:p>
            <a:pPr lvl="0" algn="ctr"/>
            <a:r>
              <a:rPr lang="ru-RU" sz="1100" u="sng" dirty="0" smtClean="0">
                <a:solidFill>
                  <a:prstClr val="black"/>
                </a:solidFill>
                <a:latin typeface="Times New Roman" panose="02020603050405020304" pitchFamily="18" charset="0"/>
                <a:ea typeface="Calibri"/>
                <a:cs typeface="Times New Roman" panose="02020603050405020304" pitchFamily="18" charset="0"/>
              </a:rPr>
              <a:t> </a:t>
            </a:r>
            <a:endParaRPr lang="ru-RU" sz="1100" u="sng" dirty="0">
              <a:solidFill>
                <a:prstClr val="black"/>
              </a:solidFill>
              <a:latin typeface="Times New Roman" panose="02020603050405020304" pitchFamily="18" charset="0"/>
              <a:ea typeface="Calibri"/>
              <a:cs typeface="Times New Roman" panose="02020603050405020304" pitchFamily="18" charset="0"/>
            </a:endParaRPr>
          </a:p>
          <a:p>
            <a:pPr marL="342900" lvl="0" indent="-342900" algn="just">
              <a:buFont typeface="Wingdings" panose="05000000000000000000" pitchFamily="2" charset="2"/>
              <a:buChar char="Ø"/>
            </a:pPr>
            <a:r>
              <a:rPr lang="ru-RU" sz="2400" dirty="0" smtClean="0">
                <a:solidFill>
                  <a:prstClr val="black"/>
                </a:solidFill>
                <a:latin typeface="Times New Roman" panose="02020603050405020304" pitchFamily="18" charset="0"/>
                <a:ea typeface="Calibri"/>
                <a:cs typeface="Times New Roman" panose="02020603050405020304" pitchFamily="18" charset="0"/>
              </a:rPr>
              <a:t> правильно </a:t>
            </a:r>
            <a:r>
              <a:rPr lang="ru-RU" sz="2400" dirty="0">
                <a:solidFill>
                  <a:prstClr val="black"/>
                </a:solidFill>
                <a:latin typeface="Times New Roman" panose="02020603050405020304" pitchFamily="18" charset="0"/>
                <a:ea typeface="Calibri"/>
                <a:cs typeface="Times New Roman" panose="02020603050405020304" pitchFamily="18" charset="0"/>
              </a:rPr>
              <a:t>выбрать инструмент для измерения, руководствуясь при этом </a:t>
            </a:r>
            <a:r>
              <a:rPr lang="ru-RU" sz="2400" dirty="0" smtClean="0">
                <a:solidFill>
                  <a:prstClr val="black"/>
                </a:solidFill>
                <a:latin typeface="Times New Roman" panose="02020603050405020304" pitchFamily="18" charset="0"/>
                <a:ea typeface="Calibri"/>
                <a:cs typeface="Times New Roman" panose="02020603050405020304" pitchFamily="18" charset="0"/>
              </a:rPr>
              <a:t>необходимой или </a:t>
            </a:r>
            <a:r>
              <a:rPr lang="ru-RU" sz="2400" dirty="0">
                <a:solidFill>
                  <a:prstClr val="black"/>
                </a:solidFill>
                <a:latin typeface="Times New Roman" panose="02020603050405020304" pitchFamily="18" charset="0"/>
                <a:ea typeface="Calibri"/>
                <a:cs typeface="Times New Roman" panose="02020603050405020304" pitchFamily="18" charset="0"/>
              </a:rPr>
              <a:t>заданной  </a:t>
            </a:r>
            <a:r>
              <a:rPr lang="ru-RU" sz="2400" dirty="0" smtClean="0">
                <a:solidFill>
                  <a:prstClr val="black"/>
                </a:solidFill>
                <a:latin typeface="Times New Roman" panose="02020603050405020304" pitchFamily="18" charset="0"/>
                <a:ea typeface="Calibri"/>
                <a:cs typeface="Times New Roman" panose="02020603050405020304" pitchFamily="18" charset="0"/>
              </a:rPr>
              <a:t>точностью </a:t>
            </a:r>
            <a:r>
              <a:rPr lang="ru-RU" sz="2400" dirty="0">
                <a:solidFill>
                  <a:prstClr val="black"/>
                </a:solidFill>
                <a:latin typeface="Times New Roman" panose="02020603050405020304" pitchFamily="18" charset="0"/>
                <a:ea typeface="Calibri"/>
                <a:cs typeface="Times New Roman" panose="02020603050405020304" pitchFamily="18" charset="0"/>
              </a:rPr>
              <a:t>измерения</a:t>
            </a:r>
            <a:r>
              <a:rPr lang="ru-RU" sz="2400" dirty="0" smtClean="0">
                <a:solidFill>
                  <a:prstClr val="black"/>
                </a:solidFill>
                <a:latin typeface="Times New Roman" panose="02020603050405020304" pitchFamily="18" charset="0"/>
                <a:ea typeface="Calibri"/>
                <a:cs typeface="Times New Roman" panose="02020603050405020304" pitchFamily="18" charset="0"/>
              </a:rPr>
              <a:t>;</a:t>
            </a:r>
            <a:endParaRPr lang="ru-RU" sz="900" dirty="0">
              <a:solidFill>
                <a:prstClr val="black"/>
              </a:solidFill>
              <a:latin typeface="Times New Roman" panose="02020603050405020304" pitchFamily="18" charset="0"/>
              <a:ea typeface="Calibri"/>
              <a:cs typeface="Times New Roman" panose="02020603050405020304" pitchFamily="18" charset="0"/>
            </a:endParaRPr>
          </a:p>
          <a:p>
            <a:pPr marL="342900" lvl="0" indent="-342900" algn="just">
              <a:buFont typeface="Wingdings" panose="05000000000000000000" pitchFamily="2" charset="2"/>
              <a:buChar char="Ø"/>
            </a:pPr>
            <a:r>
              <a:rPr lang="ru-RU" sz="2400" dirty="0">
                <a:solidFill>
                  <a:prstClr val="black"/>
                </a:solidFill>
                <a:latin typeface="Times New Roman" panose="02020603050405020304" pitchFamily="18" charset="0"/>
                <a:ea typeface="Calibri"/>
                <a:cs typeface="Times New Roman" panose="02020603050405020304" pitchFamily="18" charset="0"/>
              </a:rPr>
              <a:t> </a:t>
            </a:r>
            <a:r>
              <a:rPr lang="ru-RU" sz="2400" dirty="0" smtClean="0">
                <a:solidFill>
                  <a:prstClr val="black"/>
                </a:solidFill>
                <a:latin typeface="Times New Roman" panose="02020603050405020304" pitchFamily="18" charset="0"/>
                <a:ea typeface="Calibri"/>
                <a:cs typeface="Times New Roman" panose="02020603050405020304" pitchFamily="18" charset="0"/>
              </a:rPr>
              <a:t>правильно </a:t>
            </a:r>
            <a:r>
              <a:rPr lang="ru-RU" sz="2400" dirty="0">
                <a:solidFill>
                  <a:prstClr val="black"/>
                </a:solidFill>
                <a:latin typeface="Times New Roman" panose="02020603050405020304" pitchFamily="18" charset="0"/>
                <a:ea typeface="Calibri"/>
                <a:cs typeface="Times New Roman" panose="02020603050405020304" pitchFamily="18" charset="0"/>
              </a:rPr>
              <a:t>установить измерительный инструмент</a:t>
            </a:r>
            <a:r>
              <a:rPr lang="ru-RU" sz="2400" dirty="0" smtClean="0">
                <a:solidFill>
                  <a:prstClr val="black"/>
                </a:solidFill>
                <a:latin typeface="Times New Roman" panose="02020603050405020304" pitchFamily="18" charset="0"/>
                <a:ea typeface="Calibri"/>
                <a:cs typeface="Times New Roman" panose="02020603050405020304" pitchFamily="18" charset="0"/>
              </a:rPr>
              <a:t>;</a:t>
            </a:r>
            <a:endParaRPr lang="ru-RU" sz="900" dirty="0">
              <a:solidFill>
                <a:prstClr val="black"/>
              </a:solidFill>
              <a:latin typeface="Times New Roman" panose="02020603050405020304" pitchFamily="18" charset="0"/>
              <a:ea typeface="Calibri"/>
              <a:cs typeface="Times New Roman" panose="02020603050405020304" pitchFamily="18" charset="0"/>
            </a:endParaRPr>
          </a:p>
          <a:p>
            <a:pPr marL="342900" lvl="0" indent="-342900" algn="just">
              <a:buFont typeface="Wingdings" panose="05000000000000000000" pitchFamily="2" charset="2"/>
              <a:buChar char="Ø"/>
            </a:pPr>
            <a:r>
              <a:rPr lang="ru-RU" sz="2400" dirty="0" smtClean="0">
                <a:solidFill>
                  <a:prstClr val="black"/>
                </a:solidFill>
                <a:latin typeface="Times New Roman" panose="02020603050405020304" pitchFamily="18" charset="0"/>
                <a:ea typeface="Calibri"/>
                <a:cs typeface="Times New Roman" panose="02020603050405020304" pitchFamily="18" charset="0"/>
              </a:rPr>
              <a:t> правильно </a:t>
            </a:r>
            <a:r>
              <a:rPr lang="ru-RU" sz="2400" dirty="0">
                <a:solidFill>
                  <a:prstClr val="black"/>
                </a:solidFill>
                <a:latin typeface="Times New Roman" panose="02020603050405020304" pitchFamily="18" charset="0"/>
                <a:ea typeface="Calibri"/>
                <a:cs typeface="Times New Roman" panose="02020603050405020304" pitchFamily="18" charset="0"/>
              </a:rPr>
              <a:t>прочитать </a:t>
            </a:r>
            <a:r>
              <a:rPr lang="ru-RU" sz="2400" dirty="0" smtClean="0">
                <a:solidFill>
                  <a:prstClr val="black"/>
                </a:solidFill>
                <a:latin typeface="Times New Roman" panose="02020603050405020304" pitchFamily="18" charset="0"/>
                <a:ea typeface="Calibri"/>
                <a:cs typeface="Times New Roman" panose="02020603050405020304" pitchFamily="18" charset="0"/>
              </a:rPr>
              <a:t>показания</a:t>
            </a:r>
            <a:r>
              <a:rPr lang="ru-RU" sz="2400" dirty="0">
                <a:solidFill>
                  <a:prstClr val="black"/>
                </a:solidFill>
                <a:latin typeface="Times New Roman" panose="02020603050405020304" pitchFamily="18" charset="0"/>
                <a:ea typeface="Calibri"/>
                <a:cs typeface="Times New Roman" panose="02020603050405020304" pitchFamily="18" charset="0"/>
              </a:rPr>
              <a:t> измерительного</a:t>
            </a:r>
          </a:p>
        </p:txBody>
      </p:sp>
      <p:sp>
        <p:nvSpPr>
          <p:cNvPr id="6" name="TextBox 5"/>
          <p:cNvSpPr txBox="1"/>
          <p:nvPr/>
        </p:nvSpPr>
        <p:spPr>
          <a:xfrm>
            <a:off x="1763688" y="3434553"/>
            <a:ext cx="5832648" cy="3046988"/>
          </a:xfrm>
          <a:prstGeom prst="rect">
            <a:avLst/>
          </a:prstGeom>
          <a:noFill/>
        </p:spPr>
        <p:txBody>
          <a:bodyPr wrap="square" rtlCol="0">
            <a:spAutoFit/>
          </a:bodyPr>
          <a:lstStyle/>
          <a:p>
            <a:pPr lvl="0" algn="just"/>
            <a:r>
              <a:rPr lang="ru-RU" sz="2400" dirty="0" smtClean="0">
                <a:solidFill>
                  <a:prstClr val="black"/>
                </a:solidFill>
                <a:latin typeface="Times New Roman" panose="02020603050405020304" pitchFamily="18" charset="0"/>
                <a:ea typeface="Calibri"/>
                <a:cs typeface="Times New Roman" panose="02020603050405020304" pitchFamily="18" charset="0"/>
              </a:rPr>
              <a:t>инструмента;</a:t>
            </a:r>
            <a:endParaRPr lang="ru-RU" sz="900" dirty="0">
              <a:solidFill>
                <a:prstClr val="black"/>
              </a:solidFill>
              <a:latin typeface="Times New Roman" panose="02020603050405020304" pitchFamily="18" charset="0"/>
              <a:ea typeface="Calibri"/>
              <a:cs typeface="Times New Roman" panose="02020603050405020304" pitchFamily="18" charset="0"/>
            </a:endParaRPr>
          </a:p>
          <a:p>
            <a:pPr marL="342900" lvl="0" indent="-342900" algn="just">
              <a:buFont typeface="Wingdings" panose="05000000000000000000" pitchFamily="2" charset="2"/>
              <a:buChar char="Ø"/>
            </a:pPr>
            <a:r>
              <a:rPr lang="ru-RU" sz="2400" dirty="0" smtClean="0">
                <a:solidFill>
                  <a:prstClr val="black"/>
                </a:solidFill>
                <a:latin typeface="Times New Roman" panose="02020603050405020304" pitchFamily="18" charset="0"/>
                <a:ea typeface="Calibri"/>
                <a:cs typeface="Times New Roman" panose="02020603050405020304" pitchFamily="18" charset="0"/>
              </a:rPr>
              <a:t> верно </a:t>
            </a:r>
            <a:r>
              <a:rPr lang="ru-RU" sz="2400" dirty="0">
                <a:solidFill>
                  <a:prstClr val="black"/>
                </a:solidFill>
                <a:latin typeface="Times New Roman" panose="02020603050405020304" pitchFamily="18" charset="0"/>
                <a:ea typeface="Calibri"/>
                <a:cs typeface="Times New Roman" panose="02020603050405020304" pitchFamily="18" charset="0"/>
              </a:rPr>
              <a:t>оценить погрешность инструмента</a:t>
            </a:r>
            <a:r>
              <a:rPr lang="ru-RU" sz="2400" dirty="0" smtClean="0">
                <a:solidFill>
                  <a:prstClr val="black"/>
                </a:solidFill>
                <a:latin typeface="Times New Roman" panose="02020603050405020304" pitchFamily="18" charset="0"/>
                <a:ea typeface="Calibri"/>
                <a:cs typeface="Times New Roman" panose="02020603050405020304" pitchFamily="18" charset="0"/>
              </a:rPr>
              <a:t>;</a:t>
            </a:r>
            <a:endParaRPr lang="ru-RU" sz="900" dirty="0">
              <a:solidFill>
                <a:prstClr val="black"/>
              </a:solidFill>
              <a:latin typeface="Times New Roman" panose="02020603050405020304" pitchFamily="18" charset="0"/>
              <a:ea typeface="Calibri"/>
              <a:cs typeface="Times New Roman" panose="02020603050405020304" pitchFamily="18" charset="0"/>
            </a:endParaRPr>
          </a:p>
          <a:p>
            <a:pPr marL="342900" lvl="0" indent="-342900" algn="just">
              <a:buFont typeface="Wingdings" panose="05000000000000000000" pitchFamily="2" charset="2"/>
              <a:buChar char="Ø"/>
            </a:pPr>
            <a:r>
              <a:rPr lang="ru-RU" sz="2400" dirty="0">
                <a:solidFill>
                  <a:prstClr val="black"/>
                </a:solidFill>
                <a:latin typeface="Times New Roman" panose="02020603050405020304" pitchFamily="18" charset="0"/>
                <a:ea typeface="Calibri"/>
                <a:cs typeface="Times New Roman" panose="02020603050405020304" pitchFamily="18" charset="0"/>
              </a:rPr>
              <a:t> </a:t>
            </a:r>
            <a:r>
              <a:rPr lang="ru-RU" sz="2400" dirty="0" smtClean="0">
                <a:solidFill>
                  <a:prstClr val="black"/>
                </a:solidFill>
                <a:latin typeface="Times New Roman" panose="02020603050405020304" pitchFamily="18" charset="0"/>
                <a:ea typeface="Calibri"/>
                <a:cs typeface="Times New Roman" panose="02020603050405020304" pitchFamily="18" charset="0"/>
              </a:rPr>
              <a:t>выполнить </a:t>
            </a:r>
            <a:r>
              <a:rPr lang="ru-RU" sz="2400" dirty="0">
                <a:solidFill>
                  <a:prstClr val="black"/>
                </a:solidFill>
                <a:latin typeface="Times New Roman" panose="02020603050405020304" pitchFamily="18" charset="0"/>
                <a:ea typeface="Calibri"/>
                <a:cs typeface="Times New Roman" panose="02020603050405020304" pitchFamily="18" charset="0"/>
              </a:rPr>
              <a:t>несколько измерений одной и той же величины и найти наиболее точный результат</a:t>
            </a:r>
            <a:r>
              <a:rPr lang="ru-RU" sz="2400" dirty="0" smtClean="0">
                <a:solidFill>
                  <a:prstClr val="black"/>
                </a:solidFill>
                <a:latin typeface="Times New Roman" panose="02020603050405020304" pitchFamily="18" charset="0"/>
                <a:ea typeface="Calibri"/>
                <a:cs typeface="Times New Roman" panose="02020603050405020304" pitchFamily="18" charset="0"/>
              </a:rPr>
              <a:t>;</a:t>
            </a:r>
            <a:endParaRPr lang="ru-RU" sz="900" dirty="0">
              <a:solidFill>
                <a:prstClr val="black"/>
              </a:solidFill>
              <a:latin typeface="Times New Roman" panose="02020603050405020304" pitchFamily="18" charset="0"/>
              <a:ea typeface="Calibri"/>
              <a:cs typeface="Times New Roman" panose="02020603050405020304" pitchFamily="18" charset="0"/>
            </a:endParaRPr>
          </a:p>
          <a:p>
            <a:pPr marL="342900" lvl="0" indent="-342900" algn="just">
              <a:buFont typeface="Wingdings" panose="05000000000000000000" pitchFamily="2" charset="2"/>
              <a:buChar char="Ø"/>
            </a:pPr>
            <a:r>
              <a:rPr lang="ru-RU" sz="2400" dirty="0">
                <a:solidFill>
                  <a:prstClr val="black"/>
                </a:solidFill>
                <a:latin typeface="Times New Roman" panose="02020603050405020304" pitchFamily="18" charset="0"/>
                <a:ea typeface="Calibri"/>
                <a:cs typeface="Times New Roman" panose="02020603050405020304" pitchFamily="18" charset="0"/>
              </a:rPr>
              <a:t> </a:t>
            </a:r>
            <a:r>
              <a:rPr lang="ru-RU" sz="2400" dirty="0" smtClean="0">
                <a:solidFill>
                  <a:prstClr val="black"/>
                </a:solidFill>
                <a:latin typeface="Times New Roman" panose="02020603050405020304" pitchFamily="18" charset="0"/>
                <a:ea typeface="Calibri"/>
                <a:cs typeface="Times New Roman" panose="02020603050405020304" pitchFamily="18" charset="0"/>
              </a:rPr>
              <a:t>правильно </a:t>
            </a:r>
            <a:r>
              <a:rPr lang="ru-RU" sz="2400" dirty="0">
                <a:solidFill>
                  <a:prstClr val="black"/>
                </a:solidFill>
                <a:latin typeface="Times New Roman" panose="02020603050405020304" pitchFamily="18" charset="0"/>
                <a:ea typeface="Calibri"/>
                <a:cs typeface="Times New Roman" panose="02020603050405020304" pitchFamily="18" charset="0"/>
              </a:rPr>
              <a:t>записать окончательный результат измерения.</a:t>
            </a:r>
          </a:p>
        </p:txBody>
      </p:sp>
    </p:spTree>
    <p:extLst>
      <p:ext uri="{BB962C8B-B14F-4D97-AF65-F5344CB8AC3E}">
        <p14:creationId xmlns:p14="http://schemas.microsoft.com/office/powerpoint/2010/main" val="37718917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858000"/>
          </a:xfrm>
          <a:prstGeom prst="rect">
            <a:avLst/>
          </a:prstGeom>
        </p:spPr>
      </p:pic>
      <p:pic>
        <p:nvPicPr>
          <p:cNvPr id="4" name="Рисунок 3"/>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rot="21385018">
            <a:off x="1169663" y="4206387"/>
            <a:ext cx="5417045" cy="2180128"/>
          </a:xfrm>
          <a:prstGeom prst="rect">
            <a:avLst/>
          </a:prstGeom>
          <a:ln>
            <a:noFill/>
          </a:ln>
          <a:effectLst>
            <a:softEdge rad="112500"/>
          </a:effectLst>
        </p:spPr>
      </p:pic>
      <p:sp>
        <p:nvSpPr>
          <p:cNvPr id="2" name="TextBox 1"/>
          <p:cNvSpPr txBox="1"/>
          <p:nvPr/>
        </p:nvSpPr>
        <p:spPr>
          <a:xfrm>
            <a:off x="251520" y="188640"/>
            <a:ext cx="6984776" cy="3850221"/>
          </a:xfrm>
          <a:prstGeom prst="rect">
            <a:avLst/>
          </a:prstGeom>
          <a:noFill/>
        </p:spPr>
        <p:txBody>
          <a:bodyPr wrap="square" rtlCol="0">
            <a:spAutoFit/>
          </a:bodyPr>
          <a:lstStyle/>
          <a:p>
            <a:pPr algn="ctr">
              <a:lnSpc>
                <a:spcPct val="107000"/>
              </a:lnSpc>
              <a:spcAft>
                <a:spcPts val="800"/>
              </a:spcAft>
            </a:pPr>
            <a:r>
              <a:rPr lang="ru-RU" sz="5400" b="1" i="1" dirty="0" smtClean="0">
                <a:solidFill>
                  <a:srgbClr val="002060"/>
                </a:solidFill>
                <a:latin typeface="Monotype Corsiva" panose="03010101010201010101" pitchFamily="66" charset="0"/>
                <a:ea typeface="Calibri"/>
              </a:rPr>
              <a:t>       </a:t>
            </a:r>
            <a:r>
              <a:rPr lang="ru-RU" sz="5400" b="1" i="1" dirty="0" smtClean="0">
                <a:solidFill>
                  <a:srgbClr val="C00000"/>
                </a:solidFill>
                <a:latin typeface="Monotype Corsiva" panose="03010101010201010101" pitchFamily="66" charset="0"/>
                <a:ea typeface="Calibri"/>
              </a:rPr>
              <a:t>Новизна</a:t>
            </a:r>
            <a:r>
              <a:rPr lang="ru-RU" sz="5400" b="1" dirty="0" smtClean="0">
                <a:solidFill>
                  <a:srgbClr val="002060"/>
                </a:solidFill>
                <a:latin typeface="Monotype Corsiva" panose="03010101010201010101" pitchFamily="66" charset="0"/>
                <a:ea typeface="Calibri"/>
              </a:rPr>
              <a:t> </a:t>
            </a:r>
          </a:p>
          <a:p>
            <a:pPr algn="just">
              <a:lnSpc>
                <a:spcPct val="107000"/>
              </a:lnSpc>
              <a:spcAft>
                <a:spcPts val="800"/>
              </a:spcAft>
            </a:pPr>
            <a:r>
              <a:rPr lang="ru-RU" sz="2800" dirty="0" smtClean="0">
                <a:latin typeface="Times New Roman" panose="02020603050405020304" pitchFamily="18" charset="0"/>
                <a:ea typeface="Calibri"/>
                <a:cs typeface="Times New Roman" panose="02020603050405020304" pitchFamily="18" charset="0"/>
              </a:rPr>
              <a:t>данной </a:t>
            </a:r>
            <a:r>
              <a:rPr lang="ru-RU" sz="2800" dirty="0">
                <a:latin typeface="Times New Roman" panose="02020603050405020304" pitchFamily="18" charset="0"/>
                <a:ea typeface="Calibri"/>
                <a:cs typeface="Times New Roman" panose="02020603050405020304" pitchFamily="18" charset="0"/>
              </a:rPr>
              <a:t>работы заключается в том, что следуя общим методическим принципам авторов курса математики УМК «Планета Знаний», нами была разработана </a:t>
            </a:r>
            <a:r>
              <a:rPr lang="ru-RU" sz="2800" b="1" i="1" u="sng" dirty="0">
                <a:latin typeface="Times New Roman" panose="02020603050405020304" pitchFamily="18" charset="0"/>
                <a:ea typeface="Calibri"/>
                <a:cs typeface="Times New Roman" panose="02020603050405020304" pitchFamily="18" charset="0"/>
              </a:rPr>
              <a:t>система упражнений  проблемного и развивающего характера</a:t>
            </a:r>
            <a:r>
              <a:rPr lang="ru-RU" sz="2800" b="1" i="1" dirty="0">
                <a:latin typeface="Times New Roman" panose="02020603050405020304" pitchFamily="18" charset="0"/>
                <a:ea typeface="Calibri"/>
                <a:cs typeface="Times New Roman" panose="02020603050405020304" pitchFamily="18" charset="0"/>
              </a:rPr>
              <a:t> </a:t>
            </a:r>
            <a:r>
              <a:rPr lang="ru-RU" sz="2800" dirty="0">
                <a:latin typeface="Times New Roman" panose="02020603050405020304" pitchFamily="18" charset="0"/>
                <a:ea typeface="Calibri"/>
                <a:cs typeface="Times New Roman" panose="02020603050405020304" pitchFamily="18" charset="0"/>
              </a:rPr>
              <a:t>по теме «Числа и величины».</a:t>
            </a:r>
            <a:endParaRPr lang="ru-RU" sz="2800" dirty="0">
              <a:effectLst/>
              <a:latin typeface="Times New Roman" panose="02020603050405020304" pitchFamily="18" charset="0"/>
              <a:ea typeface="Calibri"/>
              <a:cs typeface="Times New Roman" panose="02020603050405020304" pitchFamily="18" charset="0"/>
            </a:endParaRPr>
          </a:p>
        </p:txBody>
      </p:sp>
    </p:spTree>
    <p:extLst>
      <p:ext uri="{BB962C8B-B14F-4D97-AF65-F5344CB8AC3E}">
        <p14:creationId xmlns:p14="http://schemas.microsoft.com/office/powerpoint/2010/main" val="1153222128"/>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608</TotalTime>
  <Words>1413</Words>
  <Application>Microsoft Office PowerPoint</Application>
  <PresentationFormat>Экран (4:3)</PresentationFormat>
  <Paragraphs>162</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Krokoz™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Ирина</dc:creator>
  <cp:lastModifiedBy>User</cp:lastModifiedBy>
  <cp:revision>50</cp:revision>
  <dcterms:created xsi:type="dcterms:W3CDTF">2013-11-14T18:09:56Z</dcterms:created>
  <dcterms:modified xsi:type="dcterms:W3CDTF">2016-02-29T08:26:02Z</dcterms:modified>
</cp:coreProperties>
</file>