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4" r:id="rId9"/>
    <p:sldId id="265" r:id="rId10"/>
    <p:sldId id="26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DC"/>
    <a:srgbClr val="FF33CC"/>
    <a:srgbClr val="7E0000"/>
    <a:srgbClr val="FF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670" autoAdjust="0"/>
  </p:normalViewPr>
  <p:slideViewPr>
    <p:cSldViewPr>
      <p:cViewPr>
        <p:scale>
          <a:sx n="48" d="100"/>
          <a:sy n="48" d="100"/>
        </p:scale>
        <p:origin x="-1176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41E7F-F560-49E0-B3BE-3904475E4502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9A748-501C-4E60-8783-55C17F824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143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9A748-501C-4E60-8783-55C17F8247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40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9A748-501C-4E60-8783-55C17F8247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559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71A8-FFBC-44A0-ACB3-785431024D32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091-54B7-434F-A3BF-1A91D96F2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80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71A8-FFBC-44A0-ACB3-785431024D32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091-54B7-434F-A3BF-1A91D96F2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28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71A8-FFBC-44A0-ACB3-785431024D32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091-54B7-434F-A3BF-1A91D96F2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9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71A8-FFBC-44A0-ACB3-785431024D32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091-54B7-434F-A3BF-1A91D96F2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37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71A8-FFBC-44A0-ACB3-785431024D32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091-54B7-434F-A3BF-1A91D96F2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07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71A8-FFBC-44A0-ACB3-785431024D32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091-54B7-434F-A3BF-1A91D96F2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19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71A8-FFBC-44A0-ACB3-785431024D32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091-54B7-434F-A3BF-1A91D96F2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75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71A8-FFBC-44A0-ACB3-785431024D32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091-54B7-434F-A3BF-1A91D96F2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89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71A8-FFBC-44A0-ACB3-785431024D32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091-54B7-434F-A3BF-1A91D96F2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97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71A8-FFBC-44A0-ACB3-785431024D32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091-54B7-434F-A3BF-1A91D96F2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2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71A8-FFBC-44A0-ACB3-785431024D32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091-54B7-434F-A3BF-1A91D96F2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29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D71A8-FFBC-44A0-ACB3-785431024D32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79091-54B7-434F-A3BF-1A91D96F2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2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496944" cy="3024336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Доли. </a:t>
            </a:r>
            <a:br>
              <a:rPr lang="ru-RU" sz="6600" b="1" dirty="0" smtClean="0"/>
            </a:br>
            <a:r>
              <a:rPr lang="ru-RU" sz="6600" b="1" dirty="0" smtClean="0"/>
              <a:t>Обыкновенные дроби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3573016"/>
            <a:ext cx="5256584" cy="24258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План урока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Разминка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Изучение нового материала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Решение тренировочных упражнений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Подведение итогов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01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648072"/>
          </a:xfrm>
        </p:spPr>
        <p:txBody>
          <a:bodyPr/>
          <a:lstStyle/>
          <a:p>
            <a:r>
              <a:rPr lang="ru-RU" dirty="0" smtClean="0"/>
              <a:t>Каждому рисунку поставь в соответствие число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008453"/>
              </p:ext>
            </p:extLst>
          </p:nvPr>
        </p:nvGraphicFramePr>
        <p:xfrm>
          <a:off x="846305" y="1508842"/>
          <a:ext cx="1018968" cy="10426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484"/>
                <a:gridCol w="509484"/>
              </a:tblGrid>
              <a:tr h="5608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17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3735837" y="3467441"/>
            <a:ext cx="1944216" cy="187220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ирог 7"/>
          <p:cNvSpPr/>
          <p:nvPr/>
        </p:nvSpPr>
        <p:spPr>
          <a:xfrm>
            <a:off x="3735837" y="3487703"/>
            <a:ext cx="1944216" cy="1872208"/>
          </a:xfrm>
          <a:prstGeom prst="pie">
            <a:avLst>
              <a:gd name="adj1" fmla="val 21564196"/>
              <a:gd name="adj2" fmla="val 16200000"/>
            </a:avLst>
          </a:prstGeom>
          <a:solidFill>
            <a:srgbClr val="FF0000">
              <a:alpha val="4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7" idx="2"/>
            <a:endCxn id="7" idx="6"/>
          </p:cNvCxnSpPr>
          <p:nvPr/>
        </p:nvCxnSpPr>
        <p:spPr>
          <a:xfrm>
            <a:off x="3735837" y="4403545"/>
            <a:ext cx="194421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7" idx="0"/>
            <a:endCxn id="7" idx="4"/>
          </p:cNvCxnSpPr>
          <p:nvPr/>
        </p:nvCxnSpPr>
        <p:spPr>
          <a:xfrm>
            <a:off x="4707945" y="3467441"/>
            <a:ext cx="0" cy="187220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9809" y="148149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678013" y="149070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Б</a:t>
            </a:r>
          </a:p>
        </p:txBody>
      </p:sp>
      <p:sp>
        <p:nvSpPr>
          <p:cNvPr id="23" name="TextBox 22"/>
          <p:cNvSpPr txBox="1"/>
          <p:nvPr/>
        </p:nvSpPr>
        <p:spPr>
          <a:xfrm flipH="1">
            <a:off x="5724127" y="1490707"/>
            <a:ext cx="486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</a:t>
            </a:r>
            <a:endParaRPr lang="ru-RU" sz="3600" b="1" dirty="0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1111932" y="3208023"/>
            <a:ext cx="874238" cy="617750"/>
          </a:xfrm>
          <a:prstGeom prst="triangle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 rot="10800000">
            <a:off x="1108291" y="3825772"/>
            <a:ext cx="874238" cy="617750"/>
          </a:xfrm>
          <a:prstGeom prst="triangle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76243" y="3825772"/>
            <a:ext cx="874238" cy="617750"/>
          </a:xfrm>
          <a:prstGeom prst="triangle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 rot="10800000">
            <a:off x="676243" y="4460030"/>
            <a:ext cx="874238" cy="617750"/>
          </a:xfrm>
          <a:prstGeom prst="triangle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230758" y="4470037"/>
            <a:ext cx="874238" cy="617750"/>
          </a:xfrm>
          <a:prstGeom prst="triangle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1547664" y="3825772"/>
            <a:ext cx="874238" cy="617750"/>
          </a:xfrm>
          <a:prstGeom prst="triangl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</a:t>
            </a:r>
            <a:endParaRPr lang="ru-RU" dirty="0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1113363" y="4460030"/>
            <a:ext cx="874238" cy="617750"/>
          </a:xfrm>
          <a:prstGeom prst="triangl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229809" y="350260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Г</a:t>
            </a:r>
            <a:endParaRPr lang="ru-RU" sz="3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131840" y="348770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Д</a:t>
            </a:r>
            <a:endParaRPr lang="ru-RU" sz="3600" b="1" dirty="0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1993259" y="4460030"/>
            <a:ext cx="874238" cy="617750"/>
          </a:xfrm>
          <a:prstGeom prst="triangl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131840" y="1417701"/>
            <a:ext cx="1944216" cy="187220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ирог 45"/>
          <p:cNvSpPr/>
          <p:nvPr/>
        </p:nvSpPr>
        <p:spPr>
          <a:xfrm>
            <a:off x="3131840" y="1414656"/>
            <a:ext cx="1944216" cy="1872208"/>
          </a:xfrm>
          <a:prstGeom prst="pie">
            <a:avLst>
              <a:gd name="adj1" fmla="val 5483095"/>
              <a:gd name="adj2" fmla="val 16200000"/>
            </a:avLst>
          </a:prstGeom>
          <a:solidFill>
            <a:srgbClr val="FF0000">
              <a:alpha val="4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7" name="Прямая соединительная линия 46"/>
          <p:cNvCxnSpPr>
            <a:stCxn id="45" idx="1"/>
            <a:endCxn id="45" idx="5"/>
          </p:cNvCxnSpPr>
          <p:nvPr/>
        </p:nvCxnSpPr>
        <p:spPr>
          <a:xfrm>
            <a:off x="3416564" y="1691880"/>
            <a:ext cx="1374768" cy="132385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45" idx="3"/>
            <a:endCxn id="45" idx="7"/>
          </p:cNvCxnSpPr>
          <p:nvPr/>
        </p:nvCxnSpPr>
        <p:spPr>
          <a:xfrm flipV="1">
            <a:off x="3416564" y="1691880"/>
            <a:ext cx="1374768" cy="132385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45" idx="2"/>
            <a:endCxn id="45" idx="6"/>
          </p:cNvCxnSpPr>
          <p:nvPr/>
        </p:nvCxnSpPr>
        <p:spPr>
          <a:xfrm>
            <a:off x="3131840" y="2353805"/>
            <a:ext cx="194421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45" idx="0"/>
            <a:endCxn id="45" idx="4"/>
          </p:cNvCxnSpPr>
          <p:nvPr/>
        </p:nvCxnSpPr>
        <p:spPr>
          <a:xfrm>
            <a:off x="4103948" y="1417701"/>
            <a:ext cx="0" cy="187220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126654"/>
              </p:ext>
            </p:extLst>
          </p:nvPr>
        </p:nvGraphicFramePr>
        <p:xfrm>
          <a:off x="6210181" y="1326979"/>
          <a:ext cx="2647365" cy="2014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9473"/>
                <a:gridCol w="529473"/>
                <a:gridCol w="529473"/>
                <a:gridCol w="529473"/>
                <a:gridCol w="529473"/>
              </a:tblGrid>
              <a:tr h="503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03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02753"/>
              </p:ext>
            </p:extLst>
          </p:nvPr>
        </p:nvGraphicFramePr>
        <p:xfrm>
          <a:off x="6210181" y="4134034"/>
          <a:ext cx="2808310" cy="11313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1662"/>
                <a:gridCol w="561662"/>
                <a:gridCol w="561662"/>
                <a:gridCol w="561662"/>
                <a:gridCol w="561662"/>
              </a:tblGrid>
              <a:tr h="62441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А</a:t>
                      </a:r>
                      <a:endParaRPr lang="ru-RU" sz="36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Б</a:t>
                      </a:r>
                      <a:endParaRPr lang="ru-RU" sz="36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В</a:t>
                      </a:r>
                      <a:endParaRPr lang="ru-RU" sz="36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Г</a:t>
                      </a:r>
                      <a:endParaRPr lang="ru-RU" sz="36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Д</a:t>
                      </a:r>
                      <a:endParaRPr lang="ru-RU" sz="36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2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30758" y="5589240"/>
                <a:ext cx="1096262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/>
                        </a:rPr>
                        <m:t>𝟏</m:t>
                      </m:r>
                      <m:r>
                        <a:rPr lang="ru-RU" sz="3200" b="1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ru-RU" sz="32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58" y="5589240"/>
                <a:ext cx="1096262" cy="101431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1770571" y="5589080"/>
                <a:ext cx="1341521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/>
                        </a:rPr>
                        <m:t>𝟐</m:t>
                      </m:r>
                      <m:r>
                        <a:rPr lang="ru-RU" sz="3200" b="1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ru-RU" sz="3200" b="1" i="1" smtClean="0">
                              <a:latin typeface="Cambria Math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571" y="5589080"/>
                <a:ext cx="1341521" cy="1017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3323061" y="5632268"/>
                <a:ext cx="1096262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/>
                        </a:rPr>
                        <m:t>𝟑</m:t>
                      </m:r>
                      <m:r>
                        <a:rPr lang="ru-RU" sz="3200" b="1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ru-RU" sz="32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061" y="5632268"/>
                <a:ext cx="1096262" cy="10143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4768923" y="5628230"/>
                <a:ext cx="1965473" cy="1017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/>
                        </a:rPr>
                        <m:t>𝟒</m:t>
                      </m:r>
                      <m:r>
                        <a:rPr lang="ru-RU" sz="3200" b="1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ru-RU" sz="3200" b="1" i="1" smtClean="0">
                              <a:latin typeface="Cambria Math"/>
                            </a:rPr>
                            <m:t>𝟖</m:t>
                          </m:r>
                        </m:den>
                      </m:f>
                      <m:r>
                        <a:rPr lang="ru-RU" sz="32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ru-RU" sz="32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923" y="5628230"/>
                <a:ext cx="1965473" cy="101771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7092280" y="5596384"/>
                <a:ext cx="1096262" cy="102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/>
                        </a:rPr>
                        <m:t>𝟓</m:t>
                      </m:r>
                      <m:r>
                        <a:rPr lang="ru-RU" sz="3200" b="1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ru-RU" sz="3200" b="1" i="1" smtClean="0">
                              <a:latin typeface="Cambria Math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5596384"/>
                <a:ext cx="1096262" cy="102431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241014" y="4754221"/>
            <a:ext cx="509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837539" y="4778912"/>
            <a:ext cx="509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</a:t>
            </a:r>
            <a:endParaRPr lang="ru-RU" sz="28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385670" y="4768905"/>
            <a:ext cx="509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950951" y="4754221"/>
            <a:ext cx="509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5</a:t>
            </a:r>
            <a:endParaRPr lang="ru-RU" sz="28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8481288" y="4768905"/>
            <a:ext cx="509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8490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2" grpId="0"/>
      <p:bldP spid="53" grpId="0"/>
      <p:bldP spid="54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223224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№ 885.  </a:t>
            </a:r>
            <a:r>
              <a:rPr lang="ru-RU" sz="4000" i="1" dirty="0" smtClean="0"/>
              <a:t>Начерти в тетради квадрат со стороной в 6 клеток. Разделите его на три доли. Начертите отдельно треть квадрата. </a:t>
            </a:r>
            <a:endParaRPr lang="ru-RU" sz="4000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772596"/>
              </p:ext>
            </p:extLst>
          </p:nvPr>
        </p:nvGraphicFramePr>
        <p:xfrm>
          <a:off x="899592" y="2564904"/>
          <a:ext cx="3960438" cy="3744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073"/>
                <a:gridCol w="660073"/>
                <a:gridCol w="660073"/>
                <a:gridCol w="660073"/>
                <a:gridCol w="660073"/>
                <a:gridCol w="660073"/>
              </a:tblGrid>
              <a:tr h="7071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562600"/>
              </p:ext>
            </p:extLst>
          </p:nvPr>
        </p:nvGraphicFramePr>
        <p:xfrm>
          <a:off x="899592" y="2564904"/>
          <a:ext cx="1320146" cy="3744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073"/>
                <a:gridCol w="660073"/>
              </a:tblGrid>
              <a:tr h="7071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9D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9DC"/>
                    </a:solidFill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9D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9DC"/>
                    </a:solidFill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9D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9DC"/>
                    </a:solidFill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9D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9DC"/>
                    </a:solidFill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9D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9DC"/>
                    </a:solidFill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9D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9D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45962"/>
              </p:ext>
            </p:extLst>
          </p:nvPr>
        </p:nvGraphicFramePr>
        <p:xfrm>
          <a:off x="3563888" y="2564904"/>
          <a:ext cx="1320146" cy="3744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073"/>
                <a:gridCol w="660073"/>
              </a:tblGrid>
              <a:tr h="7071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439321"/>
              </p:ext>
            </p:extLst>
          </p:nvPr>
        </p:nvGraphicFramePr>
        <p:xfrm>
          <a:off x="7020272" y="2564904"/>
          <a:ext cx="1320146" cy="3744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073"/>
                <a:gridCol w="660073"/>
              </a:tblGrid>
              <a:tr h="7071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07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71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93610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№ 888.    </a:t>
            </a:r>
            <a:r>
              <a:rPr lang="ru-RU" sz="4000" i="1" dirty="0" smtClean="0"/>
              <a:t>Прочитайте записи:</a:t>
            </a:r>
            <a:endParaRPr lang="ru-RU" sz="40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65109" y="1340768"/>
                <a:ext cx="4392488" cy="1067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4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6000" dirty="0" smtClean="0"/>
                  <a:t>  </a:t>
                </a:r>
                <a:r>
                  <a:rPr lang="ru-RU" sz="4800" i="1" dirty="0" smtClean="0"/>
                  <a:t>отрезка,</a:t>
                </a:r>
                <a:endParaRPr lang="ru-RU" sz="1400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109" y="1340768"/>
                <a:ext cx="4392488" cy="1067728"/>
              </a:xfrm>
              <a:prstGeom prst="rect">
                <a:avLst/>
              </a:prstGeom>
              <a:blipFill rotWithShape="1">
                <a:blip r:embed="rId2"/>
                <a:stretch>
                  <a:fillRect t="-1143" b="-19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49084" y="2505288"/>
                <a:ext cx="2589246" cy="1067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400" b="1" i="1" smtClean="0"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sz="6000" dirty="0" smtClean="0"/>
                  <a:t>  </a:t>
                </a:r>
                <a:r>
                  <a:rPr lang="ru-RU" sz="4800" i="1" dirty="0" smtClean="0"/>
                  <a:t>кг,</a:t>
                </a:r>
                <a:endParaRPr lang="ru-RU" sz="1400" i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84" y="2505288"/>
                <a:ext cx="2589246" cy="1067728"/>
              </a:xfrm>
              <a:prstGeom prst="rect">
                <a:avLst/>
              </a:prstGeom>
              <a:blipFill rotWithShape="1">
                <a:blip r:embed="rId3"/>
                <a:stretch>
                  <a:fillRect t="-1143" b="-19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85596" y="3789040"/>
                <a:ext cx="4392488" cy="1067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400" b="1" i="1" smtClean="0"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6000" dirty="0" smtClean="0"/>
                  <a:t>  </a:t>
                </a:r>
                <a:r>
                  <a:rPr lang="ru-RU" sz="4800" i="1" dirty="0" smtClean="0"/>
                  <a:t>суток,</a:t>
                </a:r>
                <a:endParaRPr lang="ru-RU" sz="1400" i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596" y="3789040"/>
                <a:ext cx="4392488" cy="1067728"/>
              </a:xfrm>
              <a:prstGeom prst="rect">
                <a:avLst/>
              </a:prstGeom>
              <a:blipFill rotWithShape="1">
                <a:blip r:embed="rId4"/>
                <a:stretch>
                  <a:fillRect t="-1143" b="-19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820883" y="1340768"/>
                <a:ext cx="4392488" cy="1067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4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6000" dirty="0" smtClean="0"/>
                  <a:t>  </a:t>
                </a:r>
                <a:r>
                  <a:rPr lang="ru-RU" sz="4800" i="1" dirty="0" smtClean="0"/>
                  <a:t>дороги,</a:t>
                </a:r>
                <a:endParaRPr lang="ru-RU" sz="1400" i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883" y="1340768"/>
                <a:ext cx="4392488" cy="1067728"/>
              </a:xfrm>
              <a:prstGeom prst="rect">
                <a:avLst/>
              </a:prstGeom>
              <a:blipFill rotWithShape="1">
                <a:blip r:embed="rId5"/>
                <a:stretch>
                  <a:fillRect t="-1143" b="-19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751512" y="2505288"/>
                <a:ext cx="2772816" cy="1067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4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6000" dirty="0" smtClean="0"/>
                  <a:t>  </a:t>
                </a:r>
                <a:r>
                  <a:rPr lang="ru-RU" sz="4800" i="1" dirty="0" smtClean="0"/>
                  <a:t>дыни,</a:t>
                </a:r>
                <a:endParaRPr lang="ru-RU" sz="1400" i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512" y="2505288"/>
                <a:ext cx="2772816" cy="1067728"/>
              </a:xfrm>
              <a:prstGeom prst="rect">
                <a:avLst/>
              </a:prstGeom>
              <a:blipFill rotWithShape="1">
                <a:blip r:embed="rId6"/>
                <a:stretch>
                  <a:fillRect t="-1143" b="-19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751512" y="3789040"/>
                <a:ext cx="4392488" cy="1067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4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6000" dirty="0" smtClean="0"/>
                  <a:t>  </a:t>
                </a:r>
                <a:r>
                  <a:rPr lang="ru-RU" sz="4800" i="1" dirty="0" smtClean="0"/>
                  <a:t>яблока</a:t>
                </a:r>
                <a:endParaRPr lang="ru-RU" sz="1400" i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512" y="3789040"/>
                <a:ext cx="4392488" cy="1067728"/>
              </a:xfrm>
              <a:prstGeom prst="rect">
                <a:avLst/>
              </a:prstGeom>
              <a:blipFill rotWithShape="1">
                <a:blip r:embed="rId7"/>
                <a:stretch>
                  <a:fillRect t="-1143" b="-19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73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Домашнее задание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№ 915;  №916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368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/>
              <a:t>Цель урока</a:t>
            </a:r>
            <a:r>
              <a:rPr lang="ru-RU" sz="3600" dirty="0" smtClean="0"/>
              <a:t>:     Формирование понятия «обыкновенные дроби»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 </a:t>
            </a:r>
            <a:r>
              <a:rPr lang="ru-RU" b="1" dirty="0" smtClean="0"/>
              <a:t>Задачи </a:t>
            </a:r>
            <a:r>
              <a:rPr lang="ru-RU" b="1" dirty="0"/>
              <a:t>урока:</a:t>
            </a:r>
          </a:p>
          <a:p>
            <a:pPr algn="just"/>
            <a:r>
              <a:rPr lang="ru-RU" dirty="0" smtClean="0"/>
              <a:t>познакомить </a:t>
            </a:r>
            <a:r>
              <a:rPr lang="ru-RU" dirty="0"/>
              <a:t>с новыми понятиями </a:t>
            </a:r>
            <a:r>
              <a:rPr lang="ru-RU" i="1" dirty="0"/>
              <a:t>доля</a:t>
            </a:r>
            <a:r>
              <a:rPr lang="ru-RU" dirty="0"/>
              <a:t> и </a:t>
            </a:r>
            <a:r>
              <a:rPr lang="ru-RU" i="1" dirty="0"/>
              <a:t>обыкновенная дробь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Закрепить навык распознавания обыкновенных дробей</a:t>
            </a:r>
            <a:endParaRPr lang="ru-RU" dirty="0"/>
          </a:p>
          <a:p>
            <a:pPr algn="just"/>
            <a:r>
              <a:rPr lang="ru-RU" dirty="0"/>
              <a:t>развивать умение анализировать и систематизировать знания, </a:t>
            </a:r>
            <a:r>
              <a:rPr lang="ru-RU" dirty="0" smtClean="0"/>
              <a:t>воспитывать аккуратность </a:t>
            </a:r>
            <a:r>
              <a:rPr lang="ru-RU" dirty="0"/>
              <a:t>и точность.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1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905"/>
            <a:ext cx="8229600" cy="1038831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Разминка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574141" cy="151216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Болельщики заняли места на стадионе, показанные на схеме. Какие места указаны у них в билетах</a:t>
            </a:r>
            <a:endParaRPr lang="ru-RU" dirty="0"/>
          </a:p>
        </p:txBody>
      </p:sp>
      <p:pic>
        <p:nvPicPr>
          <p:cNvPr id="4" name="Picture 2" descr="http://185.12.29.196:8080/media/B351EA175A38A8454D976FD31F3E848E/innerimg0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5" b="10220"/>
          <a:stretch/>
        </p:blipFill>
        <p:spPr bwMode="auto">
          <a:xfrm>
            <a:off x="323529" y="3560388"/>
            <a:ext cx="8727866" cy="3159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1475656" y="5974522"/>
            <a:ext cx="301256" cy="3040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267744" y="4836221"/>
            <a:ext cx="301256" cy="3040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536834" y="5589240"/>
            <a:ext cx="301256" cy="3040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444208" y="4451188"/>
            <a:ext cx="301256" cy="3040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275856" y="2048220"/>
            <a:ext cx="5662472" cy="1512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dirty="0" smtClean="0"/>
              <a:t>Сектор А</a:t>
            </a:r>
            <a:r>
              <a:rPr lang="ru-RU" dirty="0" smtClean="0"/>
              <a:t>:       ?   ряд,      ?    место</a:t>
            </a:r>
          </a:p>
          <a:p>
            <a:pPr marL="0" indent="0" algn="just">
              <a:buNone/>
            </a:pPr>
            <a:r>
              <a:rPr lang="ru-RU" b="1" dirty="0" smtClean="0"/>
              <a:t>Сектор В</a:t>
            </a:r>
            <a:r>
              <a:rPr lang="ru-RU" dirty="0" smtClean="0"/>
              <a:t>:       ?   ряд,      ?   место</a:t>
            </a:r>
          </a:p>
          <a:p>
            <a:pPr marL="0" indent="0" algn="just">
              <a:buNone/>
            </a:pPr>
            <a:r>
              <a:rPr lang="ru-RU" b="1" dirty="0" smtClean="0"/>
              <a:t>Сектор С</a:t>
            </a:r>
            <a:r>
              <a:rPr lang="ru-RU" dirty="0" smtClean="0"/>
              <a:t>:       ?   ряд,      ?   место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68614" y="2048220"/>
            <a:ext cx="504056" cy="468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11826" y="1936784"/>
            <a:ext cx="50405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2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60443" y="2062798"/>
            <a:ext cx="504056" cy="468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4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14317" y="2045232"/>
            <a:ext cx="504056" cy="468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4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0443" y="2510670"/>
            <a:ext cx="504056" cy="468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2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16367" y="2530850"/>
            <a:ext cx="504056" cy="468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3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94685" y="2998902"/>
            <a:ext cx="504056" cy="468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5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11826" y="3008793"/>
            <a:ext cx="504056" cy="468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15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1"/>
            <a:ext cx="8640960" cy="3168352"/>
          </a:xfrm>
        </p:spPr>
        <p:txBody>
          <a:bodyPr/>
          <a:lstStyle/>
          <a:p>
            <a:pPr algn="just"/>
            <a:r>
              <a:rPr lang="ru-RU" dirty="0"/>
              <a:t>На клетчатой бумаге нарисована фигура. Сторона клетки равна 1 см.</a:t>
            </a:r>
          </a:p>
          <a:p>
            <a:pPr marL="0" indent="0" algn="just">
              <a:buNone/>
            </a:pPr>
            <a:r>
              <a:rPr lang="ru-RU" dirty="0"/>
              <a:t>Найдите:</a:t>
            </a:r>
          </a:p>
          <a:p>
            <a:pPr marL="0" indent="0" algn="just">
              <a:buNone/>
            </a:pPr>
            <a:r>
              <a:rPr lang="ru-RU" dirty="0" smtClean="0"/>
              <a:t>   а</a:t>
            </a:r>
            <a:r>
              <a:rPr lang="ru-RU" dirty="0"/>
              <a:t>) площадь фигуры;</a:t>
            </a:r>
          </a:p>
          <a:p>
            <a:pPr marL="0" indent="0" algn="just">
              <a:buNone/>
            </a:pPr>
            <a:r>
              <a:rPr lang="ru-RU" dirty="0" smtClean="0"/>
              <a:t>   б</a:t>
            </a:r>
            <a:r>
              <a:rPr lang="ru-RU" dirty="0"/>
              <a:t>) периметр фигуры.</a:t>
            </a:r>
          </a:p>
          <a:p>
            <a:pPr algn="just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256801"/>
              </p:ext>
            </p:extLst>
          </p:nvPr>
        </p:nvGraphicFramePr>
        <p:xfrm>
          <a:off x="4499992" y="3212976"/>
          <a:ext cx="3744414" cy="3096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069"/>
                <a:gridCol w="624069"/>
                <a:gridCol w="624069"/>
                <a:gridCol w="624069"/>
                <a:gridCol w="624069"/>
                <a:gridCol w="624069"/>
              </a:tblGrid>
              <a:tr h="6192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3862917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а)  9 см</a:t>
            </a:r>
            <a:r>
              <a:rPr lang="ru-RU" sz="4000" b="1" baseline="30000" dirty="0" smtClean="0"/>
              <a:t>2</a:t>
            </a:r>
            <a:r>
              <a:rPr lang="ru-RU" sz="4000" b="1" dirty="0" smtClean="0"/>
              <a:t>;</a:t>
            </a:r>
          </a:p>
          <a:p>
            <a:r>
              <a:rPr lang="ru-RU" sz="4000" b="1" dirty="0" smtClean="0"/>
              <a:t>б)  16 см.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30404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1"/>
            <a:ext cx="8712968" cy="1224136"/>
          </a:xfrm>
        </p:spPr>
        <p:txBody>
          <a:bodyPr/>
          <a:lstStyle/>
          <a:p>
            <a:pPr algn="just"/>
            <a:r>
              <a:rPr lang="ru-RU" dirty="0"/>
              <a:t>Из маленьких кубиков сделали один брикет. Сколько маленьких кубиков потребовалось?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24328" y="2954987"/>
            <a:ext cx="789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24</a:t>
            </a:r>
            <a:endParaRPr lang="ru-RU" sz="4000" b="1" dirty="0"/>
          </a:p>
        </p:txBody>
      </p:sp>
      <p:sp>
        <p:nvSpPr>
          <p:cNvPr id="2" name="Куб 1"/>
          <p:cNvSpPr/>
          <p:nvPr/>
        </p:nvSpPr>
        <p:spPr>
          <a:xfrm>
            <a:off x="2123728" y="2708920"/>
            <a:ext cx="1153600" cy="1193668"/>
          </a:xfrm>
          <a:prstGeom prst="cube">
            <a:avLst>
              <a:gd name="adj" fmla="val 29976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2915816" y="2708920"/>
            <a:ext cx="1153600" cy="1193668"/>
          </a:xfrm>
          <a:prstGeom prst="cube">
            <a:avLst>
              <a:gd name="adj" fmla="val 29976"/>
            </a:avLst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3732376" y="2709741"/>
            <a:ext cx="1153600" cy="1193668"/>
          </a:xfrm>
          <a:prstGeom prst="cube">
            <a:avLst>
              <a:gd name="adj" fmla="val 29976"/>
            </a:avLst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4542838" y="2709741"/>
            <a:ext cx="1153600" cy="1193668"/>
          </a:xfrm>
          <a:prstGeom prst="cube">
            <a:avLst>
              <a:gd name="adj" fmla="val 29976"/>
            </a:avLst>
          </a:prstGeom>
          <a:solidFill>
            <a:srgbClr val="7030A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1763830" y="3065218"/>
            <a:ext cx="1153600" cy="1193668"/>
          </a:xfrm>
          <a:prstGeom prst="cube">
            <a:avLst>
              <a:gd name="adj" fmla="val 29976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2555918" y="3065218"/>
            <a:ext cx="1153600" cy="1193668"/>
          </a:xfrm>
          <a:prstGeom prst="cube">
            <a:avLst>
              <a:gd name="adj" fmla="val 29976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3372478" y="3066039"/>
            <a:ext cx="1153600" cy="1193668"/>
          </a:xfrm>
          <a:prstGeom prst="cube">
            <a:avLst>
              <a:gd name="adj" fmla="val 29976"/>
            </a:avLst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4182940" y="3066039"/>
            <a:ext cx="1153600" cy="1193668"/>
          </a:xfrm>
          <a:prstGeom prst="cube">
            <a:avLst>
              <a:gd name="adj" fmla="val 29976"/>
            </a:avLst>
          </a:prstGeom>
          <a:solidFill>
            <a:srgbClr val="FF79D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1402318" y="3429000"/>
            <a:ext cx="1153600" cy="1193668"/>
          </a:xfrm>
          <a:prstGeom prst="cube">
            <a:avLst>
              <a:gd name="adj" fmla="val 29976"/>
            </a:avLst>
          </a:prstGeom>
          <a:solidFill>
            <a:srgbClr val="FF33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2194406" y="3429000"/>
            <a:ext cx="1153600" cy="1193668"/>
          </a:xfrm>
          <a:prstGeom prst="cube">
            <a:avLst>
              <a:gd name="adj" fmla="val 29976"/>
            </a:avLst>
          </a:prstGeom>
          <a:solidFill>
            <a:srgbClr val="FF0000"/>
          </a:solidFill>
          <a:ln>
            <a:solidFill>
              <a:srgbClr val="7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3010966" y="3429821"/>
            <a:ext cx="1153600" cy="1193668"/>
          </a:xfrm>
          <a:prstGeom prst="cube">
            <a:avLst>
              <a:gd name="adj" fmla="val 29976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3821428" y="3429821"/>
            <a:ext cx="1153600" cy="1193668"/>
          </a:xfrm>
          <a:prstGeom prst="cube">
            <a:avLst>
              <a:gd name="adj" fmla="val 29976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уб 16"/>
          <p:cNvSpPr/>
          <p:nvPr/>
        </p:nvSpPr>
        <p:spPr>
          <a:xfrm>
            <a:off x="2118060" y="1872371"/>
            <a:ext cx="1153600" cy="1193668"/>
          </a:xfrm>
          <a:prstGeom prst="cube">
            <a:avLst>
              <a:gd name="adj" fmla="val 29976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уб 17"/>
          <p:cNvSpPr/>
          <p:nvPr/>
        </p:nvSpPr>
        <p:spPr>
          <a:xfrm>
            <a:off x="2910148" y="1872371"/>
            <a:ext cx="1153600" cy="1193668"/>
          </a:xfrm>
          <a:prstGeom prst="cube">
            <a:avLst>
              <a:gd name="adj" fmla="val 29976"/>
            </a:avLst>
          </a:prstGeom>
          <a:solidFill>
            <a:srgbClr val="FF79D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уб 18"/>
          <p:cNvSpPr/>
          <p:nvPr/>
        </p:nvSpPr>
        <p:spPr>
          <a:xfrm>
            <a:off x="3726708" y="1873192"/>
            <a:ext cx="1153600" cy="1193668"/>
          </a:xfrm>
          <a:prstGeom prst="cube">
            <a:avLst>
              <a:gd name="adj" fmla="val 29976"/>
            </a:avLst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уб 19"/>
          <p:cNvSpPr/>
          <p:nvPr/>
        </p:nvSpPr>
        <p:spPr>
          <a:xfrm>
            <a:off x="4537170" y="1873192"/>
            <a:ext cx="1153600" cy="1193668"/>
          </a:xfrm>
          <a:prstGeom prst="cube">
            <a:avLst>
              <a:gd name="adj" fmla="val 29976"/>
            </a:avLst>
          </a:prstGeom>
          <a:solidFill>
            <a:srgbClr val="FFC9C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уб 20"/>
          <p:cNvSpPr/>
          <p:nvPr/>
        </p:nvSpPr>
        <p:spPr>
          <a:xfrm>
            <a:off x="1756548" y="2222608"/>
            <a:ext cx="1153600" cy="1193668"/>
          </a:xfrm>
          <a:prstGeom prst="cube">
            <a:avLst>
              <a:gd name="adj" fmla="val 29976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уб 21"/>
          <p:cNvSpPr/>
          <p:nvPr/>
        </p:nvSpPr>
        <p:spPr>
          <a:xfrm>
            <a:off x="1396650" y="2592451"/>
            <a:ext cx="1153600" cy="1193668"/>
          </a:xfrm>
          <a:prstGeom prst="cube">
            <a:avLst>
              <a:gd name="adj" fmla="val 29976"/>
            </a:avLst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уб 22"/>
          <p:cNvSpPr/>
          <p:nvPr/>
        </p:nvSpPr>
        <p:spPr>
          <a:xfrm>
            <a:off x="2550250" y="2228669"/>
            <a:ext cx="1153600" cy="1193668"/>
          </a:xfrm>
          <a:prstGeom prst="cube">
            <a:avLst>
              <a:gd name="adj" fmla="val 29976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уб 23"/>
          <p:cNvSpPr/>
          <p:nvPr/>
        </p:nvSpPr>
        <p:spPr>
          <a:xfrm>
            <a:off x="2183070" y="2591630"/>
            <a:ext cx="1153600" cy="1193668"/>
          </a:xfrm>
          <a:prstGeom prst="cube">
            <a:avLst>
              <a:gd name="adj" fmla="val 29976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Куб 26"/>
          <p:cNvSpPr/>
          <p:nvPr/>
        </p:nvSpPr>
        <p:spPr>
          <a:xfrm>
            <a:off x="3342338" y="2235332"/>
            <a:ext cx="1153600" cy="1193668"/>
          </a:xfrm>
          <a:prstGeom prst="cube">
            <a:avLst>
              <a:gd name="adj" fmla="val 29976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уб 25"/>
          <p:cNvSpPr/>
          <p:nvPr/>
        </p:nvSpPr>
        <p:spPr>
          <a:xfrm>
            <a:off x="4186893" y="2229490"/>
            <a:ext cx="1153600" cy="1193668"/>
          </a:xfrm>
          <a:prstGeom prst="cube">
            <a:avLst>
              <a:gd name="adj" fmla="val 29976"/>
            </a:avLst>
          </a:prstGeom>
          <a:solidFill>
            <a:srgbClr val="FF0000"/>
          </a:solidFill>
          <a:ln>
            <a:solidFill>
              <a:srgbClr val="7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уб 24"/>
          <p:cNvSpPr/>
          <p:nvPr/>
        </p:nvSpPr>
        <p:spPr>
          <a:xfrm>
            <a:off x="3008702" y="2590498"/>
            <a:ext cx="1153600" cy="1193668"/>
          </a:xfrm>
          <a:prstGeom prst="cube">
            <a:avLst>
              <a:gd name="adj" fmla="val 29976"/>
            </a:avLst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уб 27"/>
          <p:cNvSpPr/>
          <p:nvPr/>
        </p:nvSpPr>
        <p:spPr>
          <a:xfrm>
            <a:off x="3815760" y="2592451"/>
            <a:ext cx="1153600" cy="1193668"/>
          </a:xfrm>
          <a:prstGeom prst="cube">
            <a:avLst>
              <a:gd name="adj" fmla="val 29976"/>
            </a:avLst>
          </a:prstGeom>
          <a:solidFill>
            <a:srgbClr val="FF79D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392568" y="4941168"/>
            <a:ext cx="871296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smtClean="0"/>
              <a:t>Если объем одного маленького кубика 1см</a:t>
            </a:r>
            <a:r>
              <a:rPr lang="ru-RU" baseline="30000" dirty="0" smtClean="0"/>
              <a:t>3</a:t>
            </a:r>
            <a:r>
              <a:rPr lang="ru-RU" dirty="0" smtClean="0"/>
              <a:t>. Какой объем у получившегося брикета?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20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6" grpId="0" animBg="1"/>
      <p:bldP spid="25" grpId="0" animBg="1"/>
      <p:bldP spid="28" grpId="0" animBg="1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7924800" cy="7794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длину отрезка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9" name="Picture 2" descr="https://encrypted-tbn0.gstatic.com/images?q=tbn:ANd9GcSKqmDT87LUFZFhdXPm7hIlCDUljss5aMVGNBxiQFPeBGtT8xfMi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8" y="3644900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https://encrypted-tbn3.gstatic.com/images?q=tbn:ANd9GcQXdxlVt50pZHJZ2TgCdV0odaembej3GEL_EBt6ROD7xDtd2h0ui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1531938"/>
            <a:ext cx="37433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692275" y="1362075"/>
            <a:ext cx="2519363" cy="0"/>
          </a:xfrm>
          <a:prstGeom prst="line">
            <a:avLst/>
          </a:prstGeom>
          <a:ln w="1143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257425" y="3482975"/>
            <a:ext cx="1803400" cy="0"/>
          </a:xfrm>
          <a:prstGeom prst="line">
            <a:avLst/>
          </a:prstGeom>
          <a:ln w="1143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1446213" y="1751013"/>
            <a:ext cx="503237" cy="508000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959225" y="1771650"/>
            <a:ext cx="504825" cy="508000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005013" y="3883025"/>
            <a:ext cx="504825" cy="508000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808413" y="3883025"/>
            <a:ext cx="503237" cy="508000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9654" y="3429139"/>
            <a:ext cx="789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1263749"/>
            <a:ext cx="789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7740" y="5042118"/>
            <a:ext cx="87267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5000"/>
              <a:defRPr/>
            </a:pPr>
            <a:r>
              <a:rPr lang="ru-RU" sz="2800" b="1" i="1" dirty="0" smtClean="0">
                <a:cs typeface="Times New Roman" panose="02020603050405020304" pitchFamily="18" charset="0"/>
              </a:rPr>
              <a:t>Для </a:t>
            </a:r>
            <a:r>
              <a:rPr lang="ru-RU" sz="2800" b="1" i="1" dirty="0">
                <a:cs typeface="Times New Roman" panose="02020603050405020304" pitchFamily="18" charset="0"/>
              </a:rPr>
              <a:t>ответа на вопрос «Сколько?» натуральных чисел очень часто не хватало. Человечеству пришлось придумать новые числа – </a:t>
            </a:r>
            <a:r>
              <a:rPr lang="ru-RU" sz="2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дробные</a:t>
            </a:r>
            <a:r>
              <a:rPr lang="ru-RU" sz="2800" b="1" i="1" dirty="0">
                <a:cs typeface="Times New Roman" panose="02020603050405020304" pitchFamily="18" charset="0"/>
              </a:rPr>
              <a:t>.</a:t>
            </a:r>
            <a:endParaRPr lang="ru-RU" sz="2800" b="1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4800" b="1" dirty="0" smtClean="0"/>
              <a:t>Если целое разделить на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равные</a:t>
            </a:r>
            <a:r>
              <a:rPr lang="ru-RU" sz="4800" b="1" dirty="0" smtClean="0"/>
              <a:t> части, то получатся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70524"/>
            <a:ext cx="5006387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.artleo.com/pic/201106/1920x1080/artleo.com-379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01" r="14088"/>
          <a:stretch/>
        </p:blipFill>
        <p:spPr bwMode="auto">
          <a:xfrm>
            <a:off x="5724128" y="3560439"/>
            <a:ext cx="2266123" cy="166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7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98959" y="4077072"/>
            <a:ext cx="8353425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defRPr/>
            </a:pPr>
            <a:r>
              <a:rPr lang="ru-RU" sz="2800" b="1" dirty="0" smtClean="0">
                <a:cs typeface="Times New Roman" panose="02020603050405020304" pitchFamily="18" charset="0"/>
              </a:rPr>
              <a:t>Название дроби зависит от того, на сколько равных частей разделили единицу. Разделили на две части – название дроби   «половина», на три – «треть», на четыре – «четверть».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42594" y="1096891"/>
            <a:ext cx="7924800" cy="10128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5400" b="1" dirty="0" smtClean="0">
                <a:latin typeface="+mn-lt"/>
                <a:cs typeface="Times New Roman" panose="02020603050405020304" pitchFamily="18" charset="0"/>
              </a:rPr>
              <a:t>Дробь – </a:t>
            </a:r>
            <a:r>
              <a:rPr lang="ru-RU" b="1" dirty="0" smtClean="0">
                <a:latin typeface="+mn-lt"/>
                <a:cs typeface="Times New Roman" panose="02020603050405020304" pitchFamily="18" charset="0"/>
              </a:rPr>
              <a:t>это число вида</a:t>
            </a:r>
            <a:endParaRPr lang="ru-RU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7584" y="2348880"/>
            <a:ext cx="7924800" cy="1584176"/>
          </a:xfrm>
          <a:prstGeom prst="rect">
            <a:avLst/>
          </a:prstGeom>
          <a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30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 t="-5769"/>
            </a:stretch>
          </a:blip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ru-RU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9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597352"/>
          </a:xfrm>
        </p:spPr>
        <p:txBody>
          <a:bodyPr/>
          <a:lstStyle/>
          <a:p>
            <a:pPr algn="just"/>
            <a:r>
              <a:rPr lang="ru-RU" b="1" dirty="0" smtClean="0"/>
              <a:t>Кусок материала разрезали на 12 равных частей. </a:t>
            </a:r>
          </a:p>
          <a:p>
            <a:pPr marL="1073150" indent="-436563" algn="just">
              <a:spcBef>
                <a:spcPts val="0"/>
              </a:spcBef>
              <a:buFont typeface="+mj-lt"/>
              <a:buAutoNum type="arabicParenR"/>
            </a:pPr>
            <a:r>
              <a:rPr lang="ru-RU" b="1" dirty="0" smtClean="0"/>
              <a:t>Какую долю всего куска составляет каждая часть?</a:t>
            </a:r>
          </a:p>
          <a:p>
            <a:pPr marL="1073150" indent="-436563" algn="just">
              <a:spcBef>
                <a:spcPts val="0"/>
              </a:spcBef>
              <a:buFont typeface="+mj-lt"/>
              <a:buAutoNum type="arabicParenR"/>
            </a:pPr>
            <a:r>
              <a:rPr lang="ru-RU" b="1" dirty="0" smtClean="0"/>
              <a:t>Какую часть куска составят 5 таких долей?</a:t>
            </a:r>
          </a:p>
          <a:p>
            <a:pPr algn="just"/>
            <a:r>
              <a:rPr lang="ru-RU" b="1" dirty="0" smtClean="0"/>
              <a:t>Отрезок имеет длину 12 см. Какую часть от этого отрезка составляет 1 см?</a:t>
            </a:r>
          </a:p>
          <a:p>
            <a:pPr algn="just"/>
            <a:r>
              <a:rPr lang="ru-RU" b="1" dirty="0" smtClean="0"/>
              <a:t>Что показывает знаменатель дроби? Что показывает числитель дроби?</a:t>
            </a:r>
          </a:p>
          <a:p>
            <a:pPr algn="just"/>
            <a:r>
              <a:rPr lang="ru-RU" b="1" dirty="0" smtClean="0"/>
              <a:t>Какой доле килограмма равен 1 грамм?</a:t>
            </a:r>
          </a:p>
          <a:p>
            <a:pPr algn="just"/>
            <a:r>
              <a:rPr lang="ru-RU" b="1" dirty="0" smtClean="0"/>
              <a:t>Какой доле часа равна 1 минута? Секунда?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99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418</Words>
  <Application>Microsoft Office PowerPoint</Application>
  <PresentationFormat>Экран (4:3)</PresentationFormat>
  <Paragraphs>82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Доли.  Обыкновенные дроби</vt:lpstr>
      <vt:lpstr>Цель урока:     Формирование понятия «обыкновенные дроби»</vt:lpstr>
      <vt:lpstr>Разминка</vt:lpstr>
      <vt:lpstr>Презентация PowerPoint</vt:lpstr>
      <vt:lpstr>Презентация PowerPoint</vt:lpstr>
      <vt:lpstr>Определить длину отрезка</vt:lpstr>
      <vt:lpstr>Презентация PowerPoint</vt:lpstr>
      <vt:lpstr>Презентация PowerPoint</vt:lpstr>
      <vt:lpstr>Презентация PowerPoint</vt:lpstr>
      <vt:lpstr>Презентация PowerPoint</vt:lpstr>
      <vt:lpstr>№ 885.  Начерти в тетради квадрат со стороной в 6 клеток. Разделите его на три доли. Начертите отдельно треть квадрата. </vt:lpstr>
      <vt:lpstr>№ 888.    Прочитайте записи: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Доли.  Обыкновенные дроби</dc:title>
  <dc:creator>1</dc:creator>
  <cp:lastModifiedBy>1</cp:lastModifiedBy>
  <cp:revision>17</cp:revision>
  <dcterms:created xsi:type="dcterms:W3CDTF">2016-01-24T07:56:52Z</dcterms:created>
  <dcterms:modified xsi:type="dcterms:W3CDTF">2016-01-24T11:45:34Z</dcterms:modified>
</cp:coreProperties>
</file>