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7" r:id="rId4"/>
    <p:sldId id="278" r:id="rId5"/>
    <p:sldId id="257" r:id="rId6"/>
    <p:sldId id="259" r:id="rId7"/>
    <p:sldId id="260" r:id="rId8"/>
    <p:sldId id="261" r:id="rId9"/>
    <p:sldId id="262" r:id="rId10"/>
    <p:sldId id="279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99006"/>
    <a:srgbClr val="FFFF99"/>
    <a:srgbClr val="99FF99"/>
    <a:srgbClr val="CC66FF"/>
    <a:srgbClr val="F199D8"/>
    <a:srgbClr val="F616C1"/>
    <a:srgbClr val="00FF00"/>
    <a:srgbClr val="99FFCC"/>
    <a:srgbClr val="99CCFF"/>
    <a:srgbClr val="B0DD7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615" autoAdjust="0"/>
    <p:restoredTop sz="86323" autoAdjust="0"/>
  </p:normalViewPr>
  <p:slideViewPr>
    <p:cSldViewPr>
      <p:cViewPr>
        <p:scale>
          <a:sx n="50" d="100"/>
          <a:sy n="50" d="100"/>
        </p:scale>
        <p:origin x="-1464" y="-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8673-E34A-4A4D-A114-3833B8635AB9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C032A-FA37-4344-A692-21FE402705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691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8673-E34A-4A4D-A114-3833B8635AB9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C032A-FA37-4344-A692-21FE402705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6829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8673-E34A-4A4D-A114-3833B8635AB9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C032A-FA37-4344-A692-21FE402705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1365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8673-E34A-4A4D-A114-3833B8635AB9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C032A-FA37-4344-A692-21FE402705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4777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8673-E34A-4A4D-A114-3833B8635AB9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C032A-FA37-4344-A692-21FE402705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7732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8673-E34A-4A4D-A114-3833B8635AB9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C032A-FA37-4344-A692-21FE402705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9524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8673-E34A-4A4D-A114-3833B8635AB9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C032A-FA37-4344-A692-21FE402705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8238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8673-E34A-4A4D-A114-3833B8635AB9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C032A-FA37-4344-A692-21FE402705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7135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8673-E34A-4A4D-A114-3833B8635AB9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C032A-FA37-4344-A692-21FE402705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0022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8673-E34A-4A4D-A114-3833B8635AB9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C032A-FA37-4344-A692-21FE402705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1157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8673-E34A-4A4D-A114-3833B8635AB9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C032A-FA37-4344-A692-21FE402705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5936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2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F8673-E34A-4A4D-A114-3833B8635AB9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C032A-FA37-4344-A692-21FE402705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3046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logika.vobrazovanie.ru/index.php?link=kr_e.html" TargetMode="External"/><Relationship Id="rId2" Type="http://schemas.openxmlformats.org/officeDocument/2006/relationships/hyperlink" Target="http://f1.mylove.ru/0AkEJdLeQl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inf.reshuege.ru/test?theme=256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B%D0%B5%D0%BE%D0%BD%D0%B0%D1%80%D0%B4_%D0%AD%D0%B9%D0%BB%D0%B5%D1%80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оисковики / Поиск по тегам / iPORT.k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0298" y="1285860"/>
            <a:ext cx="4183811" cy="3412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8111" y="5357826"/>
            <a:ext cx="9125889" cy="1500174"/>
          </a:xfrm>
          <a:prstGeom prst="rect">
            <a:avLst/>
          </a:prstGeom>
          <a:gradFill>
            <a:gsLst>
              <a:gs pos="5000">
                <a:srgbClr val="FF3399"/>
              </a:gs>
              <a:gs pos="37000">
                <a:srgbClr val="FF6633"/>
              </a:gs>
              <a:gs pos="50000">
                <a:srgbClr val="FFFF00"/>
              </a:gs>
              <a:gs pos="96000">
                <a:srgbClr val="C00000"/>
              </a:gs>
              <a:gs pos="87672">
                <a:srgbClr val="7030A0">
                  <a:alpha val="81000"/>
                </a:srgbClr>
              </a:gs>
              <a:gs pos="72000">
                <a:srgbClr val="01A78F"/>
              </a:gs>
              <a:gs pos="19000">
                <a:srgbClr val="3366FF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>
              <a:rot lat="0" lon="0" rev="7800000"/>
            </a:lightRig>
          </a:scene3d>
          <a:sp3d extrusionH="190500" prstMaterial="metal">
            <a:bevelT/>
            <a:extrusionClr>
              <a:srgbClr val="002060"/>
            </a:extrusionClr>
            <a:contourClr>
              <a:srgbClr val="7030A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Автор: </a:t>
            </a:r>
            <a:r>
              <a:rPr lang="ru-RU" b="1" dirty="0" err="1" smtClean="0">
                <a:solidFill>
                  <a:schemeClr val="tx1"/>
                </a:solidFill>
              </a:rPr>
              <a:t>Макеенко</a:t>
            </a:r>
            <a:r>
              <a:rPr lang="ru-RU" b="1" dirty="0" smtClean="0">
                <a:solidFill>
                  <a:schemeClr val="tx1"/>
                </a:solidFill>
              </a:rPr>
              <a:t> Вадим, 5б </a:t>
            </a:r>
            <a:r>
              <a:rPr lang="ru-RU" b="1" dirty="0" err="1" smtClean="0">
                <a:solidFill>
                  <a:schemeClr val="tx1"/>
                </a:solidFill>
              </a:rPr>
              <a:t>кл</a:t>
            </a:r>
            <a:r>
              <a:rPr lang="ru-RU" b="1" dirty="0" smtClean="0">
                <a:solidFill>
                  <a:schemeClr val="tx1"/>
                </a:solidFill>
              </a:rPr>
              <a:t>.                 Руководитель: Венжик Т.Д.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gradFill>
            <a:gsLst>
              <a:gs pos="5000">
                <a:srgbClr val="FF3399"/>
              </a:gs>
              <a:gs pos="37000">
                <a:srgbClr val="FF6633"/>
              </a:gs>
              <a:gs pos="50000">
                <a:srgbClr val="FFFF00"/>
              </a:gs>
              <a:gs pos="96000">
                <a:srgbClr val="C00000"/>
              </a:gs>
              <a:gs pos="87672">
                <a:srgbClr val="7030A0">
                  <a:alpha val="81000"/>
                </a:srgbClr>
              </a:gs>
              <a:gs pos="72000">
                <a:srgbClr val="01A78F"/>
              </a:gs>
              <a:gs pos="19000">
                <a:srgbClr val="3366FF"/>
              </a:gs>
            </a:gsLst>
            <a:lin ang="5400000" scaled="0"/>
          </a:gradFill>
          <a:scene3d>
            <a:camera prst="orthographicFront"/>
            <a:lightRig rig="threePt" dir="t">
              <a:rot lat="0" lon="0" rev="7800000"/>
            </a:lightRig>
          </a:scene3d>
          <a:sp3d extrusionH="190500" prstMaterial="metal">
            <a:bevelT/>
            <a:extrusionClr>
              <a:srgbClr val="002060"/>
            </a:extrusionClr>
            <a:contourClr>
              <a:srgbClr val="7030A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751239" y="642918"/>
            <a:ext cx="82604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eslic`s Document Cyr" pitchFamily="2" charset="0"/>
              </a:rPr>
              <a:t>КРУГИ ЭЙЛЕРА</a:t>
            </a:r>
            <a:endParaRPr lang="ru-RU" sz="4000" b="1" dirty="0">
              <a:solidFill>
                <a:srgbClr val="FF0000"/>
              </a:solidFill>
              <a:latin typeface="Teslic`s Document Cyr" pitchFamily="2" charset="0"/>
            </a:endParaRPr>
          </a:p>
          <a:p>
            <a:endParaRPr lang="ru-RU" sz="4000" b="1" dirty="0">
              <a:solidFill>
                <a:srgbClr val="FF0000"/>
              </a:solidFill>
              <a:latin typeface="Teslic`s Document Cy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510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gradFill>
            <a:gsLst>
              <a:gs pos="5000">
                <a:srgbClr val="FF3399"/>
              </a:gs>
              <a:gs pos="37000">
                <a:srgbClr val="FF6633"/>
              </a:gs>
              <a:gs pos="50000">
                <a:srgbClr val="FFFF00"/>
              </a:gs>
              <a:gs pos="96000">
                <a:srgbClr val="C00000"/>
              </a:gs>
              <a:gs pos="87672">
                <a:srgbClr val="7030A0">
                  <a:alpha val="81000"/>
                </a:srgbClr>
              </a:gs>
              <a:gs pos="72000">
                <a:srgbClr val="01A78F"/>
              </a:gs>
              <a:gs pos="19000">
                <a:srgbClr val="3366FF"/>
              </a:gs>
            </a:gsLst>
            <a:lin ang="5400000" scaled="0"/>
          </a:gradFill>
          <a:scene3d>
            <a:camera prst="orthographicFront"/>
            <a:lightRig rig="threePt" dir="t">
              <a:rot lat="0" lon="0" rev="7800000"/>
            </a:lightRig>
          </a:scene3d>
          <a:sp3d extrusionH="190500" prstMaterial="metal">
            <a:bevelT/>
            <a:extrusionClr>
              <a:srgbClr val="002060"/>
            </a:extrusionClr>
            <a:contourClr>
              <a:srgbClr val="7030A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115616" y="404664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ru-RU" sz="2400" dirty="0" smtClean="0"/>
          </a:p>
          <a:p>
            <a:pPr marL="342900" indent="-342900">
              <a:buFont typeface="+mj-lt"/>
              <a:buAutoNum type="arabicPeriod"/>
            </a:pPr>
            <a:endParaRPr lang="ru-RU" sz="2400" dirty="0" smtClean="0"/>
          </a:p>
          <a:p>
            <a:endParaRPr lang="ru-RU" sz="24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285884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ВЫВОД: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500166" y="2143116"/>
            <a:ext cx="6400800" cy="3929090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entury" pitchFamily="18" charset="0"/>
              </a:rPr>
              <a:t>Применение кругов Эйлера (диаграмм Эйлера-Венна) позволяет легко решить задачи, которые обычным путем разрешимы лишь при составлении системы трех уравнений с тремя неизвестными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195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gradFill>
            <a:gsLst>
              <a:gs pos="5000">
                <a:srgbClr val="FF3399"/>
              </a:gs>
              <a:gs pos="37000">
                <a:srgbClr val="FF6633"/>
              </a:gs>
              <a:gs pos="50000">
                <a:srgbClr val="FFFF00"/>
              </a:gs>
              <a:gs pos="96000">
                <a:srgbClr val="C00000"/>
              </a:gs>
              <a:gs pos="87672">
                <a:srgbClr val="7030A0">
                  <a:alpha val="81000"/>
                </a:srgbClr>
              </a:gs>
              <a:gs pos="72000">
                <a:srgbClr val="01A78F"/>
              </a:gs>
              <a:gs pos="19000">
                <a:srgbClr val="3366FF"/>
              </a:gs>
            </a:gsLst>
            <a:lin ang="5400000" scaled="0"/>
          </a:gradFill>
          <a:scene3d>
            <a:camera prst="orthographicFront"/>
            <a:lightRig rig="threePt" dir="t">
              <a:rot lat="0" lon="0" rev="7800000"/>
            </a:lightRig>
          </a:scene3d>
          <a:sp3d extrusionH="190500" prstMaterial="metal">
            <a:bevelT/>
            <a:extrusionClr>
              <a:srgbClr val="002060"/>
            </a:extrusionClr>
            <a:contourClr>
              <a:srgbClr val="7030A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115616" y="404664"/>
            <a:ext cx="75608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Источники информации:</a:t>
            </a:r>
          </a:p>
          <a:p>
            <a:endParaRPr lang="ru-RU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f1.mylove.ru/0AkEJdLeQl.jpg</a:t>
            </a:r>
            <a:endParaRPr lang="ru-RU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hlinkClick r:id="rId3"/>
              </a:rPr>
              <a:t>http</a:t>
            </a:r>
            <a:r>
              <a:rPr lang="en-US" sz="2400" dirty="0">
                <a:hlinkClick r:id="rId3"/>
              </a:rPr>
              <a:t>://</a:t>
            </a:r>
            <a:r>
              <a:rPr lang="en-US" sz="2400" dirty="0" smtClean="0">
                <a:hlinkClick r:id="rId3"/>
              </a:rPr>
              <a:t>logika.vobrazovanie.ru/index.php?link=kr_e.html</a:t>
            </a:r>
            <a:endParaRPr lang="ru-RU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inf.reshuege.ru/test?theme=256</a:t>
            </a:r>
            <a:endParaRPr lang="ru-RU" sz="2400" dirty="0" smtClean="0"/>
          </a:p>
          <a:p>
            <a:pPr marL="342900" indent="-342900">
              <a:buFont typeface="+mj-lt"/>
              <a:buAutoNum type="arabicPeriod"/>
            </a:pPr>
            <a:endParaRPr lang="ru-RU" sz="2400" dirty="0" smtClean="0"/>
          </a:p>
          <a:p>
            <a:pPr marL="342900" indent="-342900">
              <a:buFont typeface="+mj-lt"/>
              <a:buAutoNum type="arabicPeriod"/>
            </a:pPr>
            <a:endParaRPr lang="ru-RU" sz="2400" dirty="0" smtClean="0"/>
          </a:p>
          <a:p>
            <a:pPr marL="342900" indent="-342900">
              <a:buFont typeface="+mj-lt"/>
              <a:buAutoNum type="arabicPeriod"/>
            </a:pPr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27195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389" y="-19135"/>
            <a:ext cx="539552" cy="6858000"/>
          </a:xfrm>
          <a:prstGeom prst="rect">
            <a:avLst/>
          </a:prstGeom>
          <a:gradFill>
            <a:gsLst>
              <a:gs pos="5000">
                <a:srgbClr val="FF3399"/>
              </a:gs>
              <a:gs pos="37000">
                <a:srgbClr val="FF6633"/>
              </a:gs>
              <a:gs pos="50000">
                <a:srgbClr val="FFFF00"/>
              </a:gs>
              <a:gs pos="96000">
                <a:srgbClr val="C00000"/>
              </a:gs>
              <a:gs pos="87672">
                <a:srgbClr val="7030A0">
                  <a:alpha val="81000"/>
                </a:srgbClr>
              </a:gs>
              <a:gs pos="72000">
                <a:srgbClr val="01A78F"/>
              </a:gs>
              <a:gs pos="19000">
                <a:srgbClr val="3366FF"/>
              </a:gs>
            </a:gsLst>
            <a:lin ang="5400000" scaled="0"/>
          </a:gradFill>
          <a:scene3d>
            <a:camera prst="orthographicFront"/>
            <a:lightRig rig="threePt" dir="t">
              <a:rot lat="0" lon="0" rev="7800000"/>
            </a:lightRig>
          </a:scene3d>
          <a:sp3d extrusionH="190500" prstMaterial="metal">
            <a:bevelT/>
            <a:extrusionClr>
              <a:srgbClr val="002060"/>
            </a:extrusionClr>
            <a:contourClr>
              <a:srgbClr val="7030A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31910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ЛЕОНАРД ЭЙЛЕР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24" name="Содержимое 2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spcBef>
                <a:spcPct val="0"/>
              </a:spcBef>
              <a:buClrTx/>
              <a:buSzPct val="100000"/>
              <a:buFontTx/>
              <a:buNone/>
            </a:pPr>
            <a:endParaRPr lang="ru-RU" sz="18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spcBef>
                <a:spcPct val="0"/>
              </a:spcBef>
              <a:buClrTx/>
              <a:buSzPct val="100000"/>
              <a:buFontTx/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4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ИДЕАЛЬНЫЙ </a:t>
            </a:r>
            <a:endParaRPr lang="en-US" sz="44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spcBef>
                <a:spcPct val="0"/>
              </a:spcBef>
              <a:buClrTx/>
              <a:buSzPct val="100000"/>
              <a:buFontTx/>
              <a:buNone/>
            </a:pPr>
            <a:endParaRPr lang="en-US" sz="44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spcBef>
                <a:spcPct val="0"/>
              </a:spcBef>
              <a:buClrTx/>
              <a:buSzPct val="100000"/>
              <a:buFontTx/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МАТЕМАТИК </a:t>
            </a:r>
          </a:p>
          <a:p>
            <a:pPr algn="ctr">
              <a:spcBef>
                <a:spcPct val="0"/>
              </a:spcBef>
              <a:buClrTx/>
              <a:buSzPct val="100000"/>
              <a:buFontTx/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sz="44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spcBef>
                <a:spcPct val="0"/>
              </a:spcBef>
              <a:buClrTx/>
              <a:buSzPct val="100000"/>
              <a:buFontTx/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4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XVIII</a:t>
            </a:r>
            <a:r>
              <a:rPr lang="ru-RU" sz="4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ВЕКА, </a:t>
            </a:r>
          </a:p>
          <a:p>
            <a:pPr algn="ctr">
              <a:spcBef>
                <a:spcPct val="0"/>
              </a:spcBef>
              <a:buClrTx/>
              <a:buSzPct val="100000"/>
              <a:buFontTx/>
              <a:buNone/>
            </a:pPr>
            <a:endParaRPr lang="ru-RU" sz="44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spcBef>
                <a:spcPct val="0"/>
              </a:spcBef>
              <a:buClrTx/>
              <a:buSzPct val="100000"/>
              <a:buFontTx/>
              <a:buNone/>
            </a:pPr>
            <a:r>
              <a:rPr lang="ru-RU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который ввел понятие объединения и пересечения множеств</a:t>
            </a:r>
            <a:endParaRPr lang="ru-RU" sz="3400" dirty="0"/>
          </a:p>
        </p:txBody>
      </p:sp>
      <p:pic>
        <p:nvPicPr>
          <p:cNvPr id="30" name="Picture 8" descr="euler-100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55934" y="1600200"/>
            <a:ext cx="3623131" cy="4525963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xmlns="" val="160054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389" y="-19135"/>
            <a:ext cx="539552" cy="6858000"/>
          </a:xfrm>
          <a:prstGeom prst="rect">
            <a:avLst/>
          </a:prstGeom>
          <a:gradFill>
            <a:gsLst>
              <a:gs pos="5000">
                <a:srgbClr val="FF3399"/>
              </a:gs>
              <a:gs pos="37000">
                <a:srgbClr val="FF6633"/>
              </a:gs>
              <a:gs pos="50000">
                <a:srgbClr val="FFFF00"/>
              </a:gs>
              <a:gs pos="96000">
                <a:srgbClr val="C00000"/>
              </a:gs>
              <a:gs pos="87672">
                <a:srgbClr val="7030A0">
                  <a:alpha val="81000"/>
                </a:srgbClr>
              </a:gs>
              <a:gs pos="72000">
                <a:srgbClr val="01A78F"/>
              </a:gs>
              <a:gs pos="19000">
                <a:srgbClr val="3366FF"/>
              </a:gs>
            </a:gsLst>
            <a:lin ang="5400000" scaled="0"/>
          </a:gradFill>
          <a:scene3d>
            <a:camera prst="orthographicFront"/>
            <a:lightRig rig="threePt" dir="t">
              <a:rot lat="0" lon="0" rev="7800000"/>
            </a:lightRig>
          </a:scene3d>
          <a:sp3d extrusionH="190500" prstMaterial="metal">
            <a:bevelT/>
            <a:extrusionClr>
              <a:srgbClr val="002060"/>
            </a:extrusionClr>
            <a:contourClr>
              <a:srgbClr val="7030A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одержимое 23"/>
          <p:cNvSpPr>
            <a:spLocks noGrp="1"/>
          </p:cNvSpPr>
          <p:nvPr>
            <p:ph sz="half" idx="4294967295"/>
          </p:nvPr>
        </p:nvSpPr>
        <p:spPr>
          <a:xfrm>
            <a:off x="0" y="1600200"/>
            <a:ext cx="4038600" cy="452596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buClrTx/>
              <a:buSzPct val="100000"/>
              <a:buFontTx/>
              <a:buNone/>
            </a:pPr>
            <a:endParaRPr lang="ru-RU" sz="18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spcBef>
                <a:spcPct val="0"/>
              </a:spcBef>
              <a:buClrTx/>
              <a:buSzPct val="100000"/>
              <a:buFontTx/>
              <a:buNone/>
            </a:pPr>
            <a:r>
              <a:rPr lang="ru-RU" sz="4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4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4294967295"/>
          </p:nvPr>
        </p:nvSpPr>
        <p:spPr>
          <a:xfrm>
            <a:off x="1243013" y="642918"/>
            <a:ext cx="7186639" cy="5483245"/>
          </a:xfrm>
        </p:spPr>
        <p:txBody>
          <a:bodyPr>
            <a:normAutofit fontScale="92500"/>
          </a:bodyPr>
          <a:lstStyle/>
          <a:p>
            <a:r>
              <a:rPr lang="ru-RU" sz="3600" b="1" dirty="0" smtClean="0">
                <a:latin typeface="Century" pitchFamily="18" charset="0"/>
              </a:rPr>
              <a:t>Эйлер писал, что «круги очень подходят для того, чтобы облегчить наши размышления». </a:t>
            </a:r>
            <a:endParaRPr lang="en-US" sz="3600" b="1" dirty="0" smtClean="0">
              <a:latin typeface="Century" pitchFamily="18" charset="0"/>
            </a:endParaRPr>
          </a:p>
          <a:p>
            <a:r>
              <a:rPr lang="ru-RU" sz="3600" b="1" dirty="0" smtClean="0">
                <a:latin typeface="Century" pitchFamily="18" charset="0"/>
              </a:rPr>
              <a:t>При решении целого ряда задач </a:t>
            </a:r>
            <a:r>
              <a:rPr lang="ru-RU" sz="3600" b="1" dirty="0" smtClean="0">
                <a:latin typeface="Century" pitchFamily="18" charset="0"/>
                <a:hlinkClick r:id="rId2" tooltip="Леонард Эйлер"/>
              </a:rPr>
              <a:t>Леонард Эйлер</a:t>
            </a:r>
            <a:r>
              <a:rPr lang="ru-RU" sz="3600" b="1" dirty="0" smtClean="0">
                <a:latin typeface="Century" pitchFamily="18" charset="0"/>
              </a:rPr>
              <a:t> использовал идею изображения множеств с помощью кругов и они получили название «круги Эйлера».</a:t>
            </a:r>
          </a:p>
          <a:p>
            <a:pPr>
              <a:lnSpc>
                <a:spcPct val="150000"/>
              </a:lnSpc>
            </a:pPr>
            <a:endParaRPr lang="en-US" sz="36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0054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389" y="-19135"/>
            <a:ext cx="539552" cy="6858000"/>
          </a:xfrm>
          <a:prstGeom prst="rect">
            <a:avLst/>
          </a:prstGeom>
          <a:gradFill>
            <a:gsLst>
              <a:gs pos="5000">
                <a:srgbClr val="FF3399"/>
              </a:gs>
              <a:gs pos="37000">
                <a:srgbClr val="FF6633"/>
              </a:gs>
              <a:gs pos="50000">
                <a:srgbClr val="FFFF00"/>
              </a:gs>
              <a:gs pos="96000">
                <a:srgbClr val="C00000"/>
              </a:gs>
              <a:gs pos="87672">
                <a:srgbClr val="7030A0">
                  <a:alpha val="81000"/>
                </a:srgbClr>
              </a:gs>
              <a:gs pos="72000">
                <a:srgbClr val="01A78F"/>
              </a:gs>
              <a:gs pos="19000">
                <a:srgbClr val="3366FF"/>
              </a:gs>
            </a:gsLst>
            <a:lin ang="5400000" scaled="0"/>
          </a:gradFill>
          <a:scene3d>
            <a:camera prst="orthographicFront"/>
            <a:lightRig rig="threePt" dir="t">
              <a:rot lat="0" lon="0" rev="7800000"/>
            </a:lightRig>
          </a:scene3d>
          <a:sp3d extrusionH="190500" prstMaterial="metal">
            <a:bevelT/>
            <a:extrusionClr>
              <a:srgbClr val="002060"/>
            </a:extrusionClr>
            <a:contourClr>
              <a:srgbClr val="7030A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3191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99006"/>
                </a:solidFill>
              </a:rPr>
              <a:t>Круги Эйлера</a:t>
            </a:r>
            <a:endParaRPr lang="ru-RU" sz="4000" b="1" dirty="0">
              <a:solidFill>
                <a:srgbClr val="099006"/>
              </a:solidFill>
            </a:endParaRPr>
          </a:p>
        </p:txBody>
      </p:sp>
      <p:sp>
        <p:nvSpPr>
          <p:cNvPr id="24" name="Содержимое 2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algn="ctr">
              <a:spcBef>
                <a:spcPct val="0"/>
              </a:spcBef>
              <a:buClrTx/>
              <a:buSzPct val="100000"/>
              <a:buFontTx/>
              <a:buNone/>
            </a:pPr>
            <a:endParaRPr lang="ru-RU" sz="18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spcBef>
                <a:spcPct val="0"/>
              </a:spcBef>
              <a:buClrTx/>
              <a:buSzPct val="100000"/>
              <a:buFontTx/>
              <a:buNone/>
            </a:pPr>
            <a:r>
              <a:rPr lang="ru-RU" sz="4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4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785786" y="1600200"/>
            <a:ext cx="7901014" cy="4525963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b="1" dirty="0" smtClean="0"/>
              <a:t>    </a:t>
            </a:r>
            <a:r>
              <a:rPr lang="ru-RU" sz="4400" b="1" dirty="0" err="1" smtClean="0"/>
              <a:t>Эйлеровы</a:t>
            </a:r>
            <a:r>
              <a:rPr lang="ru-RU" sz="4400" b="1" dirty="0" smtClean="0"/>
              <a:t> круги — принятый в логике способ моделирования, наглядного изображения отношений между объемами понятий с помощью кругов.</a:t>
            </a:r>
          </a:p>
          <a:p>
            <a:pPr algn="just">
              <a:buNone/>
            </a:pP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60054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389" y="-19135"/>
            <a:ext cx="539552" cy="6858000"/>
          </a:xfrm>
          <a:prstGeom prst="rect">
            <a:avLst/>
          </a:prstGeom>
          <a:gradFill>
            <a:gsLst>
              <a:gs pos="5000">
                <a:srgbClr val="FF3399"/>
              </a:gs>
              <a:gs pos="37000">
                <a:srgbClr val="FF6633"/>
              </a:gs>
              <a:gs pos="50000">
                <a:srgbClr val="FFFF00"/>
              </a:gs>
              <a:gs pos="96000">
                <a:srgbClr val="C00000"/>
              </a:gs>
              <a:gs pos="87672">
                <a:srgbClr val="7030A0">
                  <a:alpha val="81000"/>
                </a:srgbClr>
              </a:gs>
              <a:gs pos="72000">
                <a:srgbClr val="01A78F"/>
              </a:gs>
              <a:gs pos="19000">
                <a:srgbClr val="3366FF"/>
              </a:gs>
            </a:gsLst>
            <a:lin ang="5400000" scaled="0"/>
          </a:gradFill>
          <a:scene3d>
            <a:camera prst="orthographicFront"/>
            <a:lightRig rig="threePt" dir="t">
              <a:rot lat="0" lon="0" rev="7800000"/>
            </a:lightRig>
          </a:scene3d>
          <a:sp3d extrusionH="190500" prstMaterial="metal">
            <a:bevelT/>
            <a:extrusionClr>
              <a:srgbClr val="002060"/>
            </a:extrusionClr>
            <a:contourClr>
              <a:srgbClr val="7030A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784981" y="548680"/>
            <a:ext cx="79634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Смысл </a:t>
            </a:r>
            <a:r>
              <a:rPr lang="ru-RU" sz="2400" dirty="0"/>
              <a:t>логических связок становится более понятным, если проиллюстрировать их с помощью </a:t>
            </a:r>
            <a:r>
              <a:rPr lang="ru-RU" sz="2400" b="1" dirty="0"/>
              <a:t>кругов Эйлера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29999" y="67311"/>
            <a:ext cx="3198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u="sng" dirty="0" smtClean="0">
                <a:solidFill>
                  <a:srgbClr val="C00000"/>
                </a:solidFill>
              </a:rPr>
              <a:t>Круги    </a:t>
            </a:r>
            <a:r>
              <a:rPr lang="ru-RU" sz="3600" b="1" u="sng" dirty="0">
                <a:solidFill>
                  <a:srgbClr val="C00000"/>
                </a:solidFill>
              </a:rPr>
              <a:t>Эйлера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0094" y="1345992"/>
            <a:ext cx="82143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Круги Эйлера</a:t>
            </a:r>
            <a:r>
              <a:rPr lang="ru-RU" sz="2400" dirty="0"/>
              <a:t> – это геометрическая схема, которая помогает находить и/или делать более наглядными логические связи между явлениями и понятиями. А также помогает изобразить отношения между каким-либо множеством и его частью</a:t>
            </a:r>
            <a:r>
              <a:rPr lang="ru-RU" sz="2400" dirty="0" smtClean="0"/>
              <a:t>.</a:t>
            </a:r>
            <a:r>
              <a:rPr lang="ru-RU" sz="2400" dirty="0"/>
              <a:t> </a:t>
            </a:r>
          </a:p>
        </p:txBody>
      </p:sp>
      <p:grpSp>
        <p:nvGrpSpPr>
          <p:cNvPr id="18" name="Группа 17"/>
          <p:cNvGrpSpPr/>
          <p:nvPr/>
        </p:nvGrpSpPr>
        <p:grpSpPr>
          <a:xfrm>
            <a:off x="2153374" y="2873616"/>
            <a:ext cx="6287940" cy="1707512"/>
            <a:chOff x="1763688" y="116632"/>
            <a:chExt cx="5832648" cy="2304256"/>
          </a:xfrm>
        </p:grpSpPr>
        <p:sp>
          <p:nvSpPr>
            <p:cNvPr id="19" name="Овал 18"/>
            <p:cNvSpPr/>
            <p:nvPr/>
          </p:nvSpPr>
          <p:spPr>
            <a:xfrm>
              <a:off x="1763688" y="116632"/>
              <a:ext cx="5832648" cy="2304256"/>
            </a:xfrm>
            <a:prstGeom prst="ellipse">
              <a:avLst/>
            </a:prstGeom>
            <a:solidFill>
              <a:srgbClr val="B0DD7F"/>
            </a:solidFill>
            <a:ln w="57150"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254722" y="1367684"/>
              <a:ext cx="1148116" cy="8105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002060"/>
                  </a:solidFill>
                </a:rPr>
                <a:t>Школа</a:t>
              </a:r>
              <a:endParaRPr lang="ru-RU" sz="2800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2357422" y="3143248"/>
            <a:ext cx="2555493" cy="649201"/>
            <a:chOff x="2037189" y="820875"/>
            <a:chExt cx="2650641" cy="793835"/>
          </a:xfrm>
        </p:grpSpPr>
        <p:sp>
          <p:nvSpPr>
            <p:cNvPr id="22" name="Овал 21"/>
            <p:cNvSpPr/>
            <p:nvPr/>
          </p:nvSpPr>
          <p:spPr>
            <a:xfrm>
              <a:off x="2037189" y="820875"/>
              <a:ext cx="2650641" cy="72008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186057" y="899507"/>
              <a:ext cx="2347158" cy="7152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/>
                <a:t>5-ые классы</a:t>
              </a:r>
              <a:endParaRPr lang="ru-RU" sz="1400" b="1" dirty="0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5184374" y="3133132"/>
            <a:ext cx="2748009" cy="1294242"/>
            <a:chOff x="4898990" y="476672"/>
            <a:chExt cx="2151726" cy="1728192"/>
          </a:xfrm>
        </p:grpSpPr>
        <p:sp>
          <p:nvSpPr>
            <p:cNvPr id="25" name="Овал 24"/>
            <p:cNvSpPr/>
            <p:nvPr/>
          </p:nvSpPr>
          <p:spPr>
            <a:xfrm>
              <a:off x="4898990" y="476672"/>
              <a:ext cx="2052789" cy="1728192"/>
            </a:xfrm>
            <a:prstGeom prst="ellipse">
              <a:avLst/>
            </a:prstGeom>
            <a:solidFill>
              <a:srgbClr val="F199D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108536" y="567627"/>
              <a:ext cx="1942180" cy="6164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/>
                <a:t>9-ые классы</a:t>
              </a:r>
              <a:endParaRPr lang="ru-RU" sz="2400" b="1" dirty="0"/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5470240" y="3643085"/>
            <a:ext cx="2062582" cy="860634"/>
            <a:chOff x="7164469" y="1250335"/>
            <a:chExt cx="1375205" cy="1333277"/>
          </a:xfrm>
        </p:grpSpPr>
        <p:sp>
          <p:nvSpPr>
            <p:cNvPr id="28" name="Овал 27"/>
            <p:cNvSpPr/>
            <p:nvPr/>
          </p:nvSpPr>
          <p:spPr>
            <a:xfrm>
              <a:off x="7164469" y="1250335"/>
              <a:ext cx="1375205" cy="881189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181498" y="1391609"/>
              <a:ext cx="1358176" cy="1192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200" b="1" dirty="0" smtClean="0"/>
                <a:t>9 «А» класс</a:t>
              </a:r>
              <a:endParaRPr lang="ru-RU" sz="2200" b="1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54940" y="4444707"/>
            <a:ext cx="858905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Круги </a:t>
            </a:r>
            <a:r>
              <a:rPr lang="ru-RU" sz="2400" b="1" dirty="0"/>
              <a:t>Эйлера </a:t>
            </a:r>
            <a:r>
              <a:rPr lang="ru-RU" sz="2400" dirty="0"/>
              <a:t>– это тот метод, который </a:t>
            </a:r>
            <a:r>
              <a:rPr lang="ru-RU" sz="2400" dirty="0" smtClean="0"/>
              <a:t>наглядно </a:t>
            </a:r>
            <a:r>
              <a:rPr lang="ru-RU" sz="2400" dirty="0" err="1" smtClean="0"/>
              <a:t>демонстри-рует</a:t>
            </a:r>
            <a:r>
              <a:rPr lang="ru-RU" sz="2400" dirty="0"/>
              <a:t>: лучше один раз увидеть, чем сто раз услышать. Его заслуга в том, что наглядность упрощает рассуждения и помогает быстрее и проще получить ответ</a:t>
            </a:r>
            <a:r>
              <a:rPr lang="ru-RU" sz="2400" dirty="0" smtClean="0"/>
              <a:t>.</a:t>
            </a:r>
            <a:r>
              <a:rPr lang="ru-RU" sz="2400" dirty="0"/>
              <a:t> </a:t>
            </a:r>
            <a:endParaRPr lang="ru-RU" sz="2400" dirty="0" smtClean="0"/>
          </a:p>
          <a:p>
            <a:pPr algn="ctr"/>
            <a:r>
              <a:rPr lang="ru-RU" sz="2400" b="1" dirty="0" smtClean="0"/>
              <a:t>Метод </a:t>
            </a:r>
            <a:r>
              <a:rPr lang="ru-RU" sz="2400" b="1" dirty="0"/>
              <a:t>Эйлера является незаменимым при решении некоторых </a:t>
            </a:r>
            <a:r>
              <a:rPr lang="ru-RU" sz="2400" b="1" dirty="0" smtClean="0"/>
              <a:t>задач</a:t>
            </a:r>
            <a:r>
              <a:rPr lang="ru-RU" sz="2400" dirty="0" smtClean="0"/>
              <a:t>.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600541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gradFill>
            <a:gsLst>
              <a:gs pos="5000">
                <a:srgbClr val="FF3399"/>
              </a:gs>
              <a:gs pos="37000">
                <a:srgbClr val="FF6633"/>
              </a:gs>
              <a:gs pos="50000">
                <a:srgbClr val="FFFF00"/>
              </a:gs>
              <a:gs pos="96000">
                <a:srgbClr val="C00000"/>
              </a:gs>
              <a:gs pos="87672">
                <a:srgbClr val="7030A0">
                  <a:alpha val="81000"/>
                </a:srgbClr>
              </a:gs>
              <a:gs pos="72000">
                <a:srgbClr val="01A78F"/>
              </a:gs>
              <a:gs pos="19000">
                <a:srgbClr val="3366FF"/>
              </a:gs>
            </a:gsLst>
            <a:lin ang="5400000" scaled="0"/>
          </a:gradFill>
          <a:scene3d>
            <a:camera prst="orthographicFront"/>
            <a:lightRig rig="threePt" dir="t">
              <a:rot lat="0" lon="0" rev="7800000"/>
            </a:lightRig>
          </a:scene3d>
          <a:sp3d extrusionH="190500" prstMaterial="metal">
            <a:bevelT/>
            <a:extrusionClr>
              <a:srgbClr val="002060"/>
            </a:extrusionClr>
            <a:contourClr>
              <a:srgbClr val="7030A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83568" y="164271"/>
            <a:ext cx="834834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/>
              <a:t>Задача 1.</a:t>
            </a:r>
          </a:p>
          <a:p>
            <a:pPr algn="ctr"/>
            <a:r>
              <a:rPr lang="ru-RU" sz="3600" b="1" u="sng" dirty="0" smtClean="0">
                <a:solidFill>
                  <a:srgbClr val="C00000"/>
                </a:solidFill>
              </a:rPr>
              <a:t>"Обитаемый </a:t>
            </a:r>
            <a:r>
              <a:rPr lang="ru-RU" sz="3600" b="1" u="sng" dirty="0">
                <a:solidFill>
                  <a:srgbClr val="C00000"/>
                </a:solidFill>
              </a:rPr>
              <a:t>остров" и "Стиляги"</a:t>
            </a:r>
          </a:p>
          <a:p>
            <a:endParaRPr lang="ru-RU" sz="2800" dirty="0" smtClean="0"/>
          </a:p>
          <a:p>
            <a:r>
              <a:rPr lang="ru-RU" sz="3200" b="1" dirty="0" smtClean="0"/>
              <a:t>Некоторые </a:t>
            </a:r>
            <a:r>
              <a:rPr lang="ru-RU" sz="3200" b="1" dirty="0"/>
              <a:t>ребята из нашего класса любят ходить в кино. Известно, что 15 ребят смотрели фильм «Обитаемый остров</a:t>
            </a:r>
            <a:r>
              <a:rPr lang="ru-RU" sz="3200" b="1" dirty="0" smtClean="0"/>
              <a:t>»</a:t>
            </a:r>
          </a:p>
          <a:p>
            <a:r>
              <a:rPr lang="ru-RU" sz="3200" b="1" dirty="0" smtClean="0"/>
              <a:t> </a:t>
            </a:r>
            <a:r>
              <a:rPr lang="ru-RU" sz="3200" b="1" dirty="0"/>
              <a:t>11 человек  </a:t>
            </a:r>
            <a:r>
              <a:rPr lang="ru-RU" sz="3200" b="1" dirty="0" smtClean="0"/>
              <a:t>смотрели фильм </a:t>
            </a:r>
            <a:r>
              <a:rPr lang="ru-RU" sz="3200" b="1" dirty="0"/>
              <a:t>«Стиляги», из них 6 смотрели и «Обитаемый остров», и «Стиляги». </a:t>
            </a:r>
            <a:endParaRPr lang="ru-RU" sz="3200" b="1" dirty="0" smtClean="0"/>
          </a:p>
          <a:p>
            <a:endParaRPr lang="ru-RU" sz="3200" b="1" dirty="0" smtClean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3576" y="4857760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Сколько человек смотрели 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только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>
                <a:solidFill>
                  <a:srgbClr val="C00000"/>
                </a:solidFill>
              </a:rPr>
              <a:t>фильм «Стиляги»? </a:t>
            </a:r>
          </a:p>
        </p:txBody>
      </p:sp>
    </p:spTree>
    <p:extLst>
      <p:ext uri="{BB962C8B-B14F-4D97-AF65-F5344CB8AC3E}">
        <p14:creationId xmlns:p14="http://schemas.microsoft.com/office/powerpoint/2010/main" xmlns="" val="3889895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8" dur="2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gradFill>
            <a:gsLst>
              <a:gs pos="5000">
                <a:srgbClr val="FF3399"/>
              </a:gs>
              <a:gs pos="37000">
                <a:srgbClr val="FF6633"/>
              </a:gs>
              <a:gs pos="50000">
                <a:srgbClr val="FFFF00"/>
              </a:gs>
              <a:gs pos="96000">
                <a:srgbClr val="C00000"/>
              </a:gs>
              <a:gs pos="87672">
                <a:srgbClr val="7030A0">
                  <a:alpha val="81000"/>
                </a:srgbClr>
              </a:gs>
              <a:gs pos="72000">
                <a:srgbClr val="01A78F"/>
              </a:gs>
              <a:gs pos="19000">
                <a:srgbClr val="3366FF"/>
              </a:gs>
            </a:gsLst>
            <a:lin ang="5400000" scaled="0"/>
          </a:gradFill>
          <a:scene3d>
            <a:camera prst="orthographicFront"/>
            <a:lightRig rig="threePt" dir="t">
              <a:rot lat="0" lon="0" rev="7800000"/>
            </a:lightRig>
          </a:scene3d>
          <a:sp3d extrusionH="190500" prstMaterial="metal">
            <a:bevelT/>
            <a:extrusionClr>
              <a:srgbClr val="002060"/>
            </a:extrusionClr>
            <a:contourClr>
              <a:srgbClr val="7030A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151895" y="116632"/>
            <a:ext cx="1472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u="sng" dirty="0" smtClean="0"/>
              <a:t>Решение:</a:t>
            </a:r>
            <a:endParaRPr lang="ru-RU" sz="24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935100" y="589311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Чертим два множества таким образом: </a:t>
            </a:r>
          </a:p>
        </p:txBody>
      </p:sp>
      <p:sp>
        <p:nvSpPr>
          <p:cNvPr id="5" name="Овал 4"/>
          <p:cNvSpPr/>
          <p:nvPr/>
        </p:nvSpPr>
        <p:spPr>
          <a:xfrm>
            <a:off x="2898187" y="1099907"/>
            <a:ext cx="1511176" cy="1295294"/>
          </a:xfrm>
          <a:prstGeom prst="ellipse">
            <a:avLst/>
          </a:prstGeom>
          <a:solidFill>
            <a:srgbClr val="00FF00">
              <a:alpha val="6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910151" y="1099907"/>
            <a:ext cx="1511176" cy="1295294"/>
          </a:xfrm>
          <a:prstGeom prst="ellipse">
            <a:avLst/>
          </a:prstGeom>
          <a:solidFill>
            <a:srgbClr val="F199D8">
              <a:alpha val="6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050315" y="1568671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6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558615" y="1249229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«Стиляги»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09955" y="1214728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«Обитаемый остров»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43668" y="2485681"/>
            <a:ext cx="8452985" cy="2341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6 человек</a:t>
            </a:r>
            <a:r>
              <a:rPr lang="ru-RU" sz="2400" dirty="0"/>
              <a:t>, которые смотрели фильмы «Обитаемый остров» и «Стиляги», помещаем в пересечение множеств. </a:t>
            </a:r>
            <a:br>
              <a:rPr lang="ru-RU" sz="2400" dirty="0"/>
            </a:br>
            <a:r>
              <a:rPr lang="ru-RU" sz="2400" b="1" dirty="0"/>
              <a:t>15 – 6 = 9 </a:t>
            </a:r>
            <a:r>
              <a:rPr lang="ru-RU" sz="2400" dirty="0"/>
              <a:t>– человек, которые смотрели только «Обитаемый остров». </a:t>
            </a:r>
            <a:br>
              <a:rPr lang="ru-RU" sz="2400" dirty="0"/>
            </a:br>
            <a:r>
              <a:rPr lang="ru-RU" sz="2400" b="1" dirty="0"/>
              <a:t>11 – 6 = 5 </a:t>
            </a:r>
            <a:r>
              <a:rPr lang="ru-RU" sz="2400" dirty="0"/>
              <a:t>– человек, которые смотрели только «Стиляги». </a:t>
            </a:r>
            <a:br>
              <a:rPr lang="ru-RU" sz="2400" dirty="0"/>
            </a:br>
            <a:r>
              <a:rPr lang="ru-RU" sz="2400" dirty="0"/>
              <a:t>Получаем: 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00192" y="5292138"/>
            <a:ext cx="1615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«Стиляги»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69824" y="5130003"/>
            <a:ext cx="21115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«Обитаемый остров»</a:t>
            </a:r>
            <a:endParaRPr lang="ru-RU" sz="2400" b="1" dirty="0"/>
          </a:p>
        </p:txBody>
      </p:sp>
      <p:grpSp>
        <p:nvGrpSpPr>
          <p:cNvPr id="19" name="Группа 18"/>
          <p:cNvGrpSpPr/>
          <p:nvPr/>
        </p:nvGrpSpPr>
        <p:grpSpPr>
          <a:xfrm>
            <a:off x="3168283" y="4608269"/>
            <a:ext cx="1690589" cy="1626757"/>
            <a:chOff x="3168283" y="4878870"/>
            <a:chExt cx="1690589" cy="1626757"/>
          </a:xfrm>
        </p:grpSpPr>
        <p:sp>
          <p:nvSpPr>
            <p:cNvPr id="13" name="Овал 12"/>
            <p:cNvSpPr/>
            <p:nvPr/>
          </p:nvSpPr>
          <p:spPr>
            <a:xfrm>
              <a:off x="3168283" y="4878870"/>
              <a:ext cx="1690589" cy="1626757"/>
            </a:xfrm>
            <a:prstGeom prst="ellipse">
              <a:avLst/>
            </a:prstGeom>
            <a:solidFill>
              <a:srgbClr val="00FF00">
                <a:alpha val="6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409796" y="5638023"/>
              <a:ext cx="319841" cy="3940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9</a:t>
              </a:r>
              <a:endParaRPr lang="ru-RU" sz="2800" b="1" dirty="0"/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4340984" y="4608268"/>
            <a:ext cx="1690589" cy="1626757"/>
            <a:chOff x="7052704" y="4883359"/>
            <a:chExt cx="1690589" cy="1626757"/>
          </a:xfrm>
        </p:grpSpPr>
        <p:sp>
          <p:nvSpPr>
            <p:cNvPr id="14" name="Овал 13"/>
            <p:cNvSpPr/>
            <p:nvPr/>
          </p:nvSpPr>
          <p:spPr>
            <a:xfrm>
              <a:off x="7052704" y="4883359"/>
              <a:ext cx="1690589" cy="1626757"/>
            </a:xfrm>
            <a:prstGeom prst="ellipse">
              <a:avLst/>
            </a:prstGeom>
            <a:solidFill>
              <a:srgbClr val="F199D8">
                <a:alpha val="68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936580" y="5642513"/>
              <a:ext cx="319841" cy="3940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5</a:t>
              </a:r>
              <a:endParaRPr lang="ru-RU" sz="2800" b="1" dirty="0"/>
            </a:p>
          </p:txBody>
        </p:sp>
      </p:grpSp>
      <p:sp>
        <p:nvSpPr>
          <p:cNvPr id="21" name="Полилиния 20"/>
          <p:cNvSpPr/>
          <p:nvPr/>
        </p:nvSpPr>
        <p:spPr>
          <a:xfrm>
            <a:off x="4344641" y="4827503"/>
            <a:ext cx="521335" cy="1188285"/>
          </a:xfrm>
          <a:custGeom>
            <a:avLst/>
            <a:gdLst>
              <a:gd name="connsiteX0" fmla="*/ 235561 w 521335"/>
              <a:gd name="connsiteY0" fmla="*/ 2353 h 1188285"/>
              <a:gd name="connsiteX1" fmla="*/ 393041 w 521335"/>
              <a:gd name="connsiteY1" fmla="*/ 169993 h 1188285"/>
              <a:gd name="connsiteX2" fmla="*/ 464161 w 521335"/>
              <a:gd name="connsiteY2" fmla="*/ 317313 h 1188285"/>
              <a:gd name="connsiteX3" fmla="*/ 520041 w 521335"/>
              <a:gd name="connsiteY3" fmla="*/ 540833 h 1188285"/>
              <a:gd name="connsiteX4" fmla="*/ 494641 w 521335"/>
              <a:gd name="connsiteY4" fmla="*/ 804993 h 1188285"/>
              <a:gd name="connsiteX5" fmla="*/ 398121 w 521335"/>
              <a:gd name="connsiteY5" fmla="*/ 1008193 h 1188285"/>
              <a:gd name="connsiteX6" fmla="*/ 260961 w 521335"/>
              <a:gd name="connsiteY6" fmla="*/ 1185993 h 1188285"/>
              <a:gd name="connsiteX7" fmla="*/ 174601 w 521335"/>
              <a:gd name="connsiteY7" fmla="*/ 1099633 h 1188285"/>
              <a:gd name="connsiteX8" fmla="*/ 83161 w 521335"/>
              <a:gd name="connsiteY8" fmla="*/ 962473 h 1188285"/>
              <a:gd name="connsiteX9" fmla="*/ 12041 w 521335"/>
              <a:gd name="connsiteY9" fmla="*/ 759273 h 1188285"/>
              <a:gd name="connsiteX10" fmla="*/ 1881 w 521335"/>
              <a:gd name="connsiteY10" fmla="*/ 581473 h 1188285"/>
              <a:gd name="connsiteX11" fmla="*/ 32361 w 521335"/>
              <a:gd name="connsiteY11" fmla="*/ 368113 h 1188285"/>
              <a:gd name="connsiteX12" fmla="*/ 118721 w 521335"/>
              <a:gd name="connsiteY12" fmla="*/ 180153 h 1188285"/>
              <a:gd name="connsiteX13" fmla="*/ 184761 w 521335"/>
              <a:gd name="connsiteY13" fmla="*/ 78553 h 1188285"/>
              <a:gd name="connsiteX14" fmla="*/ 235561 w 521335"/>
              <a:gd name="connsiteY14" fmla="*/ 2353 h 1188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1335" h="1188285">
                <a:moveTo>
                  <a:pt x="235561" y="2353"/>
                </a:moveTo>
                <a:cubicBezTo>
                  <a:pt x="270274" y="17593"/>
                  <a:pt x="354941" y="117500"/>
                  <a:pt x="393041" y="169993"/>
                </a:cubicBezTo>
                <a:cubicBezTo>
                  <a:pt x="431141" y="222486"/>
                  <a:pt x="442994" y="255506"/>
                  <a:pt x="464161" y="317313"/>
                </a:cubicBezTo>
                <a:cubicBezTo>
                  <a:pt x="485328" y="379120"/>
                  <a:pt x="514961" y="459553"/>
                  <a:pt x="520041" y="540833"/>
                </a:cubicBezTo>
                <a:cubicBezTo>
                  <a:pt x="525121" y="622113"/>
                  <a:pt x="514961" y="727100"/>
                  <a:pt x="494641" y="804993"/>
                </a:cubicBezTo>
                <a:cubicBezTo>
                  <a:pt x="474321" y="882886"/>
                  <a:pt x="437068" y="944693"/>
                  <a:pt x="398121" y="1008193"/>
                </a:cubicBezTo>
                <a:cubicBezTo>
                  <a:pt x="359174" y="1071693"/>
                  <a:pt x="298214" y="1170753"/>
                  <a:pt x="260961" y="1185993"/>
                </a:cubicBezTo>
                <a:cubicBezTo>
                  <a:pt x="223708" y="1201233"/>
                  <a:pt x="204234" y="1136886"/>
                  <a:pt x="174601" y="1099633"/>
                </a:cubicBezTo>
                <a:cubicBezTo>
                  <a:pt x="144968" y="1062380"/>
                  <a:pt x="110254" y="1019200"/>
                  <a:pt x="83161" y="962473"/>
                </a:cubicBezTo>
                <a:cubicBezTo>
                  <a:pt x="56068" y="905746"/>
                  <a:pt x="25588" y="822773"/>
                  <a:pt x="12041" y="759273"/>
                </a:cubicBezTo>
                <a:cubicBezTo>
                  <a:pt x="-1506" y="695773"/>
                  <a:pt x="-1506" y="646666"/>
                  <a:pt x="1881" y="581473"/>
                </a:cubicBezTo>
                <a:cubicBezTo>
                  <a:pt x="5268" y="516280"/>
                  <a:pt x="12888" y="435000"/>
                  <a:pt x="32361" y="368113"/>
                </a:cubicBezTo>
                <a:cubicBezTo>
                  <a:pt x="51834" y="301226"/>
                  <a:pt x="93321" y="228413"/>
                  <a:pt x="118721" y="180153"/>
                </a:cubicBezTo>
                <a:cubicBezTo>
                  <a:pt x="144121" y="131893"/>
                  <a:pt x="161054" y="107340"/>
                  <a:pt x="184761" y="78553"/>
                </a:cubicBezTo>
                <a:cubicBezTo>
                  <a:pt x="208468" y="49766"/>
                  <a:pt x="200848" y="-12887"/>
                  <a:pt x="235561" y="2353"/>
                </a:cubicBezTo>
                <a:close/>
              </a:path>
            </a:pathLst>
          </a:custGeom>
          <a:blipFill dpi="0" rotWithShape="1">
            <a:blip r:embed="rId2" cstate="print">
              <a:alphaModFix amt="98000"/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27296" y="5130003"/>
            <a:ext cx="319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6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3510" y="6309320"/>
            <a:ext cx="1340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u="sng" dirty="0" smtClean="0"/>
              <a:t>Ответ:</a:t>
            </a:r>
            <a:endParaRPr lang="ru-RU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888091" y="6309320"/>
            <a:ext cx="63205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</a:rPr>
              <a:t> </a:t>
            </a:r>
            <a:r>
              <a:rPr lang="ru-RU" sz="2400" b="1" i="1" dirty="0">
                <a:solidFill>
                  <a:srgbClr val="C00000"/>
                </a:solidFill>
              </a:rPr>
              <a:t>5 человек смотрели только «Стиляги».</a:t>
            </a:r>
            <a:endParaRPr lang="ru-RU" sz="2400" b="1" dirty="0">
              <a:solidFill>
                <a:srgbClr val="C00000"/>
              </a:solidFill>
            </a:endParaRPr>
          </a:p>
          <a:p>
            <a:endParaRPr lang="ru-RU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3524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7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21" grpId="0" animBg="1"/>
      <p:bldP spid="16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gradFill>
            <a:gsLst>
              <a:gs pos="5000">
                <a:srgbClr val="FF3399"/>
              </a:gs>
              <a:gs pos="37000">
                <a:srgbClr val="FF6633"/>
              </a:gs>
              <a:gs pos="50000">
                <a:srgbClr val="FFFF00"/>
              </a:gs>
              <a:gs pos="96000">
                <a:srgbClr val="C00000"/>
              </a:gs>
              <a:gs pos="87672">
                <a:srgbClr val="7030A0">
                  <a:alpha val="81000"/>
                </a:srgbClr>
              </a:gs>
              <a:gs pos="72000">
                <a:srgbClr val="01A78F"/>
              </a:gs>
              <a:gs pos="19000">
                <a:srgbClr val="3366FF"/>
              </a:gs>
            </a:gsLst>
            <a:lin ang="5400000" scaled="0"/>
          </a:gradFill>
          <a:scene3d>
            <a:camera prst="orthographicFront"/>
            <a:lightRig rig="threePt" dir="t">
              <a:rot lat="0" lon="0" rev="7800000"/>
            </a:lightRig>
          </a:scene3d>
          <a:sp3d extrusionH="190500" prstMaterial="metal">
            <a:bevelT/>
            <a:extrusionClr>
              <a:srgbClr val="002060"/>
            </a:extrusionClr>
            <a:contourClr>
              <a:srgbClr val="7030A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99592" y="188640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/>
              <a:t>Задача 2. </a:t>
            </a:r>
          </a:p>
          <a:p>
            <a:pPr algn="ctr"/>
            <a:r>
              <a:rPr lang="ru-RU" sz="3200" b="1" u="sng" dirty="0" smtClean="0">
                <a:solidFill>
                  <a:srgbClr val="C00000"/>
                </a:solidFill>
              </a:rPr>
              <a:t>«Гарри  </a:t>
            </a:r>
            <a:r>
              <a:rPr lang="ru-RU" sz="3200" b="1" u="sng" dirty="0">
                <a:solidFill>
                  <a:srgbClr val="C00000"/>
                </a:solidFill>
              </a:rPr>
              <a:t>Поттер, </a:t>
            </a:r>
            <a:r>
              <a:rPr lang="ru-RU" sz="3200" b="1" u="sng" dirty="0" smtClean="0">
                <a:solidFill>
                  <a:srgbClr val="C00000"/>
                </a:solidFill>
              </a:rPr>
              <a:t> </a:t>
            </a:r>
            <a:r>
              <a:rPr lang="ru-RU" sz="3200" b="1" u="sng" dirty="0" err="1" smtClean="0">
                <a:solidFill>
                  <a:srgbClr val="C00000"/>
                </a:solidFill>
              </a:rPr>
              <a:t>Рон</a:t>
            </a:r>
            <a:r>
              <a:rPr lang="ru-RU" sz="3200" b="1" u="sng" dirty="0" smtClean="0">
                <a:solidFill>
                  <a:srgbClr val="C00000"/>
                </a:solidFill>
              </a:rPr>
              <a:t>  и </a:t>
            </a:r>
            <a:r>
              <a:rPr lang="ru-RU" sz="3200" b="1" u="sng" dirty="0" err="1" smtClean="0">
                <a:solidFill>
                  <a:srgbClr val="C00000"/>
                </a:solidFill>
              </a:rPr>
              <a:t>Гермиона</a:t>
            </a:r>
            <a:r>
              <a:rPr lang="ru-RU" sz="3200" b="1" u="sng" dirty="0" smtClean="0">
                <a:solidFill>
                  <a:srgbClr val="C00000"/>
                </a:solidFill>
              </a:rPr>
              <a:t>»</a:t>
            </a:r>
            <a:endParaRPr lang="ru-RU" sz="3200" b="1" u="sng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1556792"/>
            <a:ext cx="8208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На полке стояло </a:t>
            </a:r>
            <a:r>
              <a:rPr lang="ru-RU" sz="3200" b="1" dirty="0"/>
              <a:t>26 </a:t>
            </a:r>
            <a:r>
              <a:rPr lang="ru-RU" sz="3200" dirty="0"/>
              <a:t>волшебных книг по заклинаниям, все они были прочитаны. </a:t>
            </a:r>
            <a:endParaRPr lang="ru-RU" sz="3200" dirty="0" smtClean="0"/>
          </a:p>
          <a:p>
            <a:r>
              <a:rPr lang="ru-RU" sz="3200" dirty="0" smtClean="0"/>
              <a:t>Из </a:t>
            </a:r>
            <a:r>
              <a:rPr lang="ru-RU" sz="3200" dirty="0"/>
              <a:t>них </a:t>
            </a:r>
            <a:r>
              <a:rPr lang="ru-RU" sz="3200" b="1" dirty="0"/>
              <a:t>4</a:t>
            </a:r>
            <a:r>
              <a:rPr lang="ru-RU" sz="3200" dirty="0"/>
              <a:t> прочитал </a:t>
            </a:r>
            <a:r>
              <a:rPr lang="ru-RU" sz="3200" b="1" dirty="0"/>
              <a:t>и Гарри Поттер, и </a:t>
            </a:r>
            <a:r>
              <a:rPr lang="ru-RU" sz="3200" b="1" dirty="0" err="1"/>
              <a:t>Рон</a:t>
            </a:r>
            <a:r>
              <a:rPr lang="ru-RU" sz="3200" dirty="0"/>
              <a:t>. </a:t>
            </a:r>
            <a:endParaRPr lang="ru-RU" sz="3200" dirty="0" smtClean="0"/>
          </a:p>
          <a:p>
            <a:r>
              <a:rPr lang="ru-RU" sz="3200" b="1" dirty="0" err="1" smtClean="0"/>
              <a:t>Гермиона</a:t>
            </a:r>
            <a:r>
              <a:rPr lang="ru-RU" sz="3200" dirty="0" smtClean="0"/>
              <a:t> </a:t>
            </a:r>
            <a:r>
              <a:rPr lang="ru-RU" sz="3200" dirty="0"/>
              <a:t>прочитала </a:t>
            </a:r>
            <a:r>
              <a:rPr lang="ru-RU" sz="3200" b="1" dirty="0"/>
              <a:t>7 книг</a:t>
            </a:r>
            <a:r>
              <a:rPr lang="ru-RU" sz="3200" dirty="0"/>
              <a:t>, которых не читали ни Гарри Поттер, ни </a:t>
            </a:r>
            <a:r>
              <a:rPr lang="ru-RU" sz="3200" dirty="0" err="1"/>
              <a:t>Рон</a:t>
            </a:r>
            <a:r>
              <a:rPr lang="ru-RU" sz="3200" dirty="0"/>
              <a:t>, и </a:t>
            </a:r>
            <a:r>
              <a:rPr lang="ru-RU" sz="3200" b="1" dirty="0"/>
              <a:t>две книги</a:t>
            </a:r>
            <a:r>
              <a:rPr lang="ru-RU" sz="3200" dirty="0"/>
              <a:t>, которые читал </a:t>
            </a:r>
            <a:r>
              <a:rPr lang="ru-RU" sz="3200" b="1" dirty="0"/>
              <a:t>Гарри Поттер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 </a:t>
            </a:r>
            <a:r>
              <a:rPr lang="ru-RU" sz="3200" dirty="0"/>
              <a:t>Всего</a:t>
            </a:r>
            <a:r>
              <a:rPr lang="ru-RU" sz="3200" b="1" dirty="0"/>
              <a:t> Гарри Поттер </a:t>
            </a:r>
            <a:r>
              <a:rPr lang="ru-RU" sz="3200" dirty="0"/>
              <a:t>прочитал </a:t>
            </a:r>
            <a:r>
              <a:rPr lang="ru-RU" sz="3200" b="1" dirty="0"/>
              <a:t>11 к</a:t>
            </a:r>
            <a:r>
              <a:rPr lang="ru-RU" sz="3200" dirty="0"/>
              <a:t>ниг. </a:t>
            </a:r>
            <a:endParaRPr lang="ru-RU" sz="3200" dirty="0" smtClean="0"/>
          </a:p>
          <a:p>
            <a:endParaRPr lang="ru-RU" sz="3200" dirty="0"/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Сколько </a:t>
            </a:r>
            <a:r>
              <a:rPr lang="ru-RU" sz="3200" b="1" dirty="0">
                <a:solidFill>
                  <a:srgbClr val="C00000"/>
                </a:solidFill>
              </a:rPr>
              <a:t>книг прочитал только </a:t>
            </a:r>
            <a:r>
              <a:rPr lang="ru-RU" sz="3200" b="1" dirty="0" err="1">
                <a:solidFill>
                  <a:srgbClr val="C00000"/>
                </a:solidFill>
              </a:rPr>
              <a:t>Рон</a:t>
            </a:r>
            <a:r>
              <a:rPr lang="ru-RU" sz="3200" b="1" dirty="0">
                <a:solidFill>
                  <a:srgbClr val="C00000"/>
                </a:solidFill>
              </a:rPr>
              <a:t>? </a:t>
            </a:r>
          </a:p>
        </p:txBody>
      </p:sp>
    </p:spTree>
    <p:extLst>
      <p:ext uri="{BB962C8B-B14F-4D97-AF65-F5344CB8AC3E}">
        <p14:creationId xmlns:p14="http://schemas.microsoft.com/office/powerpoint/2010/main" xmlns="" val="187097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gradFill>
            <a:gsLst>
              <a:gs pos="5000">
                <a:srgbClr val="FF3399"/>
              </a:gs>
              <a:gs pos="37000">
                <a:srgbClr val="FF6633"/>
              </a:gs>
              <a:gs pos="50000">
                <a:srgbClr val="FFFF00"/>
              </a:gs>
              <a:gs pos="96000">
                <a:srgbClr val="C00000"/>
              </a:gs>
              <a:gs pos="87672">
                <a:srgbClr val="7030A0">
                  <a:alpha val="81000"/>
                </a:srgbClr>
              </a:gs>
              <a:gs pos="72000">
                <a:srgbClr val="01A78F"/>
              </a:gs>
              <a:gs pos="19000">
                <a:srgbClr val="3366FF"/>
              </a:gs>
            </a:gsLst>
            <a:lin ang="5400000" scaled="0"/>
          </a:gradFill>
          <a:scene3d>
            <a:camera prst="orthographicFront"/>
            <a:lightRig rig="threePt" dir="t">
              <a:rot lat="0" lon="0" rev="7800000"/>
            </a:lightRig>
          </a:scene3d>
          <a:sp3d extrusionH="190500" prstMaterial="metal">
            <a:bevelT/>
            <a:extrusionClr>
              <a:srgbClr val="002060"/>
            </a:extrusionClr>
            <a:contourClr>
              <a:srgbClr val="7030A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525083"/>
            <a:ext cx="7776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Учитывая условия задачи, чертеж будет таков: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51895" y="116632"/>
            <a:ext cx="1472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u="sng" dirty="0" smtClean="0"/>
              <a:t>Решение:</a:t>
            </a:r>
            <a:endParaRPr lang="ru-RU" sz="2400" b="1" u="sng" dirty="0"/>
          </a:p>
        </p:txBody>
      </p:sp>
      <p:sp>
        <p:nvSpPr>
          <p:cNvPr id="7" name="Овал 6"/>
          <p:cNvSpPr/>
          <p:nvPr/>
        </p:nvSpPr>
        <p:spPr>
          <a:xfrm>
            <a:off x="4122557" y="1336218"/>
            <a:ext cx="2160240" cy="2160240"/>
          </a:xfrm>
          <a:prstGeom prst="ellipse">
            <a:avLst/>
          </a:prstGeom>
          <a:pattFill prst="solidDmnd">
            <a:fgClr>
              <a:srgbClr val="002060"/>
            </a:fgClr>
            <a:bgClr>
              <a:srgbClr val="FFFF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508104" y="1254604"/>
            <a:ext cx="2160240" cy="2160240"/>
          </a:xfrm>
          <a:prstGeom prst="ellipse">
            <a:avLst/>
          </a:prstGeom>
          <a:solidFill>
            <a:srgbClr val="F616C1">
              <a:alpha val="5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555776" y="1323061"/>
            <a:ext cx="2160240" cy="2160240"/>
          </a:xfrm>
          <a:prstGeom prst="ellipse">
            <a:avLst/>
          </a:prstGeom>
          <a:solidFill>
            <a:srgbClr val="00B05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729375" y="1930800"/>
            <a:ext cx="5725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4</a:t>
            </a:r>
            <a:endParaRPr lang="ru-RU" sz="4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122557" y="1949857"/>
            <a:ext cx="5725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2</a:t>
            </a:r>
            <a:endParaRPr lang="ru-RU" sz="4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857488" y="2000240"/>
            <a:ext cx="5725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7</a:t>
            </a:r>
            <a:endParaRPr lang="ru-RU" sz="4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27584" y="2172348"/>
            <a:ext cx="14888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err="1" smtClean="0"/>
              <a:t>Гермиона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925544" y="2103892"/>
            <a:ext cx="678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err="1" smtClean="0"/>
              <a:t>Рон</a:t>
            </a: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293506" y="874553"/>
            <a:ext cx="2008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Гарри  Поттер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35088" y="3714752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Так как Гарри Поттер всего прочитал 11 книг, из них 4 книги читал </a:t>
            </a:r>
            <a:r>
              <a:rPr lang="ru-RU" sz="2400" dirty="0" err="1"/>
              <a:t>Рон</a:t>
            </a:r>
            <a:r>
              <a:rPr lang="ru-RU" sz="2400" dirty="0"/>
              <a:t> и 2 книги – </a:t>
            </a:r>
            <a:r>
              <a:rPr lang="ru-RU" sz="2400" dirty="0" err="1"/>
              <a:t>Гермиона</a:t>
            </a:r>
            <a:r>
              <a:rPr lang="ru-RU" sz="2400" dirty="0"/>
              <a:t>, то </a:t>
            </a:r>
            <a:r>
              <a:rPr lang="ru-RU" sz="2400" b="1" dirty="0"/>
              <a:t>11 – 4 – 2 = 5 </a:t>
            </a:r>
            <a:r>
              <a:rPr lang="ru-RU" sz="2400" dirty="0"/>
              <a:t>– книг прочитал только Гарри. Следовательно, </a:t>
            </a:r>
            <a:br>
              <a:rPr lang="ru-RU" sz="2400" dirty="0"/>
            </a:br>
            <a:r>
              <a:rPr lang="ru-RU" sz="2400" b="1" dirty="0"/>
              <a:t>26 – 7 – 2 – 5 – 4 = 8 </a:t>
            </a:r>
            <a:r>
              <a:rPr lang="ru-RU" sz="2400" dirty="0"/>
              <a:t>– книг прочитал только </a:t>
            </a:r>
            <a:r>
              <a:rPr lang="ru-RU" sz="2400" dirty="0" err="1"/>
              <a:t>Рон</a:t>
            </a:r>
            <a:r>
              <a:rPr lang="ru-RU" sz="2400" dirty="0"/>
              <a:t>. 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27584" y="5733256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/>
              <a:t>Ответ.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42789" y="5733256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8 книг прочитал только </a:t>
            </a:r>
            <a:r>
              <a:rPr lang="ru-RU" sz="2400" b="1" dirty="0" err="1">
                <a:solidFill>
                  <a:srgbClr val="C00000"/>
                </a:solidFill>
              </a:rPr>
              <a:t>Рон</a:t>
            </a:r>
            <a:r>
              <a:rPr lang="ru-RU" sz="2400" b="1" dirty="0" smtClean="0">
                <a:solidFill>
                  <a:srgbClr val="C00000"/>
                </a:solidFill>
              </a:rPr>
              <a:t>.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41339" y="1540733"/>
            <a:ext cx="586787" cy="52322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11</a:t>
            </a:r>
            <a:endParaRPr lang="ru-RU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804248" y="1734560"/>
            <a:ext cx="5725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8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xmlns="" val="3402543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2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8" grpId="0" animBg="1"/>
      <p:bldP spid="5" grpId="0" animBg="1"/>
      <p:bldP spid="6" grpId="0"/>
      <p:bldP spid="10" grpId="0"/>
      <p:bldP spid="11" grpId="0"/>
      <p:bldP spid="9" grpId="0"/>
      <p:bldP spid="13" grpId="0"/>
      <p:bldP spid="14" grpId="0"/>
      <p:bldP spid="12" grpId="0"/>
      <p:bldP spid="15" grpId="0"/>
      <p:bldP spid="16" grpId="0"/>
      <p:bldP spid="18" grpId="0" animBg="1"/>
      <p:bldP spid="19" grpId="0"/>
    </p:bldLst>
  </p:timing>
</p:sld>
</file>

<file path=ppt/theme/theme1.xml><?xml version="1.0" encoding="utf-8"?>
<a:theme xmlns:a="http://schemas.openxmlformats.org/drawingml/2006/main" name="Шаблон 6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6</Template>
  <TotalTime>518</TotalTime>
  <Words>461</Words>
  <Application>Microsoft Office PowerPoint</Application>
  <PresentationFormat>Экран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Шаблон 6</vt:lpstr>
      <vt:lpstr>Слайд 1</vt:lpstr>
      <vt:lpstr>ЛЕОНАРД ЭЙЛЕР</vt:lpstr>
      <vt:lpstr>Слайд 3</vt:lpstr>
      <vt:lpstr>Круги Эйлера</vt:lpstr>
      <vt:lpstr>Слайд 5</vt:lpstr>
      <vt:lpstr>Слайд 6</vt:lpstr>
      <vt:lpstr>Слайд 7</vt:lpstr>
      <vt:lpstr>Слайд 8</vt:lpstr>
      <vt:lpstr>Слайд 9</vt:lpstr>
      <vt:lpstr>ВЫВОД: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Скоробогатько_ОА</cp:lastModifiedBy>
  <cp:revision>46</cp:revision>
  <dcterms:created xsi:type="dcterms:W3CDTF">2014-11-20T13:08:14Z</dcterms:created>
  <dcterms:modified xsi:type="dcterms:W3CDTF">2015-05-19T09:44:10Z</dcterms:modified>
</cp:coreProperties>
</file>