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65" r:id="rId2"/>
    <p:sldId id="287" r:id="rId3"/>
    <p:sldId id="257" r:id="rId4"/>
    <p:sldId id="298" r:id="rId5"/>
    <p:sldId id="266" r:id="rId6"/>
    <p:sldId id="299" r:id="rId7"/>
    <p:sldId id="300" r:id="rId8"/>
    <p:sldId id="286" r:id="rId9"/>
    <p:sldId id="275" r:id="rId10"/>
    <p:sldId id="301" r:id="rId11"/>
    <p:sldId id="258" r:id="rId12"/>
    <p:sldId id="259" r:id="rId13"/>
    <p:sldId id="260" r:id="rId14"/>
    <p:sldId id="284" r:id="rId15"/>
    <p:sldId id="293" r:id="rId16"/>
    <p:sldId id="285" r:id="rId17"/>
    <p:sldId id="261" r:id="rId18"/>
    <p:sldId id="292" r:id="rId19"/>
    <p:sldId id="295" r:id="rId20"/>
    <p:sldId id="294" r:id="rId21"/>
    <p:sldId id="264" r:id="rId22"/>
    <p:sldId id="268" r:id="rId23"/>
    <p:sldId id="276" r:id="rId24"/>
    <p:sldId id="296" r:id="rId25"/>
    <p:sldId id="263" r:id="rId26"/>
    <p:sldId id="290" r:id="rId27"/>
    <p:sldId id="270" r:id="rId28"/>
    <p:sldId id="271" r:id="rId29"/>
    <p:sldId id="289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39" d="100"/>
          <a:sy n="3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22B0-27FB-4ADE-97B1-FC071FD889BC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B478-6D50-4987-9F5C-92CA26D8F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6C187-EA39-438E-88AF-26AD1F190DE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ru.wikipedia.org/wiki/%D0%A4%D0%B0%D0%B9%D0%BB:PhageExterior.sv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u.wikipedia.org/wiki/%D0%A4%D0%B0%D0%B9%D0%BB:PhageExterior.sv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143116"/>
            <a:ext cx="6048375" cy="25100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Arial Black" pitchFamily="34" charset="0"/>
              </a:rPr>
              <a:t>Неклеточные формы жизни:</a:t>
            </a:r>
            <a:r>
              <a:rPr lang="ru-RU" b="1" dirty="0">
                <a:solidFill>
                  <a:srgbClr val="003366"/>
                </a:solidFill>
              </a:rPr>
              <a:t/>
            </a:r>
            <a:br>
              <a:rPr lang="ru-RU" b="1" dirty="0">
                <a:solidFill>
                  <a:srgbClr val="003366"/>
                </a:solidFill>
              </a:rPr>
            </a:br>
            <a:r>
              <a:rPr lang="ru-RU" b="1" dirty="0">
                <a:solidFill>
                  <a:srgbClr val="003366"/>
                </a:solidFill>
              </a:rPr>
              <a:t> </a:t>
            </a:r>
            <a:r>
              <a:rPr lang="ru-RU" sz="6000" b="1" dirty="0">
                <a:solidFill>
                  <a:srgbClr val="003366"/>
                </a:solidFill>
                <a:latin typeface="Arial Black" pitchFamily="34" charset="0"/>
              </a:rPr>
              <a:t>В И Р У С Ы</a:t>
            </a:r>
            <a:r>
              <a:rPr lang="ru-RU" sz="7200" b="1" dirty="0">
                <a:solidFill>
                  <a:srgbClr val="003366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053" name="Picture 5" descr="вир кар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2205038"/>
          </a:xfrm>
          <a:prstGeom prst="rect">
            <a:avLst/>
          </a:prstGeom>
          <a:noFill/>
        </p:spPr>
      </p:pic>
      <p:pic>
        <p:nvPicPr>
          <p:cNvPr id="2054" name="Picture 6" descr="viruses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276600" cy="48688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39952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 учитель биологии МКОУ</a:t>
            </a:r>
          </a:p>
          <a:p>
            <a:r>
              <a:rPr lang="ru-RU" dirty="0"/>
              <a:t>«Зеленогорская СШ»</a:t>
            </a:r>
          </a:p>
          <a:p>
            <a:r>
              <a:rPr lang="ru-RU" dirty="0" smtClean="0"/>
              <a:t>Белогорского </a:t>
            </a:r>
            <a:r>
              <a:rPr lang="ru-RU" dirty="0"/>
              <a:t>района Республики Крым </a:t>
            </a:r>
          </a:p>
          <a:p>
            <a:r>
              <a:rPr lang="ru-RU" dirty="0"/>
              <a:t>Богомолова Тамара Вениаминовна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176464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90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В 1898 году голландец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>
                <a:solidFill>
                  <a:schemeClr val="folHlink"/>
                </a:solidFill>
                <a:latin typeface="Times New Roman" pitchFamily="18" charset="0"/>
              </a:rPr>
              <a:t>    </a:t>
            </a:r>
            <a:r>
              <a:rPr lang="ru-RU" b="1" dirty="0" err="1">
                <a:solidFill>
                  <a:srgbClr val="800000"/>
                </a:solidFill>
                <a:latin typeface="Times New Roman" pitchFamily="18" charset="0"/>
              </a:rPr>
              <a:t>Бейеринк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 Мартин </a:t>
            </a:r>
            <a:r>
              <a:rPr lang="ru-RU" b="1" dirty="0" err="1">
                <a:solidFill>
                  <a:srgbClr val="800000"/>
                </a:solidFill>
                <a:latin typeface="Times New Roman" pitchFamily="18" charset="0"/>
              </a:rPr>
              <a:t>Виллем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</a:rPr>
              <a:t>    </a:t>
            </a:r>
            <a:r>
              <a:rPr lang="ru-RU" sz="3500" dirty="0">
                <a:latin typeface="Times New Roman" pitchFamily="18" charset="0"/>
              </a:rPr>
              <a:t>ввел термин </a:t>
            </a:r>
            <a:r>
              <a:rPr lang="ru-RU" sz="3500" dirty="0">
                <a:solidFill>
                  <a:srgbClr val="800000"/>
                </a:solidFill>
                <a:latin typeface="Times New Roman" pitchFamily="18" charset="0"/>
              </a:rPr>
              <a:t>«вирус» </a:t>
            </a:r>
            <a:r>
              <a:rPr lang="ru-RU" sz="3500" dirty="0">
                <a:latin typeface="Times New Roman" pitchFamily="18" charset="0"/>
              </a:rPr>
              <a:t>(от </a:t>
            </a:r>
            <a:r>
              <a:rPr lang="ru-RU" sz="3500" dirty="0" smtClean="0">
                <a:latin typeface="Times New Roman" pitchFamily="18" charset="0"/>
              </a:rPr>
              <a:t>    </a:t>
            </a:r>
            <a:r>
              <a:rPr lang="ru-RU" sz="3500" dirty="0">
                <a:latin typeface="Times New Roman" pitchFamily="18" charset="0"/>
              </a:rPr>
              <a:t>латинского – «яд»), чтобы 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>
                <a:latin typeface="Times New Roman" pitchFamily="18" charset="0"/>
              </a:rPr>
              <a:t>    обозначить инфекционную 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>
                <a:latin typeface="Times New Roman" pitchFamily="18" charset="0"/>
              </a:rPr>
              <a:t>    природу определенных 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>
                <a:latin typeface="Times New Roman" pitchFamily="18" charset="0"/>
              </a:rPr>
              <a:t>    профильтрованных растительных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>
                <a:latin typeface="Times New Roman" pitchFamily="18" charset="0"/>
              </a:rPr>
              <a:t>    жидкостей.</a:t>
            </a:r>
            <a:endParaRPr lang="ru-RU" sz="3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3" y="1600200"/>
            <a:ext cx="30266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22" y="0"/>
            <a:ext cx="886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4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43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Вирусы –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потомки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первых древних 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доклеточных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Гипотеза 1 </a:t>
            </a:r>
            <a:endParaRPr lang="ru-RU" sz="7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11" descr="1fh6-5A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464" y="0"/>
            <a:ext cx="2538536" cy="25385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вирус гри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0"/>
            <a:ext cx="2880320" cy="215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25955"/>
            <a:ext cx="531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Гипотеза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1677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Вирусы – </a:t>
            </a: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потомки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древнейших </a:t>
            </a:r>
            <a:r>
              <a:rPr lang="ru-RU" sz="5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бактерий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перешедших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 внутриклеточному паразитизму</a:t>
            </a:r>
            <a:r>
              <a:rPr lang="ru-RU" sz="5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4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Гипотеза 3</a:t>
            </a:r>
            <a:endParaRPr lang="ru-RU" sz="7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828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Вирусы –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«одичавшие гены»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/>
          </a:p>
        </p:txBody>
      </p:sp>
      <p:pic>
        <p:nvPicPr>
          <p:cNvPr id="4" name="Picture 11" descr="вирус коровьей ос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2599"/>
            <a:ext cx="3960440" cy="3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010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" y="776766"/>
            <a:ext cx="8208912" cy="610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>
          <a:xfrm>
            <a:off x="-468560" y="0"/>
            <a:ext cx="9612560" cy="7143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разнообразие вирусов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5679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ВИРУСЫ 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391184"/>
            <a:ext cx="4355976" cy="3734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ПРОСТЫЕ: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  <a:endParaRPr lang="ru-RU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2391184"/>
            <a:ext cx="4713672" cy="37349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СЛОЖНЫЕ: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СТР. 187</a:t>
            </a:r>
            <a:endParaRPr lang="ru-RU" sz="6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83768" y="1412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508104" y="143867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alfawit.info/5.files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429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"/>
            <a:ext cx="8748464" cy="149843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СТРОЕНИЕ ПРОСТОГО ВИРУСА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7167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НУКЛЕИНОВАЯ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КИСЛОТА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1569" y="3606115"/>
            <a:ext cx="3134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КАПСИД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043608" y="1498431"/>
            <a:ext cx="2808312" cy="34639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15816" y="4437112"/>
            <a:ext cx="1440160" cy="1440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7094"/>
            <a:ext cx="5179223" cy="51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9983"/>
            <a:ext cx="9144000" cy="511156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СЛОЖНОГО вируса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4105" y="4643446"/>
            <a:ext cx="38298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ЛИПО-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ПРОТЕИДНАЯ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МЕМБРАНА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929066"/>
            <a:ext cx="2754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КАПСИДА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714620"/>
            <a:ext cx="34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ФЕРМЕНТ 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1285860"/>
            <a:ext cx="4309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НУКЛЕИНОВАЯ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КИСЛОТА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786314" y="5000636"/>
            <a:ext cx="785818" cy="9286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1333" y="2204864"/>
            <a:ext cx="4038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Оспа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Герпес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Аденовирусы</a:t>
            </a:r>
          </a:p>
          <a:p>
            <a:pPr marL="0" indent="0" eaLnBrk="1" hangingPunct="1">
              <a:buNone/>
            </a:pPr>
            <a:r>
              <a:rPr lang="ru-RU" sz="3200" b="1" dirty="0" smtClean="0">
                <a:latin typeface="Arial Black" pitchFamily="34" charset="0"/>
              </a:rPr>
              <a:t>(дых. путей)</a:t>
            </a:r>
          </a:p>
          <a:p>
            <a:pPr eaLnBrk="1" hangingPunct="1"/>
            <a:r>
              <a:rPr lang="ru-RU" sz="3200" b="1" dirty="0" err="1" smtClean="0">
                <a:latin typeface="Arial Black" pitchFamily="34" charset="0"/>
              </a:rPr>
              <a:t>Паповавирусы</a:t>
            </a:r>
            <a:r>
              <a:rPr lang="ru-RU" sz="3200" b="1" dirty="0" smtClean="0">
                <a:latin typeface="Arial Black" pitchFamily="34" charset="0"/>
              </a:rPr>
              <a:t> (бородавки)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Гепатит В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77417" y="2060848"/>
            <a:ext cx="468166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Гепатит А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Полиомиелит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ОРЗ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СПИД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Грипп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Паротит (свинка)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Корь</a:t>
            </a:r>
          </a:p>
          <a:p>
            <a:pPr eaLnBrk="1" hangingPunct="1"/>
            <a:r>
              <a:rPr lang="ru-RU" sz="3200" b="1" dirty="0" smtClean="0">
                <a:latin typeface="Arial Black" pitchFamily="34" charset="0"/>
              </a:rPr>
              <a:t>Краснуха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4574" y="11219"/>
            <a:ext cx="35525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ВИРУСЫ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903" y="775156"/>
            <a:ext cx="41328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ДНК-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содержащие: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836712"/>
            <a:ext cx="37385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РНК-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содержащие: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750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build="p"/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Arial Black" pitchFamily="34" charset="0"/>
              </a:rPr>
              <a:t>ВИРУСЫ </a:t>
            </a:r>
            <a:endParaRPr lang="ru-RU" sz="6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483768" y="1412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009672" y="1412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2132" y="2564904"/>
            <a:ext cx="34964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БАКТЕРИО-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ФАГИ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547423"/>
            <a:ext cx="42338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СОБСТВЕННО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ВИРУСЫ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5364" y="3980140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5689" y="3980140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64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33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ТЕМА 1. Неклеточные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формы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жизни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8" y="1196752"/>
            <a:ext cx="9144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sz="3200" dirty="0" smtClean="0">
                <a:latin typeface="Arial Black" pitchFamily="34" charset="0"/>
              </a:rPr>
              <a:t>. СТРОЕНИЕ, ХИМИЧЕСКИЙ СОСТАВ ВИРУСА 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§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30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3200" dirty="0" smtClean="0">
                <a:latin typeface="Arial Black" pitchFamily="34" charset="0"/>
              </a:rPr>
              <a:t>. ОСОБЕННОСТИ РАЗМНОЖЕНИЯ ВИРУСА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§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31</a:t>
            </a:r>
            <a:endParaRPr lang="ru-RU" sz="32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3200" dirty="0" smtClean="0">
                <a:latin typeface="Arial Black" pitchFamily="34" charset="0"/>
              </a:rPr>
              <a:t>. ВИРУСНЫЕ ИНФЕКЦИИ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§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32</a:t>
            </a:r>
            <a:endParaRPr lang="ru-RU" sz="32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ru-RU" sz="3200" dirty="0" smtClean="0">
                <a:latin typeface="Arial Black" pitchFamily="34" charset="0"/>
              </a:rPr>
              <a:t>. ПРОФИЛАКТИКА ВИРУСНЫХ ИНФЕКЦИЙ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§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33</a:t>
            </a:r>
            <a:endParaRPr lang="ru-RU" sz="32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ru-RU" sz="3200" dirty="0" smtClean="0">
                <a:latin typeface="Arial Black" pitchFamily="34" charset="0"/>
              </a:rPr>
              <a:t>. РАЗНООБРАЗИЕ ВИРУСОВ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§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34</a:t>
            </a:r>
            <a:endParaRPr lang="ru-RU" sz="3200" dirty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9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Форма </a:t>
            </a:r>
            <a:r>
              <a:rPr lang="ru-RU" sz="54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капсидА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11" descr="1fh6-5A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692" y="1221697"/>
            <a:ext cx="2538536" cy="25385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Рисунок 8" descr="http://www.alfawit.info/5.files/image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35505"/>
            <a:ext cx="2786082" cy="2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upload.wikimedia.org/wikipedia/commons/thumb/4/4a/PhageExterior.svg/220px-PhageExterior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551311"/>
            <a:ext cx="2952329" cy="31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8230" y="395374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29689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7049" y="417551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8977" y="4924102"/>
            <a:ext cx="3887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Arial Black" pitchFamily="34" charset="0"/>
              </a:rPr>
              <a:t>СТР. </a:t>
            </a:r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187-188</a:t>
            </a:r>
            <a:endParaRPr lang="ru-RU" sz="4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4/4a/PhageExterior.svg/220px-PhageExterior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5" y="1839899"/>
            <a:ext cx="3961910" cy="4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9615" y="201883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головка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32656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Бактериофаг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стр. 188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Левая круглая скобка 8"/>
          <p:cNvSpPr/>
          <p:nvPr/>
        </p:nvSpPr>
        <p:spPr>
          <a:xfrm>
            <a:off x="1554275" y="3861048"/>
            <a:ext cx="144588" cy="1938158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812535" y="2636912"/>
            <a:ext cx="899956" cy="19839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44963" y="6111613"/>
            <a:ext cx="773163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779912" y="4725144"/>
            <a:ext cx="1152128" cy="21602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347865" y="3563530"/>
            <a:ext cx="1008111" cy="11616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1620" y="1964237"/>
            <a:ext cx="2909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капсид</a:t>
            </a:r>
            <a:endParaRPr lang="ru-RU" sz="44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861048"/>
            <a:ext cx="2051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хвост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8126" y="2711783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б</a:t>
            </a:r>
            <a:r>
              <a:rPr lang="ru-RU" sz="44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елковый чехол хвоста</a:t>
            </a:r>
            <a:endParaRPr lang="ru-RU" sz="4400" b="1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8098" y="5388338"/>
            <a:ext cx="4840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б</a:t>
            </a:r>
            <a:r>
              <a:rPr lang="ru-RU" sz="4400" b="1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азальная пластинка</a:t>
            </a:r>
            <a:endParaRPr lang="ru-RU" sz="4400" b="1" dirty="0">
              <a:solidFill>
                <a:srgbClr val="8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2491" y="4083591"/>
            <a:ext cx="4286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 Black" pitchFamily="34" charset="0"/>
                <a:cs typeface="Times New Roman" pitchFamily="18" charset="0"/>
              </a:rPr>
              <a:t>ф</a:t>
            </a: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ибрилла хвоста</a:t>
            </a:r>
            <a:endParaRPr lang="ru-RU" sz="4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1481981" y="1878294"/>
            <a:ext cx="289176" cy="168523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  <p:bldP spid="24" grpId="0"/>
      <p:bldP spid="25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5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36545"/>
              </p:ext>
            </p:extLst>
          </p:nvPr>
        </p:nvGraphicFramePr>
        <p:xfrm>
          <a:off x="-30278" y="17846"/>
          <a:ext cx="9144000" cy="6648822"/>
        </p:xfrm>
        <a:graphic>
          <a:graphicData uri="http://schemas.openxmlformats.org/drawingml/2006/table">
            <a:tbl>
              <a:tblPr/>
              <a:tblGrid>
                <a:gridCol w="2483768"/>
                <a:gridCol w="2016224"/>
                <a:gridCol w="2016224"/>
                <a:gridCol w="1584176"/>
                <a:gridCol w="1043608"/>
              </a:tblGrid>
              <a:tr h="1923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Органо-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БАКТЕ-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РАСТЕ-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ЖИ-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ВОТ-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РУ-СА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Клеточная  оболочка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плазма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Ядро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Хлоро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пласты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0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Сравните: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http://www.alfawit.info/5.files/image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29066"/>
            <a:ext cx="2786082" cy="2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71968" y="0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Бактериальная клетка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3429000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ВИРУС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8" name="Picture 4" descr="D:\Program Files\Physicon\BoardBio1\content\33081\09010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357686" cy="4500570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0" y="785794"/>
            <a:ext cx="4214810" cy="50006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РАСТИТЕЛЬНАЯ КЛЕТКА</a:t>
            </a:r>
            <a:r>
              <a:rPr lang="en-US" b="1" dirty="0" smtClean="0">
                <a:solidFill>
                  <a:srgbClr val="00B050"/>
                </a:solidFill>
              </a:rPr>
              <a:t>         </a:t>
            </a:r>
            <a:r>
              <a:rPr lang="en-US" b="1" dirty="0" smtClean="0"/>
              <a:t>                                          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142985"/>
            <a:ext cx="464343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5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24943"/>
              </p:ext>
            </p:extLst>
          </p:nvPr>
        </p:nvGraphicFramePr>
        <p:xfrm>
          <a:off x="-30278" y="17846"/>
          <a:ext cx="9144000" cy="6648822"/>
        </p:xfrm>
        <a:graphic>
          <a:graphicData uri="http://schemas.openxmlformats.org/drawingml/2006/table">
            <a:tbl>
              <a:tblPr/>
              <a:tblGrid>
                <a:gridCol w="2483768"/>
                <a:gridCol w="2016224"/>
                <a:gridCol w="2016224"/>
                <a:gridCol w="1584176"/>
                <a:gridCol w="1043608"/>
              </a:tblGrid>
              <a:tr h="1923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Органо-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БАКТЕ-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РАСТЕ-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ЖИ-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ВОТ-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РУ-СА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Клеточная  оболочка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плазма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Ядро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Хлоро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пласты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4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1 стадия. </a:t>
            </a: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ПОКОЯ – ВНЕ КЛЕТКИ (</a:t>
            </a:r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вирион</a:t>
            </a:r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).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Жизненный цикл вируса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42900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2 </a:t>
            </a:r>
            <a:r>
              <a:rPr lang="ru-RU" sz="44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стадия. РАЗМНОЖЕНИЯ</a:t>
            </a:r>
          </a:p>
          <a:p>
            <a:r>
              <a:rPr lang="ru-RU" sz="4400" b="1" dirty="0"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Внутриклеточная) (</a:t>
            </a: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нуклеиновая кислота</a:t>
            </a:r>
            <a:r>
              <a:rPr lang="ru-RU" sz="4400" b="1" dirty="0">
                <a:latin typeface="Arial Black" pitchFamily="34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74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6673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Проверь себя сам: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84524"/>
              </p:ext>
            </p:extLst>
          </p:nvPr>
        </p:nvGraphicFramePr>
        <p:xfrm>
          <a:off x="-22222" y="826746"/>
          <a:ext cx="8820472" cy="2098198"/>
        </p:xfrm>
        <a:graphic>
          <a:graphicData uri="http://schemas.openxmlformats.org/drawingml/2006/table">
            <a:tbl>
              <a:tblPr firstRow="1" firstCol="1" bandRow="1"/>
              <a:tblGrid>
                <a:gridCol w="899592"/>
                <a:gridCol w="864096"/>
                <a:gridCol w="936104"/>
                <a:gridCol w="936104"/>
                <a:gridCol w="1008112"/>
                <a:gridCol w="936104"/>
                <a:gridCol w="864096"/>
                <a:gridCol w="1008112"/>
                <a:gridCol w="1368152"/>
              </a:tblGrid>
              <a:tr h="10490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09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5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54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3376317"/>
            <a:ext cx="14401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Arial Black" pitchFamily="34" charset="0"/>
                <a:ea typeface="Calibri"/>
                <a:cs typeface="Times New Roman"/>
              </a:rPr>
              <a:t>10</a:t>
            </a:r>
            <a:endParaRPr lang="ru-RU" sz="4000" b="1" dirty="0"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10500"/>
              </p:ext>
            </p:extLst>
          </p:nvPr>
        </p:nvGraphicFramePr>
        <p:xfrm>
          <a:off x="1979712" y="3140968"/>
          <a:ext cx="3384376" cy="3195768"/>
        </p:xfrm>
        <a:graphic>
          <a:graphicData uri="http://schemas.openxmlformats.org/drawingml/2006/table">
            <a:tbl>
              <a:tblPr firstRow="1" firstCol="1" bandRow="1"/>
              <a:tblGrid>
                <a:gridCol w="1637009"/>
                <a:gridCol w="1747367"/>
              </a:tblGrid>
              <a:tr h="7989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40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40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40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40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40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40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4000" b="1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968375"/>
          </a:xfrm>
        </p:spPr>
        <p:txBody>
          <a:bodyPr bIns="91440" anchor="b"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Характерные особенности вирусов</a:t>
            </a:r>
          </a:p>
        </p:txBody>
      </p:sp>
      <p:graphicFrame>
        <p:nvGraphicFramePr>
          <p:cNvPr id="107537" name="Group 1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9738655"/>
              </p:ext>
            </p:extLst>
          </p:nvPr>
        </p:nvGraphicFramePr>
        <p:xfrm>
          <a:off x="0" y="1125538"/>
          <a:ext cx="9144000" cy="726033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429251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ВИРУСЫ – НЕКЛЕТОЧНЫЕ ФОРМЫ ЖИЗНИ. </a:t>
                      </a:r>
                    </a:p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СОСТОИТ ИЗ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ДНК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или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РНК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КАПСИДЫ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БЕЛКОВОЙ или ЛИПО- либо ГЛИКОПРОТЕИДНОЙ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Не дышат, Не питаются, НЕ размножаются самостоятельно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ВИРУС – ВНУТРИКЛЕТОЧНЫЙ ПАРАЗИТ.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277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b="0"/>
          </a:p>
        </p:txBody>
      </p:sp>
      <p:sp>
        <p:nvSpPr>
          <p:cNvPr id="31747" name="Rectangle 82"/>
          <p:cNvSpPr>
            <a:spLocks noChangeArrowheads="1"/>
          </p:cNvSpPr>
          <p:nvPr/>
        </p:nvSpPr>
        <p:spPr bwMode="auto">
          <a:xfrm>
            <a:off x="0" y="408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b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Сегодня я узнал …	</a:t>
            </a:r>
          </a:p>
          <a:p>
            <a:pPr algn="just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Я удивился …</a:t>
            </a:r>
          </a:p>
          <a:p>
            <a:pPr algn="just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Теперь я умею …</a:t>
            </a:r>
          </a:p>
          <a:p>
            <a:pPr algn="just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Я хотел бы …</a:t>
            </a:r>
            <a:endParaRPr lang="ru-RU" sz="5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686800" cy="114300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Домашнее задание: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468544" cy="525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atin typeface="Arial Black" pitchFamily="34" charset="0"/>
              </a:rPr>
              <a:t>§ 30, вопросы с.189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latin typeface="Arial Black" pitchFamily="34" charset="0"/>
              </a:rPr>
              <a:t> Хронологическая таблица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latin typeface="Arial Black" pitchFamily="34" charset="0"/>
              </a:rPr>
              <a:t>Творческое  задание</a:t>
            </a:r>
            <a:r>
              <a:rPr lang="ru-RU" sz="3200" b="1" dirty="0" smtClean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рефераты или сообщения о: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 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СПИДе</a:t>
            </a:r>
            <a:r>
              <a:rPr lang="ru-RU" sz="3200" b="1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b="1" dirty="0" smtClean="0"/>
              <a:t>2. </a:t>
            </a:r>
            <a:r>
              <a:rPr lang="ru-RU" sz="3200" b="1" dirty="0" smtClean="0">
                <a:latin typeface="Arial Black" pitchFamily="34" charset="0"/>
              </a:rPr>
              <a:t>Любой вирусной инфекции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3. </a:t>
            </a:r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О новых открытиях современных вирусологов</a:t>
            </a:r>
            <a:r>
              <a:rPr lang="ru-RU" sz="3200" b="1" dirty="0" smtClean="0">
                <a:latin typeface="Arial Black" pitchFamily="34" charset="0"/>
              </a:rPr>
              <a:t> </a:t>
            </a:r>
            <a:endParaRPr lang="ru-RU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ЦЕЛЬ УРОКА</a:t>
            </a:r>
            <a:endParaRPr lang="ru-RU" sz="8000" b="1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987425" y="1444625"/>
            <a:ext cx="7510463" cy="4810125"/>
            <a:chOff x="622" y="910"/>
            <a:chExt cx="4731" cy="3030"/>
          </a:xfrm>
        </p:grpSpPr>
        <p:pic>
          <p:nvPicPr>
            <p:cNvPr id="11267" name="Содержимое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910"/>
              <a:ext cx="4731" cy="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624" y="912"/>
              <a:ext cx="472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5125" indent="-282575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Познакомиться с </a:t>
              </a:r>
              <a:r>
                <a:rPr lang="ru-RU" sz="4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историей открытия и происхождения вирусов</a:t>
              </a:r>
              <a:endPara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Изучить особенности их </a:t>
              </a:r>
              <a:r>
                <a:rPr lang="ru-RU" sz="4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строения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Рассмотреть </a:t>
              </a:r>
              <a:r>
                <a:rPr lang="ru-RU" sz="4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жизненный цикл </a:t>
              </a:r>
              <a:r>
                <a:rPr lang="ru-RU" sz="4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вируса</a:t>
              </a:r>
            </a:p>
            <a:p>
              <a:pPr marL="82550" indent="0"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</a:pPr>
              <a:endPara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Литература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Используемые учебники и учебные пособия: </a:t>
            </a:r>
            <a:endParaRPr lang="ru-RU" dirty="0"/>
          </a:p>
          <a:p>
            <a:r>
              <a:rPr lang="ru-RU" dirty="0"/>
              <a:t>Биология: 10 </a:t>
            </a:r>
            <a:r>
              <a:rPr lang="ru-RU" dirty="0" err="1"/>
              <a:t>кл</a:t>
            </a:r>
            <a:r>
              <a:rPr lang="ru-RU" dirty="0"/>
              <a:t>.: </a:t>
            </a:r>
            <a:r>
              <a:rPr lang="ru-RU" dirty="0" err="1"/>
              <a:t>Учебн</a:t>
            </a:r>
            <a:r>
              <a:rPr lang="ru-RU" dirty="0"/>
              <a:t>. для </a:t>
            </a:r>
            <a:r>
              <a:rPr lang="ru-RU" dirty="0" err="1"/>
              <a:t>общеобразоват</a:t>
            </a:r>
            <a:r>
              <a:rPr lang="ru-RU" dirty="0"/>
              <a:t>. учеб. заведений: уровень стандарта, академический уровень / </a:t>
            </a:r>
            <a:r>
              <a:rPr lang="ru-RU" dirty="0" err="1"/>
              <a:t>П.Г.Балан</a:t>
            </a:r>
            <a:r>
              <a:rPr lang="ru-RU" dirty="0"/>
              <a:t>, </a:t>
            </a:r>
            <a:r>
              <a:rPr lang="ru-RU" dirty="0" err="1"/>
              <a:t>Ю.Г.Вервес</a:t>
            </a:r>
            <a:r>
              <a:rPr lang="ru-RU" dirty="0"/>
              <a:t>, </a:t>
            </a:r>
            <a:r>
              <a:rPr lang="ru-RU" dirty="0" err="1"/>
              <a:t>В.П.Полищук</a:t>
            </a:r>
            <a:r>
              <a:rPr lang="ru-RU" dirty="0"/>
              <a:t>; пер. с </a:t>
            </a:r>
            <a:r>
              <a:rPr lang="ru-RU" dirty="0" err="1"/>
              <a:t>укр</a:t>
            </a:r>
            <a:r>
              <a:rPr lang="ru-RU" dirty="0"/>
              <a:t>. – К.: Генеза, 2010. – 304 с.: </a:t>
            </a:r>
            <a:r>
              <a:rPr lang="ru-RU" dirty="0" err="1"/>
              <a:t>илл</a:t>
            </a:r>
            <a:r>
              <a:rPr lang="ru-RU" dirty="0"/>
              <a:t>.</a:t>
            </a:r>
          </a:p>
          <a:p>
            <a:r>
              <a:rPr lang="ru-RU" b="1" dirty="0"/>
              <a:t>Используемая методическая литература: </a:t>
            </a:r>
            <a:endParaRPr lang="ru-RU" dirty="0"/>
          </a:p>
          <a:p>
            <a:r>
              <a:rPr lang="ru-RU" dirty="0"/>
              <a:t>1) Я познаю мир: Генетика: </a:t>
            </a:r>
            <a:r>
              <a:rPr lang="ru-RU" dirty="0" err="1"/>
              <a:t>Энцикл</a:t>
            </a:r>
            <a:r>
              <a:rPr lang="ru-RU" dirty="0"/>
              <a:t>. / Д.А. Шитиков.– М.: ООО “Изд. </a:t>
            </a:r>
            <a:r>
              <a:rPr lang="ru-RU" dirty="0" err="1"/>
              <a:t>Астрель</a:t>
            </a:r>
            <a:r>
              <a:rPr lang="ru-RU" dirty="0"/>
              <a:t>”, 2004. – 398 с.</a:t>
            </a:r>
          </a:p>
          <a:p>
            <a:r>
              <a:rPr lang="ru-RU" dirty="0"/>
              <a:t>2) </a:t>
            </a:r>
            <a:r>
              <a:rPr lang="ru-RU" dirty="0" smtClean="0"/>
              <a:t>Живая </a:t>
            </a:r>
            <a:r>
              <a:rPr lang="ru-RU" dirty="0"/>
              <a:t>природа: </a:t>
            </a:r>
            <a:r>
              <a:rPr lang="ru-RU" dirty="0" smtClean="0"/>
              <a:t>от молекулы до биосферы</a:t>
            </a:r>
            <a:r>
              <a:rPr lang="uk-UA" dirty="0" smtClean="0"/>
              <a:t>. </a:t>
            </a:r>
            <a:r>
              <a:rPr lang="uk-UA" dirty="0" err="1"/>
              <a:t>Трещева</a:t>
            </a:r>
            <a:r>
              <a:rPr lang="uk-UA" dirty="0"/>
              <a:t> Н.В. Курс </a:t>
            </a:r>
            <a:r>
              <a:rPr lang="uk-UA" dirty="0" err="1" smtClean="0"/>
              <a:t>биологии</a:t>
            </a:r>
            <a:r>
              <a:rPr lang="uk-UA" dirty="0" smtClean="0"/>
              <a:t> </a:t>
            </a:r>
            <a:r>
              <a:rPr lang="uk-UA" dirty="0"/>
              <a:t>10 </a:t>
            </a:r>
            <a:r>
              <a:rPr lang="uk-UA" dirty="0" err="1" smtClean="0"/>
              <a:t>класса</a:t>
            </a:r>
            <a:r>
              <a:rPr lang="uk-UA" dirty="0" smtClean="0"/>
              <a:t> </a:t>
            </a:r>
            <a:r>
              <a:rPr lang="uk-UA" dirty="0"/>
              <a:t>в схемах </a:t>
            </a:r>
            <a:r>
              <a:rPr lang="uk-UA" dirty="0" smtClean="0"/>
              <a:t>с </a:t>
            </a:r>
            <a:r>
              <a:rPr lang="uk-UA" dirty="0" err="1" smtClean="0"/>
              <a:t>коментариями</a:t>
            </a:r>
            <a:r>
              <a:rPr lang="uk-UA" dirty="0"/>
              <a:t>. – </a:t>
            </a:r>
            <a:r>
              <a:rPr lang="uk-UA" dirty="0" err="1" smtClean="0"/>
              <a:t>Симферополь</a:t>
            </a:r>
            <a:r>
              <a:rPr lang="uk-UA" dirty="0"/>
              <a:t>: КРП </a:t>
            </a:r>
            <a:r>
              <a:rPr lang="uk-UA" dirty="0" smtClean="0"/>
              <a:t>«</a:t>
            </a:r>
            <a:r>
              <a:rPr lang="uk-UA" dirty="0" err="1" smtClean="0"/>
              <a:t>Издательство</a:t>
            </a:r>
            <a:r>
              <a:rPr lang="uk-UA" dirty="0" smtClean="0"/>
              <a:t> </a:t>
            </a:r>
            <a:r>
              <a:rPr lang="uk-UA" dirty="0"/>
              <a:t>«</a:t>
            </a:r>
            <a:r>
              <a:rPr lang="uk-UA" dirty="0" err="1" smtClean="0"/>
              <a:t>Кримнавчпеддержвидав</a:t>
            </a:r>
            <a:r>
              <a:rPr lang="uk-UA" dirty="0"/>
              <a:t>»,2012. – 76 с.</a:t>
            </a:r>
            <a:endParaRPr lang="ru-RU" dirty="0"/>
          </a:p>
          <a:p>
            <a:r>
              <a:rPr lang="ru-RU" b="1" dirty="0"/>
              <a:t>Интернет:</a:t>
            </a:r>
            <a:endParaRPr lang="ru-RU" dirty="0"/>
          </a:p>
          <a:p>
            <a:pPr lv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wikipedia.org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wiki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dirty="0" smtClean="0"/>
              <a:t>http</a:t>
            </a:r>
            <a:r>
              <a:rPr lang="ru-RU" dirty="0"/>
              <a:t>://meduniver.com/Medical/Biology</a:t>
            </a:r>
          </a:p>
        </p:txBody>
      </p:sp>
    </p:spTree>
    <p:extLst>
      <p:ext uri="{BB962C8B-B14F-4D97-AF65-F5344CB8AC3E}">
        <p14:creationId xmlns:p14="http://schemas.microsoft.com/office/powerpoint/2010/main" val="12542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Что такое вирусы?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Разнообразие размеров вирусов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История изучения вирусов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Строение вируса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Свойства вирусов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Классификация вирусов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Значение вирусов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23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6000760" y="3786190"/>
            <a:ext cx="292895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ВИРУСЫ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857892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ГРИБЫ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4929198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ЖИВОТНЫЕ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857628"/>
            <a:ext cx="285752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РАСТЕНИЯ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786190"/>
            <a:ext cx="264320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БАКТЕРИИ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428868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ЭУКАРИОТЫ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0"/>
            <a:ext cx="542928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ЖИВЫЕ ОРГАНИЗМЫ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000364" y="785794"/>
            <a:ext cx="428628" cy="285752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flipH="1">
            <a:off x="5500693" y="785794"/>
            <a:ext cx="357189" cy="285752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1500166" y="3286124"/>
            <a:ext cx="428627" cy="35719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14810" y="3286124"/>
            <a:ext cx="500066" cy="35719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000892" y="2071678"/>
            <a:ext cx="214314" cy="150019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35004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/>
              <a:t>ПРОКАРИОТЫ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1142984"/>
            <a:ext cx="300039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КЛЕТОЧНЫЕ</a:t>
            </a:r>
            <a:endParaRPr lang="ru-RU" sz="3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1142984"/>
            <a:ext cx="364333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НЕКЛЕТОЧНЫЕ</a:t>
            </a:r>
            <a:endParaRPr lang="ru-RU" sz="3600" b="1" dirty="0"/>
          </a:p>
        </p:txBody>
      </p:sp>
      <p:sp>
        <p:nvSpPr>
          <p:cNvPr id="22" name="Стрелка вниз 21"/>
          <p:cNvSpPr/>
          <p:nvPr/>
        </p:nvSpPr>
        <p:spPr>
          <a:xfrm flipH="1">
            <a:off x="3857620" y="2000240"/>
            <a:ext cx="285752" cy="357190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643174" y="2000240"/>
            <a:ext cx="260033" cy="357190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707" y="78579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ИМПЕРИЯ: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00232" y="3214686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ЦАРСТВО: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2000240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Н/Ц: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  <p:bldP spid="8" grpId="0" animBg="1"/>
      <p:bldP spid="6" grpId="0" animBg="1"/>
      <p:bldP spid="4" grpId="0" animBg="1"/>
      <p:bldP spid="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folHlink"/>
                </a:solidFill>
              </a:rPr>
              <a:t>Что такое вирусы?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9416"/>
            <a:ext cx="8856984" cy="48463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800" b="1" dirty="0" err="1">
                <a:solidFill>
                  <a:schemeClr val="folHlink"/>
                </a:solidFill>
                <a:latin typeface="Times New Roman" pitchFamily="18" charset="0"/>
              </a:rPr>
              <a:t>Ви́рус</a:t>
            </a:r>
            <a:r>
              <a:rPr lang="ru-RU" sz="2800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(от </a:t>
            </a:r>
            <a:r>
              <a:rPr lang="ru-RU" sz="2800" dirty="0" smtClean="0">
                <a:latin typeface="Times New Roman" pitchFamily="18" charset="0"/>
              </a:rPr>
              <a:t>лат. </a:t>
            </a:r>
            <a:r>
              <a:rPr lang="ru-RU" sz="2800" i="1" dirty="0" err="1" smtClean="0">
                <a:latin typeface="Times New Roman" pitchFamily="18" charset="0"/>
              </a:rPr>
              <a:t>virus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— яд) — микроскопическая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частица, способная инфицировать клетки живых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организмов. Вирусы являются облигатными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паразитами — они не способны размножаться вне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клетки. </a:t>
            </a: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В настоящее время известны вирусы,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размножающиеся в клетках растений, животных,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грибов и бактерий (последних обычно называют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</a:rPr>
              <a:t>    бактериофагами).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85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92888" cy="58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Разнообразие размеров вирусов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b="1" dirty="0">
                <a:latin typeface="Times New Roman" pitchFamily="18" charset="0"/>
              </a:rPr>
              <a:t>Мельчайшие живые организмы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>
                <a:latin typeface="Times New Roman" pitchFamily="18" charset="0"/>
              </a:rPr>
              <a:t>Размеры варьируют от 20 до 300нм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>
                <a:latin typeface="Times New Roman" pitchFamily="18" charset="0"/>
              </a:rPr>
              <a:t>В среднем в 50 раз меньше бактерий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>
                <a:latin typeface="Times New Roman" pitchFamily="18" charset="0"/>
              </a:rPr>
              <a:t>Нельзя увидеть с помощью светового микроскопа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>
                <a:latin typeface="Times New Roman" pitchFamily="18" charset="0"/>
              </a:rPr>
              <a:t>Проходят через фильтры, не пропускающие бактерий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4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Dmitry_Iosifovich_Ivanov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8"/>
            <a:ext cx="511979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836712"/>
            <a:ext cx="3995936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</a:rPr>
              <a:t>В 1852 году русский ботаник </a:t>
            </a:r>
            <a:endParaRPr lang="ru-RU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Ивановский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Дмитрий Иосифович  </a:t>
            </a:r>
            <a:r>
              <a:rPr lang="ru-RU" b="1" dirty="0">
                <a:latin typeface="Times New Roman" pitchFamily="18" charset="0"/>
              </a:rPr>
              <a:t>получил инфекционный экстракт из растений табака, пораженных мозаичной болезнью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6093296"/>
            <a:ext cx="453650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1864 - 1920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kumimoji="0" lang="ru-RU" sz="1800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22" y="0"/>
            <a:ext cx="886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2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254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Вирус табачной мозаики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астение, пораженное вирусом табачной мозаики (изображение с сайта www.apsnet.org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58906"/>
            <a:ext cx="5078338" cy="377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6013" y="5072063"/>
            <a:ext cx="400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ВИРУС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96552" y="5014753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Лист табака, пораженный болезнью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21508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ВИРУС  -  ( от лат.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 –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ЯД)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ster\Desktop\1320006454_image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90" y="850553"/>
            <a:ext cx="2460520" cy="422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04864"/>
            <a:ext cx="16097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1482</TotalTime>
  <Words>610</Words>
  <Application>Microsoft Office PowerPoint</Application>
  <PresentationFormat>Экран (4:3)</PresentationFormat>
  <Paragraphs>245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Неклеточные формы жизни:  В И Р У С Ы </vt:lpstr>
      <vt:lpstr>ТЕМА 1. Неклеточные формы жизни</vt:lpstr>
      <vt:lpstr>ЦЕЛЬ УРОКА</vt:lpstr>
      <vt:lpstr>СОДЕРЖАНИЕ УРОКА</vt:lpstr>
      <vt:lpstr>Презентация PowerPoint</vt:lpstr>
      <vt:lpstr>Что такое вирусы?</vt:lpstr>
      <vt:lpstr>Разнообразие размеров вирусов</vt:lpstr>
      <vt:lpstr>Презентация PowerPoint</vt:lpstr>
      <vt:lpstr>Вирус табачной мозаики</vt:lpstr>
      <vt:lpstr>Презентация PowerPoint</vt:lpstr>
      <vt:lpstr>Презентация PowerPoint</vt:lpstr>
      <vt:lpstr>Презентация PowerPoint</vt:lpstr>
      <vt:lpstr>Презентация PowerPoint</vt:lpstr>
      <vt:lpstr>разнообразие вирусов</vt:lpstr>
      <vt:lpstr>ВИРУСЫ </vt:lpstr>
      <vt:lpstr>СТРОЕНИЕ ПРОСТОГО ВИРУСА</vt:lpstr>
      <vt:lpstr>Строение СЛОЖНОГО вируса</vt:lpstr>
      <vt:lpstr>Презентация PowerPoint</vt:lpstr>
      <vt:lpstr>ВИРУСЫ </vt:lpstr>
      <vt:lpstr>Форма капсидА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Характерные особенности вирусов</vt:lpstr>
      <vt:lpstr>Презентация PowerPoint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УРОКА</dc:title>
  <cp:lastModifiedBy>Пользователь Windows</cp:lastModifiedBy>
  <cp:revision>106</cp:revision>
  <dcterms:modified xsi:type="dcterms:W3CDTF">2016-02-25T10:31:21Z</dcterms:modified>
</cp:coreProperties>
</file>