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3" r:id="rId2"/>
  </p:sldMasterIdLst>
  <p:handoutMasterIdLst>
    <p:handoutMasterId r:id="rId29"/>
  </p:handoutMasterIdLst>
  <p:sldIdLst>
    <p:sldId id="258" r:id="rId3"/>
    <p:sldId id="259" r:id="rId4"/>
    <p:sldId id="256" r:id="rId5"/>
    <p:sldId id="264" r:id="rId6"/>
    <p:sldId id="287" r:id="rId7"/>
    <p:sldId id="260" r:id="rId8"/>
    <p:sldId id="289" r:id="rId9"/>
    <p:sldId id="261" r:id="rId10"/>
    <p:sldId id="292" r:id="rId11"/>
    <p:sldId id="290" r:id="rId12"/>
    <p:sldId id="291" r:id="rId13"/>
    <p:sldId id="295" r:id="rId14"/>
    <p:sldId id="304" r:id="rId15"/>
    <p:sldId id="293" r:id="rId16"/>
    <p:sldId id="286" r:id="rId17"/>
    <p:sldId id="298" r:id="rId18"/>
    <p:sldId id="267" r:id="rId19"/>
    <p:sldId id="268" r:id="rId20"/>
    <p:sldId id="300" r:id="rId21"/>
    <p:sldId id="276" r:id="rId22"/>
    <p:sldId id="279" r:id="rId23"/>
    <p:sldId id="301" r:id="rId24"/>
    <p:sldId id="282" r:id="rId25"/>
    <p:sldId id="284" r:id="rId26"/>
    <p:sldId id="280" r:id="rId27"/>
    <p:sldId id="281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D5E3BD"/>
    <a:srgbClr val="333399"/>
    <a:srgbClr val="0000FF"/>
    <a:srgbClr val="800000"/>
    <a:srgbClr val="C5EEFB"/>
    <a:srgbClr val="F4E9F7"/>
    <a:srgbClr val="B3ED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Relationship Id="rId14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27905-B167-4E14-A562-1CE1AAA1FFC4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9FFB23-E489-4402-B567-71B7EDE1DC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727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A716E-1C6F-4A48-8BD4-16F0BDA1D3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EB8C6-10B9-4636-B126-F8E961A7F6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2ECD3-E238-435F-90D6-EFD6E29808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19A7B3-A04B-42E1-BCB9-03F0EAC549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88341-952D-4F2C-A845-F5242AC7DF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2FD68F-E6DE-4C8D-AB34-F8236E8651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21A1F-653C-4B1C-B79C-C9EB11C8E8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66FC2-7424-454F-97C3-175A12E548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D241FC-F0FE-43BF-B561-6FA331B9C0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EDE76-7290-48F5-A2CF-8E2130D287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3B88D-98E7-49E5-9841-F1D7918191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29A2D-7664-4A1B-958E-2DB3F2F14D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929752-B2D4-46E3-8D0A-857E2EFD42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23B753-5E81-4610-B42E-B33B35A25C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BE5B9-932A-4B93-B702-63632CB4F4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A8ACD-7B1E-4C59-8170-518E627116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46234-BF86-4D45-9F7D-0A7EC735B9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A0723-88A5-4A9F-AB73-8DEAF6116B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ABA10-309D-4239-9896-18AFA6E61E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991E8-EDD6-427E-B4CA-D2746B23AE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0D1E3E-AC52-4AAD-A98B-965E25313B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600E8B-4D28-474D-86E3-7884DCA5EB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17E7A-EC7C-4295-8150-CBFD6906A9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4E9F7"/>
            </a:gs>
            <a:gs pos="50000">
              <a:srgbClr val="C5EEFB"/>
            </a:gs>
            <a:gs pos="100000">
              <a:srgbClr val="F4E9F7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00860A2-96E4-46E6-8064-5AA86EB6B84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76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4E9F7"/>
            </a:gs>
            <a:gs pos="50000">
              <a:srgbClr val="C5EEFB"/>
            </a:gs>
            <a:gs pos="100000">
              <a:srgbClr val="F4E9F7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17C70D7-6379-4B83-B378-7EF6C3D3DCB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36.png"/><Relationship Id="rId18" Type="http://schemas.openxmlformats.org/officeDocument/2006/relationships/image" Target="../media/image33.wmf"/><Relationship Id="rId3" Type="http://schemas.openxmlformats.org/officeDocument/2006/relationships/oleObject" Target="../embeddings/oleObject21.bin"/><Relationship Id="rId7" Type="http://schemas.openxmlformats.org/officeDocument/2006/relationships/image" Target="../media/image34.png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19.xml"/><Relationship Id="rId16" Type="http://schemas.openxmlformats.org/officeDocument/2006/relationships/image" Target="../media/image37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2.bin"/><Relationship Id="rId15" Type="http://schemas.openxmlformats.org/officeDocument/2006/relationships/image" Target="../media/image32.wmf"/><Relationship Id="rId10" Type="http://schemas.openxmlformats.org/officeDocument/2006/relationships/image" Target="../media/image35.png"/><Relationship Id="rId19" Type="http://schemas.openxmlformats.org/officeDocument/2006/relationships/image" Target="../media/image38.png"/><Relationship Id="rId4" Type="http://schemas.openxmlformats.org/officeDocument/2006/relationships/image" Target="../media/image28.wmf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25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image" Target="../media/image4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4.jpeg"/><Relationship Id="rId4" Type="http://schemas.openxmlformats.org/officeDocument/2006/relationships/image" Target="../media/image4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image" Target="../media/image20.emf"/><Relationship Id="rId21" Type="http://schemas.openxmlformats.org/officeDocument/2006/relationships/image" Target="../media/image14.wmf"/><Relationship Id="rId7" Type="http://schemas.openxmlformats.org/officeDocument/2006/relationships/image" Target="../media/image7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2.wmf"/><Relationship Id="rId25" Type="http://schemas.openxmlformats.org/officeDocument/2006/relationships/image" Target="../media/image16.wmf"/><Relationship Id="rId3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8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.wmf"/><Relationship Id="rId24" Type="http://schemas.openxmlformats.org/officeDocument/2006/relationships/oleObject" Target="../embeddings/oleObject11.bin"/><Relationship Id="rId32" Type="http://schemas.openxmlformats.org/officeDocument/2006/relationships/audio" Target="../media/audio1.wav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23" Type="http://schemas.openxmlformats.org/officeDocument/2006/relationships/image" Target="../media/image15.wmf"/><Relationship Id="rId28" Type="http://schemas.openxmlformats.org/officeDocument/2006/relationships/oleObject" Target="../embeddings/oleObject13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3.wmf"/><Relationship Id="rId31" Type="http://schemas.openxmlformats.org/officeDocument/2006/relationships/image" Target="../media/image1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7.wmf"/><Relationship Id="rId30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audio" Target="../media/audio1.wav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765175"/>
            <a:ext cx="6400800" cy="4873625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Tx/>
              <a:buNone/>
            </a:pPr>
            <a:r>
              <a:rPr lang="ru-RU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Долгожданный дан звонок,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ru-RU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Начинается урок !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ru-RU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-Ну-ка проверь, дружок,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ru-RU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Ты готов начать урок ?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ru-RU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Всё ли на месте,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ru-RU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Всё ли в порядке.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ru-RU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Ручка , книжка и тетрадка ?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ru-RU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Все ли правильно сидят?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ru-RU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Все внимательно глядят ?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ru-RU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Каждый хочет получать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ru-RU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Только лишь отметку</a:t>
            </a:r>
            <a:r>
              <a:rPr lang="ru-RU" sz="2800" b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«5».</a:t>
            </a:r>
          </a:p>
        </p:txBody>
      </p:sp>
      <p:pic>
        <p:nvPicPr>
          <p:cNvPr id="5124" name="Picture 4" descr="кн">
            <a:hlinkClick r:id="" action="ppaction://hlinkshowjump?jump=nextslide">
              <a:snd r:embed="rId2" name="chimes.wav"/>
            </a:hlinkClick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5314950"/>
            <a:ext cx="194468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29579" y="239651"/>
            <a:ext cx="7929562" cy="608332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kern="0" dirty="0" smtClean="0"/>
              <a:t>«Торопись, да не ошибись»</a:t>
            </a:r>
          </a:p>
        </p:txBody>
      </p:sp>
      <p:sp>
        <p:nvSpPr>
          <p:cNvPr id="4" name="Объект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28688" y="1600200"/>
            <a:ext cx="7929562" cy="4525963"/>
          </a:xfrm>
          <a:prstGeom prst="rect">
            <a:avLst/>
          </a:prstGeom>
          <a:blipFill rotWithShape="1">
            <a:blip r:embed="rId2" cstate="print"/>
            <a:stretch>
              <a:fillRect l="-1537"/>
            </a:stretch>
          </a:blipFill>
          <a:extLst/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buFont typeface="Arial" charset="0"/>
              <a:buChar char="•"/>
              <a:defRPr/>
            </a:pPr>
            <a:r>
              <a:rPr lang="ru-RU" kern="0" dirty="0" smtClean="0">
                <a:noFill/>
              </a:rPr>
              <a:t> </a:t>
            </a:r>
            <a:endParaRPr lang="ru-RU" kern="0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60625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28688" y="274638"/>
            <a:ext cx="7929562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kern="0" smtClean="0"/>
              <a:t>ПРОВЕРКА</a:t>
            </a:r>
          </a:p>
        </p:txBody>
      </p:sp>
      <p:sp>
        <p:nvSpPr>
          <p:cNvPr id="3" name="Объект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28688" y="1600200"/>
            <a:ext cx="7929562" cy="4525963"/>
          </a:xfrm>
          <a:prstGeom prst="rect">
            <a:avLst/>
          </a:prstGeom>
          <a:blipFill rotWithShape="1">
            <a:blip r:embed="rId2" cstate="print"/>
            <a:stretch>
              <a:fillRect l="-1998" b="-270"/>
            </a:stretch>
          </a:blipFill>
          <a:extLst/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buFont typeface="Arial" charset="0"/>
              <a:buChar char="•"/>
              <a:defRPr/>
            </a:pPr>
            <a:r>
              <a:rPr lang="ru-RU" kern="0" smtClean="0">
                <a:noFill/>
              </a:rPr>
              <a:t> </a:t>
            </a:r>
            <a:endParaRPr lang="ru-RU" kern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28392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>
            <a:spLocks/>
          </p:cNvSpPr>
          <p:nvPr/>
        </p:nvSpPr>
        <p:spPr bwMode="auto">
          <a:xfrm rot="5877674">
            <a:off x="5762625" y="2654300"/>
            <a:ext cx="1485900" cy="2590800"/>
          </a:xfrm>
          <a:custGeom>
            <a:avLst/>
            <a:gdLst>
              <a:gd name="T0" fmla="*/ 2147483647 w 2100"/>
              <a:gd name="T1" fmla="*/ 2147483647 h 5370"/>
              <a:gd name="T2" fmla="*/ 2147483647 w 2100"/>
              <a:gd name="T3" fmla="*/ 2147483647 h 5370"/>
              <a:gd name="T4" fmla="*/ 2147483647 w 2100"/>
              <a:gd name="T5" fmla="*/ 2147483647 h 5370"/>
              <a:gd name="T6" fmla="*/ 2147483647 w 2100"/>
              <a:gd name="T7" fmla="*/ 2147483647 h 5370"/>
              <a:gd name="T8" fmla="*/ 2147483647 w 2100"/>
              <a:gd name="T9" fmla="*/ 2147483647 h 5370"/>
              <a:gd name="T10" fmla="*/ 2147483647 w 2100"/>
              <a:gd name="T11" fmla="*/ 2147483647 h 5370"/>
              <a:gd name="T12" fmla="*/ 2147483647 w 2100"/>
              <a:gd name="T13" fmla="*/ 2147483647 h 537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00"/>
              <a:gd name="T22" fmla="*/ 0 h 5370"/>
              <a:gd name="T23" fmla="*/ 2100 w 2100"/>
              <a:gd name="T24" fmla="*/ 5370 h 537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00" h="5370">
                <a:moveTo>
                  <a:pt x="750" y="4800"/>
                </a:moveTo>
                <a:cubicBezTo>
                  <a:pt x="540" y="4230"/>
                  <a:pt x="0" y="1980"/>
                  <a:pt x="30" y="1200"/>
                </a:cubicBezTo>
                <a:cubicBezTo>
                  <a:pt x="60" y="420"/>
                  <a:pt x="630" y="240"/>
                  <a:pt x="930" y="120"/>
                </a:cubicBezTo>
                <a:cubicBezTo>
                  <a:pt x="1230" y="0"/>
                  <a:pt x="1650" y="150"/>
                  <a:pt x="1830" y="480"/>
                </a:cubicBezTo>
                <a:cubicBezTo>
                  <a:pt x="2010" y="810"/>
                  <a:pt x="2100" y="1410"/>
                  <a:pt x="2010" y="2100"/>
                </a:cubicBezTo>
                <a:cubicBezTo>
                  <a:pt x="1920" y="2790"/>
                  <a:pt x="1500" y="4170"/>
                  <a:pt x="1290" y="4620"/>
                </a:cubicBezTo>
                <a:cubicBezTo>
                  <a:pt x="1080" y="5070"/>
                  <a:pt x="960" y="5370"/>
                  <a:pt x="750" y="4800"/>
                </a:cubicBezTo>
                <a:close/>
              </a:path>
            </a:pathLst>
          </a:cu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" name="Freeform 10"/>
          <p:cNvSpPr>
            <a:spLocks/>
          </p:cNvSpPr>
          <p:nvPr/>
        </p:nvSpPr>
        <p:spPr bwMode="auto">
          <a:xfrm rot="12011660">
            <a:off x="3486150" y="3719513"/>
            <a:ext cx="1600200" cy="2590800"/>
          </a:xfrm>
          <a:custGeom>
            <a:avLst/>
            <a:gdLst>
              <a:gd name="T0" fmla="*/ 2147483647 w 2100"/>
              <a:gd name="T1" fmla="*/ 2147483647 h 5370"/>
              <a:gd name="T2" fmla="*/ 2147483647 w 2100"/>
              <a:gd name="T3" fmla="*/ 2147483647 h 5370"/>
              <a:gd name="T4" fmla="*/ 2147483647 w 2100"/>
              <a:gd name="T5" fmla="*/ 2147483647 h 5370"/>
              <a:gd name="T6" fmla="*/ 2147483647 w 2100"/>
              <a:gd name="T7" fmla="*/ 2147483647 h 5370"/>
              <a:gd name="T8" fmla="*/ 2147483647 w 2100"/>
              <a:gd name="T9" fmla="*/ 2147483647 h 5370"/>
              <a:gd name="T10" fmla="*/ 2147483647 w 2100"/>
              <a:gd name="T11" fmla="*/ 2147483647 h 5370"/>
              <a:gd name="T12" fmla="*/ 2147483647 w 2100"/>
              <a:gd name="T13" fmla="*/ 2147483647 h 537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00"/>
              <a:gd name="T22" fmla="*/ 0 h 5370"/>
              <a:gd name="T23" fmla="*/ 2100 w 2100"/>
              <a:gd name="T24" fmla="*/ 5370 h 537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00" h="5370">
                <a:moveTo>
                  <a:pt x="750" y="4800"/>
                </a:moveTo>
                <a:cubicBezTo>
                  <a:pt x="540" y="4230"/>
                  <a:pt x="0" y="1980"/>
                  <a:pt x="30" y="1200"/>
                </a:cubicBezTo>
                <a:cubicBezTo>
                  <a:pt x="60" y="420"/>
                  <a:pt x="630" y="240"/>
                  <a:pt x="930" y="120"/>
                </a:cubicBezTo>
                <a:cubicBezTo>
                  <a:pt x="1230" y="0"/>
                  <a:pt x="1650" y="150"/>
                  <a:pt x="1830" y="480"/>
                </a:cubicBezTo>
                <a:cubicBezTo>
                  <a:pt x="2010" y="810"/>
                  <a:pt x="2100" y="1410"/>
                  <a:pt x="2010" y="2100"/>
                </a:cubicBezTo>
                <a:cubicBezTo>
                  <a:pt x="1920" y="2790"/>
                  <a:pt x="1500" y="4170"/>
                  <a:pt x="1290" y="4620"/>
                </a:cubicBezTo>
                <a:cubicBezTo>
                  <a:pt x="1080" y="5070"/>
                  <a:pt x="960" y="5370"/>
                  <a:pt x="750" y="4800"/>
                </a:cubicBezTo>
                <a:close/>
              </a:path>
            </a:pathLst>
          </a:custGeom>
          <a:solidFill>
            <a:srgbClr val="800080"/>
          </a:solidFill>
          <a:ln w="9525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Freeform 11"/>
          <p:cNvSpPr>
            <a:spLocks/>
          </p:cNvSpPr>
          <p:nvPr/>
        </p:nvSpPr>
        <p:spPr bwMode="auto">
          <a:xfrm rot="9310901">
            <a:off x="4867275" y="3663950"/>
            <a:ext cx="1485900" cy="2590800"/>
          </a:xfrm>
          <a:custGeom>
            <a:avLst/>
            <a:gdLst>
              <a:gd name="T0" fmla="*/ 2147483647 w 2100"/>
              <a:gd name="T1" fmla="*/ 2147483647 h 5370"/>
              <a:gd name="T2" fmla="*/ 2147483647 w 2100"/>
              <a:gd name="T3" fmla="*/ 2147483647 h 5370"/>
              <a:gd name="T4" fmla="*/ 2147483647 w 2100"/>
              <a:gd name="T5" fmla="*/ 2147483647 h 5370"/>
              <a:gd name="T6" fmla="*/ 2147483647 w 2100"/>
              <a:gd name="T7" fmla="*/ 2147483647 h 5370"/>
              <a:gd name="T8" fmla="*/ 2147483647 w 2100"/>
              <a:gd name="T9" fmla="*/ 2147483647 h 5370"/>
              <a:gd name="T10" fmla="*/ 2147483647 w 2100"/>
              <a:gd name="T11" fmla="*/ 2147483647 h 5370"/>
              <a:gd name="T12" fmla="*/ 2147483647 w 2100"/>
              <a:gd name="T13" fmla="*/ 2147483647 h 537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00"/>
              <a:gd name="T22" fmla="*/ 0 h 5370"/>
              <a:gd name="T23" fmla="*/ 2100 w 2100"/>
              <a:gd name="T24" fmla="*/ 5370 h 537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00" h="5370">
                <a:moveTo>
                  <a:pt x="750" y="4800"/>
                </a:moveTo>
                <a:cubicBezTo>
                  <a:pt x="540" y="4230"/>
                  <a:pt x="0" y="1980"/>
                  <a:pt x="30" y="1200"/>
                </a:cubicBezTo>
                <a:cubicBezTo>
                  <a:pt x="60" y="420"/>
                  <a:pt x="630" y="240"/>
                  <a:pt x="930" y="120"/>
                </a:cubicBezTo>
                <a:cubicBezTo>
                  <a:pt x="1230" y="0"/>
                  <a:pt x="1650" y="150"/>
                  <a:pt x="1830" y="480"/>
                </a:cubicBezTo>
                <a:cubicBezTo>
                  <a:pt x="2010" y="810"/>
                  <a:pt x="2100" y="1410"/>
                  <a:pt x="2010" y="2100"/>
                </a:cubicBezTo>
                <a:cubicBezTo>
                  <a:pt x="1920" y="2790"/>
                  <a:pt x="1500" y="4170"/>
                  <a:pt x="1290" y="4620"/>
                </a:cubicBezTo>
                <a:cubicBezTo>
                  <a:pt x="1080" y="5070"/>
                  <a:pt x="960" y="5370"/>
                  <a:pt x="750" y="4800"/>
                </a:cubicBezTo>
                <a:close/>
              </a:path>
            </a:pathLst>
          </a:custGeom>
          <a:solidFill>
            <a:srgbClr val="00CCFF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Oval 12"/>
          <p:cNvSpPr>
            <a:spLocks noChangeArrowheads="1"/>
          </p:cNvSpPr>
          <p:nvPr/>
        </p:nvSpPr>
        <p:spPr bwMode="auto">
          <a:xfrm>
            <a:off x="4295775" y="2978150"/>
            <a:ext cx="1257300" cy="12573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80008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 rot="2519186">
            <a:off x="5292725" y="1268413"/>
            <a:ext cx="1746250" cy="2590800"/>
          </a:xfrm>
          <a:custGeom>
            <a:avLst/>
            <a:gdLst>
              <a:gd name="T0" fmla="*/ 2147483647 w 2100"/>
              <a:gd name="T1" fmla="*/ 2147483647 h 5370"/>
              <a:gd name="T2" fmla="*/ 2147483647 w 2100"/>
              <a:gd name="T3" fmla="*/ 2147483647 h 5370"/>
              <a:gd name="T4" fmla="*/ 2147483647 w 2100"/>
              <a:gd name="T5" fmla="*/ 2147483647 h 5370"/>
              <a:gd name="T6" fmla="*/ 2147483647 w 2100"/>
              <a:gd name="T7" fmla="*/ 2147483647 h 5370"/>
              <a:gd name="T8" fmla="*/ 2147483647 w 2100"/>
              <a:gd name="T9" fmla="*/ 2147483647 h 5370"/>
              <a:gd name="T10" fmla="*/ 2147483647 w 2100"/>
              <a:gd name="T11" fmla="*/ 2147483647 h 5370"/>
              <a:gd name="T12" fmla="*/ 2147483647 w 2100"/>
              <a:gd name="T13" fmla="*/ 2147483647 h 537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00"/>
              <a:gd name="T22" fmla="*/ 0 h 5370"/>
              <a:gd name="T23" fmla="*/ 2100 w 2100"/>
              <a:gd name="T24" fmla="*/ 5370 h 537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00" h="5370">
                <a:moveTo>
                  <a:pt x="750" y="4800"/>
                </a:moveTo>
                <a:cubicBezTo>
                  <a:pt x="540" y="4230"/>
                  <a:pt x="0" y="1980"/>
                  <a:pt x="30" y="1200"/>
                </a:cubicBezTo>
                <a:cubicBezTo>
                  <a:pt x="60" y="420"/>
                  <a:pt x="630" y="240"/>
                  <a:pt x="930" y="120"/>
                </a:cubicBezTo>
                <a:cubicBezTo>
                  <a:pt x="1230" y="0"/>
                  <a:pt x="1650" y="150"/>
                  <a:pt x="1830" y="480"/>
                </a:cubicBezTo>
                <a:cubicBezTo>
                  <a:pt x="2010" y="810"/>
                  <a:pt x="2100" y="1410"/>
                  <a:pt x="2010" y="2100"/>
                </a:cubicBezTo>
                <a:cubicBezTo>
                  <a:pt x="1920" y="2790"/>
                  <a:pt x="1500" y="4170"/>
                  <a:pt x="1290" y="4620"/>
                </a:cubicBezTo>
                <a:cubicBezTo>
                  <a:pt x="1080" y="5070"/>
                  <a:pt x="960" y="5370"/>
                  <a:pt x="750" y="4800"/>
                </a:cubicBez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Oval 13"/>
          <p:cNvSpPr>
            <a:spLocks noChangeArrowheads="1"/>
          </p:cNvSpPr>
          <p:nvPr/>
        </p:nvSpPr>
        <p:spPr bwMode="auto">
          <a:xfrm>
            <a:off x="4284663" y="2997200"/>
            <a:ext cx="1257300" cy="12573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80008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4067944" y="1114232"/>
            <a:ext cx="3410644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dirty="0">
                <a:solidFill>
                  <a:schemeClr val="bg1"/>
                </a:solidFill>
              </a:rPr>
              <a:t>Вот несет нам лепесток</a:t>
            </a:r>
          </a:p>
          <a:p>
            <a:pPr eaLnBrk="1" hangingPunct="1"/>
            <a:r>
              <a:rPr lang="ru-RU" altLang="ru-RU" sz="2800" dirty="0">
                <a:solidFill>
                  <a:schemeClr val="bg1"/>
                </a:solidFill>
              </a:rPr>
              <a:t>Перерыв на наш </a:t>
            </a:r>
            <a:r>
              <a:rPr lang="ru-RU" altLang="ru-RU" sz="2800" dirty="0" smtClean="0">
                <a:solidFill>
                  <a:schemeClr val="bg1"/>
                </a:solidFill>
              </a:rPr>
              <a:t>урок.</a:t>
            </a:r>
            <a:endParaRPr lang="ru-RU" altLang="ru-RU" sz="2800" dirty="0">
              <a:solidFill>
                <a:schemeClr val="bg1"/>
              </a:solidFill>
            </a:endParaRPr>
          </a:p>
          <a:p>
            <a:pPr eaLnBrk="1" hangingPunct="1"/>
            <a:r>
              <a:rPr lang="ru-RU" altLang="ru-RU" sz="2800" dirty="0">
                <a:solidFill>
                  <a:schemeClr val="bg1"/>
                </a:solidFill>
              </a:rPr>
              <a:t>Синий цвет мы </a:t>
            </a:r>
            <a:r>
              <a:rPr lang="ru-RU" altLang="ru-RU" sz="2800" dirty="0" smtClean="0">
                <a:solidFill>
                  <a:schemeClr val="bg1"/>
                </a:solidFill>
              </a:rPr>
              <a:t>отрываем,</a:t>
            </a:r>
            <a:endParaRPr lang="ru-RU" altLang="ru-RU" sz="2800" dirty="0">
              <a:solidFill>
                <a:schemeClr val="bg1"/>
              </a:solidFill>
            </a:endParaRPr>
          </a:p>
          <a:p>
            <a:pPr eaLnBrk="1" hangingPunct="1"/>
            <a:r>
              <a:rPr lang="ru-RU" altLang="ru-RU" sz="2800" dirty="0">
                <a:solidFill>
                  <a:schemeClr val="bg1"/>
                </a:solidFill>
              </a:rPr>
              <a:t>Отдохнем и </a:t>
            </a:r>
            <a:r>
              <a:rPr lang="ru-RU" altLang="ru-RU" sz="2800" dirty="0" smtClean="0">
                <a:solidFill>
                  <a:schemeClr val="bg1"/>
                </a:solidFill>
              </a:rPr>
              <a:t>поиграем.</a:t>
            </a:r>
            <a:endParaRPr lang="ru-RU" alt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98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7037E-6 L -0.13385 0.128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01" y="6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dirty="0" err="1" smtClean="0">
                <a:solidFill>
                  <a:srgbClr val="FF0000"/>
                </a:solidFill>
              </a:rPr>
              <a:t>Физминутка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71600" y="2071678"/>
            <a:ext cx="6400800" cy="356712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0"/>
          <p:cNvSpPr>
            <a:spLocks/>
          </p:cNvSpPr>
          <p:nvPr/>
        </p:nvSpPr>
        <p:spPr bwMode="auto">
          <a:xfrm rot="12011660">
            <a:off x="3557588" y="3648075"/>
            <a:ext cx="1600200" cy="2590800"/>
          </a:xfrm>
          <a:custGeom>
            <a:avLst/>
            <a:gdLst>
              <a:gd name="T0" fmla="*/ 2147483647 w 2100"/>
              <a:gd name="T1" fmla="*/ 2147483647 h 5370"/>
              <a:gd name="T2" fmla="*/ 2147483647 w 2100"/>
              <a:gd name="T3" fmla="*/ 2147483647 h 5370"/>
              <a:gd name="T4" fmla="*/ 2147483647 w 2100"/>
              <a:gd name="T5" fmla="*/ 2147483647 h 5370"/>
              <a:gd name="T6" fmla="*/ 2147483647 w 2100"/>
              <a:gd name="T7" fmla="*/ 2147483647 h 5370"/>
              <a:gd name="T8" fmla="*/ 2147483647 w 2100"/>
              <a:gd name="T9" fmla="*/ 2147483647 h 5370"/>
              <a:gd name="T10" fmla="*/ 2147483647 w 2100"/>
              <a:gd name="T11" fmla="*/ 2147483647 h 5370"/>
              <a:gd name="T12" fmla="*/ 2147483647 w 2100"/>
              <a:gd name="T13" fmla="*/ 2147483647 h 537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00"/>
              <a:gd name="T22" fmla="*/ 0 h 5370"/>
              <a:gd name="T23" fmla="*/ 2100 w 2100"/>
              <a:gd name="T24" fmla="*/ 5370 h 537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00" h="5370">
                <a:moveTo>
                  <a:pt x="750" y="4800"/>
                </a:moveTo>
                <a:cubicBezTo>
                  <a:pt x="540" y="4230"/>
                  <a:pt x="0" y="1980"/>
                  <a:pt x="30" y="1200"/>
                </a:cubicBezTo>
                <a:cubicBezTo>
                  <a:pt x="60" y="420"/>
                  <a:pt x="630" y="240"/>
                  <a:pt x="930" y="120"/>
                </a:cubicBezTo>
                <a:cubicBezTo>
                  <a:pt x="1230" y="0"/>
                  <a:pt x="1650" y="150"/>
                  <a:pt x="1830" y="480"/>
                </a:cubicBezTo>
                <a:cubicBezTo>
                  <a:pt x="2010" y="810"/>
                  <a:pt x="2100" y="1410"/>
                  <a:pt x="2010" y="2100"/>
                </a:cubicBezTo>
                <a:cubicBezTo>
                  <a:pt x="1920" y="2790"/>
                  <a:pt x="1500" y="4170"/>
                  <a:pt x="1290" y="4620"/>
                </a:cubicBezTo>
                <a:cubicBezTo>
                  <a:pt x="1080" y="5070"/>
                  <a:pt x="960" y="5370"/>
                  <a:pt x="750" y="4800"/>
                </a:cubicBezTo>
                <a:close/>
              </a:path>
            </a:pathLst>
          </a:custGeom>
          <a:solidFill>
            <a:srgbClr val="800080"/>
          </a:solidFill>
          <a:ln w="9525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" name="Freeform 11"/>
          <p:cNvSpPr>
            <a:spLocks/>
          </p:cNvSpPr>
          <p:nvPr/>
        </p:nvSpPr>
        <p:spPr bwMode="auto">
          <a:xfrm rot="9310901">
            <a:off x="4938713" y="3592513"/>
            <a:ext cx="1485900" cy="2590800"/>
          </a:xfrm>
          <a:custGeom>
            <a:avLst/>
            <a:gdLst>
              <a:gd name="T0" fmla="*/ 2147483647 w 2100"/>
              <a:gd name="T1" fmla="*/ 2147483647 h 5370"/>
              <a:gd name="T2" fmla="*/ 2147483647 w 2100"/>
              <a:gd name="T3" fmla="*/ 2147483647 h 5370"/>
              <a:gd name="T4" fmla="*/ 2147483647 w 2100"/>
              <a:gd name="T5" fmla="*/ 2147483647 h 5370"/>
              <a:gd name="T6" fmla="*/ 2147483647 w 2100"/>
              <a:gd name="T7" fmla="*/ 2147483647 h 5370"/>
              <a:gd name="T8" fmla="*/ 2147483647 w 2100"/>
              <a:gd name="T9" fmla="*/ 2147483647 h 5370"/>
              <a:gd name="T10" fmla="*/ 2147483647 w 2100"/>
              <a:gd name="T11" fmla="*/ 2147483647 h 5370"/>
              <a:gd name="T12" fmla="*/ 2147483647 w 2100"/>
              <a:gd name="T13" fmla="*/ 2147483647 h 537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00"/>
              <a:gd name="T22" fmla="*/ 0 h 5370"/>
              <a:gd name="T23" fmla="*/ 2100 w 2100"/>
              <a:gd name="T24" fmla="*/ 5370 h 537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00" h="5370">
                <a:moveTo>
                  <a:pt x="750" y="4800"/>
                </a:moveTo>
                <a:cubicBezTo>
                  <a:pt x="540" y="4230"/>
                  <a:pt x="0" y="1980"/>
                  <a:pt x="30" y="1200"/>
                </a:cubicBezTo>
                <a:cubicBezTo>
                  <a:pt x="60" y="420"/>
                  <a:pt x="630" y="240"/>
                  <a:pt x="930" y="120"/>
                </a:cubicBezTo>
                <a:cubicBezTo>
                  <a:pt x="1230" y="0"/>
                  <a:pt x="1650" y="150"/>
                  <a:pt x="1830" y="480"/>
                </a:cubicBezTo>
                <a:cubicBezTo>
                  <a:pt x="2010" y="810"/>
                  <a:pt x="2100" y="1410"/>
                  <a:pt x="2010" y="2100"/>
                </a:cubicBezTo>
                <a:cubicBezTo>
                  <a:pt x="1920" y="2790"/>
                  <a:pt x="1500" y="4170"/>
                  <a:pt x="1290" y="4620"/>
                </a:cubicBezTo>
                <a:cubicBezTo>
                  <a:pt x="1080" y="5070"/>
                  <a:pt x="960" y="5370"/>
                  <a:pt x="750" y="4800"/>
                </a:cubicBezTo>
                <a:close/>
              </a:path>
            </a:pathLst>
          </a:custGeom>
          <a:solidFill>
            <a:srgbClr val="00CCFF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Oval 12"/>
          <p:cNvSpPr>
            <a:spLocks noChangeArrowheads="1"/>
          </p:cNvSpPr>
          <p:nvPr/>
        </p:nvSpPr>
        <p:spPr bwMode="auto">
          <a:xfrm>
            <a:off x="4367213" y="2906713"/>
            <a:ext cx="1257300" cy="12573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80008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" name="Freeform 9"/>
          <p:cNvSpPr>
            <a:spLocks/>
          </p:cNvSpPr>
          <p:nvPr/>
        </p:nvSpPr>
        <p:spPr bwMode="auto">
          <a:xfrm rot="5877674">
            <a:off x="5834063" y="2582863"/>
            <a:ext cx="1485900" cy="2590800"/>
          </a:xfrm>
          <a:custGeom>
            <a:avLst/>
            <a:gdLst>
              <a:gd name="T0" fmla="*/ 2147483647 w 2100"/>
              <a:gd name="T1" fmla="*/ 2147483647 h 5370"/>
              <a:gd name="T2" fmla="*/ 2147483647 w 2100"/>
              <a:gd name="T3" fmla="*/ 2147483647 h 5370"/>
              <a:gd name="T4" fmla="*/ 2147483647 w 2100"/>
              <a:gd name="T5" fmla="*/ 2147483647 h 5370"/>
              <a:gd name="T6" fmla="*/ 2147483647 w 2100"/>
              <a:gd name="T7" fmla="*/ 2147483647 h 5370"/>
              <a:gd name="T8" fmla="*/ 2147483647 w 2100"/>
              <a:gd name="T9" fmla="*/ 2147483647 h 5370"/>
              <a:gd name="T10" fmla="*/ 2147483647 w 2100"/>
              <a:gd name="T11" fmla="*/ 2147483647 h 5370"/>
              <a:gd name="T12" fmla="*/ 2147483647 w 2100"/>
              <a:gd name="T13" fmla="*/ 2147483647 h 537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00"/>
              <a:gd name="T22" fmla="*/ 0 h 5370"/>
              <a:gd name="T23" fmla="*/ 2100 w 2100"/>
              <a:gd name="T24" fmla="*/ 5370 h 537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00" h="5370">
                <a:moveTo>
                  <a:pt x="750" y="4800"/>
                </a:moveTo>
                <a:cubicBezTo>
                  <a:pt x="540" y="4230"/>
                  <a:pt x="0" y="1980"/>
                  <a:pt x="30" y="1200"/>
                </a:cubicBezTo>
                <a:cubicBezTo>
                  <a:pt x="60" y="420"/>
                  <a:pt x="630" y="240"/>
                  <a:pt x="930" y="120"/>
                </a:cubicBezTo>
                <a:cubicBezTo>
                  <a:pt x="1230" y="0"/>
                  <a:pt x="1650" y="150"/>
                  <a:pt x="1830" y="480"/>
                </a:cubicBezTo>
                <a:cubicBezTo>
                  <a:pt x="2010" y="810"/>
                  <a:pt x="2100" y="1410"/>
                  <a:pt x="2010" y="2100"/>
                </a:cubicBezTo>
                <a:cubicBezTo>
                  <a:pt x="1920" y="2790"/>
                  <a:pt x="1500" y="4170"/>
                  <a:pt x="1290" y="4620"/>
                </a:cubicBezTo>
                <a:cubicBezTo>
                  <a:pt x="1080" y="5070"/>
                  <a:pt x="960" y="5370"/>
                  <a:pt x="750" y="4800"/>
                </a:cubicBezTo>
                <a:close/>
              </a:path>
            </a:pathLst>
          </a:cu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Oval 13"/>
          <p:cNvSpPr>
            <a:spLocks noChangeArrowheads="1"/>
          </p:cNvSpPr>
          <p:nvPr/>
        </p:nvSpPr>
        <p:spPr bwMode="auto">
          <a:xfrm>
            <a:off x="4356100" y="2924175"/>
            <a:ext cx="1257300" cy="12573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80008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124211" y="3203248"/>
            <a:ext cx="401978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2400" dirty="0" smtClean="0">
                <a:solidFill>
                  <a:schemeClr val="bg1"/>
                </a:solidFill>
              </a:rPr>
              <a:t>Вдруг зеленый лепесток</a:t>
            </a:r>
          </a:p>
          <a:p>
            <a:pPr eaLnBrk="1" hangingPunct="1"/>
            <a:r>
              <a:rPr lang="ru-RU" altLang="ru-RU" sz="2400" dirty="0" smtClean="0">
                <a:solidFill>
                  <a:schemeClr val="bg1"/>
                </a:solidFill>
              </a:rPr>
              <a:t>Улетает на восток.</a:t>
            </a:r>
          </a:p>
          <a:p>
            <a:pPr eaLnBrk="1" hangingPunct="1"/>
            <a:r>
              <a:rPr lang="ru-RU" altLang="ru-RU" sz="2400" dirty="0" smtClean="0">
                <a:solidFill>
                  <a:schemeClr val="bg1"/>
                </a:solidFill>
              </a:rPr>
              <a:t>К нам с востока возвращается –</a:t>
            </a:r>
          </a:p>
          <a:p>
            <a:pPr eaLnBrk="1" hangingPunct="1"/>
            <a:r>
              <a:rPr lang="ru-RU" altLang="ru-RU" sz="2400" dirty="0" smtClean="0">
                <a:solidFill>
                  <a:schemeClr val="bg1"/>
                </a:solidFill>
              </a:rPr>
              <a:t>Работа продолжается</a:t>
            </a:r>
            <a:r>
              <a:rPr lang="ru-RU" altLang="ru-RU" dirty="0" smtClean="0">
                <a:solidFill>
                  <a:schemeClr val="bg1"/>
                </a:solidFill>
              </a:rPr>
              <a:t>.</a:t>
            </a:r>
            <a:endParaRPr lang="ru-RU" alt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06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96296E-6 L -0.16528 -2.96296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6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57166"/>
            <a:ext cx="75724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400" dirty="0">
                <a:latin typeface="Arial" panose="020B0604020202020204" pitchFamily="34" charset="0"/>
                <a:cs typeface="Arial" panose="020B0604020202020204" pitchFamily="34" charset="0"/>
              </a:rPr>
              <a:t>Рыцарский </a:t>
            </a:r>
            <a:r>
              <a:rPr lang="ru-RU" alt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турнир</a:t>
            </a:r>
            <a:endParaRPr lang="en-US" altLang="ru-RU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4400" dirty="0"/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22270" y="1130577"/>
            <a:ext cx="7620000" cy="5419725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buFont typeface="Arial" charset="0"/>
              <a:buChar char="•"/>
              <a:defRPr/>
            </a:pPr>
            <a:endParaRPr lang="ru-RU" b="1" kern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ru-RU" b="1" kern="0" smtClean="0">
              <a:latin typeface="Arial" pitchFamily="34" charset="0"/>
              <a:cs typeface="Arial" pitchFamily="34" charset="0"/>
            </a:endParaRPr>
          </a:p>
          <a:p>
            <a:pPr marL="114300" indent="0">
              <a:buFont typeface="Arial" charset="0"/>
              <a:buNone/>
              <a:defRPr/>
            </a:pPr>
            <a:endParaRPr lang="ru-RU" b="1" kern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ru-RU" b="1" kern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ru-RU" b="1" kern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ru-RU" b="1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422270" y="1142984"/>
            <a:ext cx="7620000" cy="5407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558ED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Char char="•"/>
              <a:defRPr/>
            </a:pPr>
            <a:endParaRPr lang="ru-RU" b="1" smtClean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ru-RU" b="1" smtClean="0">
              <a:latin typeface="Arial" pitchFamily="34" charset="0"/>
              <a:cs typeface="Arial" pitchFamily="34" charset="0"/>
            </a:endParaRPr>
          </a:p>
          <a:p>
            <a:pPr marL="114300" indent="0">
              <a:buFont typeface="Arial" charset="0"/>
              <a:buNone/>
              <a:defRPr/>
            </a:pPr>
            <a:endParaRPr lang="ru-RU" b="1" smtClean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ru-RU" b="1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ru-RU" b="1" smtClean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36993" y="1043069"/>
            <a:ext cx="7620000" cy="5419725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buFont typeface="Arial" charset="0"/>
              <a:buChar char="•"/>
              <a:defRPr/>
            </a:pPr>
            <a:endParaRPr lang="ru-RU" b="1" kern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ru-RU" b="1" kern="0" smtClean="0">
              <a:latin typeface="Arial" pitchFamily="34" charset="0"/>
              <a:cs typeface="Arial" pitchFamily="34" charset="0"/>
            </a:endParaRPr>
          </a:p>
          <a:p>
            <a:pPr marL="114300" indent="0">
              <a:buFont typeface="Arial" charset="0"/>
              <a:buNone/>
              <a:defRPr/>
            </a:pPr>
            <a:endParaRPr lang="ru-RU" b="1" kern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ru-RU" b="1" kern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ru-RU" b="1" kern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ru-RU" b="1" kern="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Объект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4496809"/>
              </p:ext>
            </p:extLst>
          </p:nvPr>
        </p:nvGraphicFramePr>
        <p:xfrm>
          <a:off x="739375" y="1693898"/>
          <a:ext cx="638175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5" name="Формула" r:id="rId3" imgW="241195" imgH="393529" progId="Equation.3">
                  <p:embed/>
                </p:oleObj>
              </mc:Choice>
              <mc:Fallback>
                <p:oleObj name="Формула" r:id="rId3" imgW="241195" imgH="393529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375" y="1693898"/>
                        <a:ext cx="638175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6699987"/>
              </p:ext>
            </p:extLst>
          </p:nvPr>
        </p:nvGraphicFramePr>
        <p:xfrm>
          <a:off x="1678764" y="1222665"/>
          <a:ext cx="653786" cy="808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6" name="Формула" r:id="rId5" imgW="266469" imgH="393359" progId="Equation.3">
                  <p:embed/>
                </p:oleObj>
              </mc:Choice>
              <mc:Fallback>
                <p:oleObj name="Формула" r:id="rId5" imgW="266469" imgH="393359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8764" y="1222665"/>
                        <a:ext cx="653786" cy="8086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>
            <a:off x="1579931" y="2055409"/>
            <a:ext cx="1049034" cy="104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3226186" y="2060848"/>
            <a:ext cx="129063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689920" y="1784570"/>
            <a:ext cx="543739" cy="610745"/>
          </a:xfrm>
          <a:prstGeom prst="rect">
            <a:avLst/>
          </a:prstGeom>
          <a:blipFill rotWithShape="1">
            <a:blip r:embed="rId7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  <a:latin typeface="Arial" charset="0"/>
                <a:cs typeface="Arial" charset="0"/>
              </a:rPr>
              <a:t> </a:t>
            </a:r>
          </a:p>
        </p:txBody>
      </p:sp>
      <p:graphicFrame>
        <p:nvGraphicFramePr>
          <p:cNvPr id="14" name="Объект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735702"/>
              </p:ext>
            </p:extLst>
          </p:nvPr>
        </p:nvGraphicFramePr>
        <p:xfrm>
          <a:off x="3387581" y="1203638"/>
          <a:ext cx="593725" cy="803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7" name="Формула" r:id="rId8" imgW="342751" imgH="393529" progId="Equation.3">
                  <p:embed/>
                </p:oleObj>
              </mc:Choice>
              <mc:Fallback>
                <p:oleObj name="Формула" r:id="rId8" imgW="342751" imgH="393529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7581" y="1203638"/>
                        <a:ext cx="593725" cy="8034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516824" y="1802674"/>
            <a:ext cx="543739" cy="611771"/>
          </a:xfrm>
          <a:prstGeom prst="rect">
            <a:avLst/>
          </a:prstGeom>
          <a:blipFill rotWithShape="1">
            <a:blip r:embed="rId10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  <a:latin typeface="Arial" charset="0"/>
                <a:cs typeface="Arial" charset="0"/>
              </a:rPr>
              <a:t> 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060563" y="2108559"/>
            <a:ext cx="15478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17" name="Объект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3499711"/>
              </p:ext>
            </p:extLst>
          </p:nvPr>
        </p:nvGraphicFramePr>
        <p:xfrm>
          <a:off x="5346152" y="1280491"/>
          <a:ext cx="715322" cy="761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8" name="Формула" r:id="rId11" imgW="355292" imgH="393359" progId="Equation.3">
                  <p:embed/>
                </p:oleObj>
              </mc:Choice>
              <mc:Fallback>
                <p:oleObj name="Формула" r:id="rId11" imgW="355292" imgH="393359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6152" y="1280491"/>
                        <a:ext cx="715322" cy="7612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681380" y="1802674"/>
            <a:ext cx="543739" cy="611771"/>
          </a:xfrm>
          <a:prstGeom prst="rect">
            <a:avLst/>
          </a:prstGeom>
          <a:blipFill rotWithShape="1">
            <a:blip r:embed="rId13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  <a:latin typeface="Arial" charset="0"/>
                <a:cs typeface="Arial" charset="0"/>
              </a:rPr>
              <a:t> 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6945313" y="2486025"/>
            <a:ext cx="7937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20" name="Объект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0012991"/>
              </p:ext>
            </p:extLst>
          </p:nvPr>
        </p:nvGraphicFramePr>
        <p:xfrm>
          <a:off x="7087096" y="2501953"/>
          <a:ext cx="596031" cy="855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9" name="Формула" r:id="rId14" imgW="342751" imgH="393529" progId="Equation.3">
                  <p:embed/>
                </p:oleObj>
              </mc:Choice>
              <mc:Fallback>
                <p:oleObj name="Формула" r:id="rId14" imgW="342751" imgH="393529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7096" y="2501953"/>
                        <a:ext cx="596031" cy="8550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658506" y="3665530"/>
            <a:ext cx="543739" cy="611771"/>
          </a:xfrm>
          <a:prstGeom prst="rect">
            <a:avLst/>
          </a:prstGeom>
          <a:blipFill rotWithShape="1">
            <a:blip r:embed="rId16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  <a:latin typeface="Arial" charset="0"/>
                <a:cs typeface="Arial" charset="0"/>
              </a:rPr>
              <a:t> 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 flipH="1">
            <a:off x="5156200" y="4025900"/>
            <a:ext cx="146526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25" name="Объект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0336775"/>
              </p:ext>
            </p:extLst>
          </p:nvPr>
        </p:nvGraphicFramePr>
        <p:xfrm>
          <a:off x="5689228" y="3086542"/>
          <a:ext cx="754979" cy="85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0" name="Формула" r:id="rId17" imgW="330057" imgH="393529" progId="Equation.3">
                  <p:embed/>
                </p:oleObj>
              </mc:Choice>
              <mc:Fallback>
                <p:oleObj name="Формула" r:id="rId17" imgW="330057" imgH="393529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9228" y="3086542"/>
                        <a:ext cx="754979" cy="85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Овал 27"/>
          <p:cNvSpPr/>
          <p:nvPr/>
        </p:nvSpPr>
        <p:spPr>
          <a:xfrm>
            <a:off x="4269313" y="3501008"/>
            <a:ext cx="862056" cy="936104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</a:p>
        </p:txBody>
      </p:sp>
      <p:sp>
        <p:nvSpPr>
          <p:cNvPr id="29" name="TextBox 2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55244" y="3840440"/>
            <a:ext cx="377026" cy="369332"/>
          </a:xfrm>
          <a:prstGeom prst="rect">
            <a:avLst/>
          </a:prstGeom>
          <a:blipFill rotWithShape="1">
            <a:blip r:embed="rId19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  <a:latin typeface="Arial" charset="0"/>
                <a:cs typeface="Arial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7479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0"/>
          <p:cNvSpPr>
            <a:spLocks/>
          </p:cNvSpPr>
          <p:nvPr/>
        </p:nvSpPr>
        <p:spPr bwMode="auto">
          <a:xfrm rot="12011660">
            <a:off x="3557588" y="3648075"/>
            <a:ext cx="1600200" cy="2590800"/>
          </a:xfrm>
          <a:custGeom>
            <a:avLst/>
            <a:gdLst>
              <a:gd name="T0" fmla="*/ 2147483647 w 2100"/>
              <a:gd name="T1" fmla="*/ 2147483647 h 5370"/>
              <a:gd name="T2" fmla="*/ 2147483647 w 2100"/>
              <a:gd name="T3" fmla="*/ 2147483647 h 5370"/>
              <a:gd name="T4" fmla="*/ 2147483647 w 2100"/>
              <a:gd name="T5" fmla="*/ 2147483647 h 5370"/>
              <a:gd name="T6" fmla="*/ 2147483647 w 2100"/>
              <a:gd name="T7" fmla="*/ 2147483647 h 5370"/>
              <a:gd name="T8" fmla="*/ 2147483647 w 2100"/>
              <a:gd name="T9" fmla="*/ 2147483647 h 5370"/>
              <a:gd name="T10" fmla="*/ 2147483647 w 2100"/>
              <a:gd name="T11" fmla="*/ 2147483647 h 5370"/>
              <a:gd name="T12" fmla="*/ 2147483647 w 2100"/>
              <a:gd name="T13" fmla="*/ 2147483647 h 537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00"/>
              <a:gd name="T22" fmla="*/ 0 h 5370"/>
              <a:gd name="T23" fmla="*/ 2100 w 2100"/>
              <a:gd name="T24" fmla="*/ 5370 h 537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00" h="5370">
                <a:moveTo>
                  <a:pt x="750" y="4800"/>
                </a:moveTo>
                <a:cubicBezTo>
                  <a:pt x="540" y="4230"/>
                  <a:pt x="0" y="1980"/>
                  <a:pt x="30" y="1200"/>
                </a:cubicBezTo>
                <a:cubicBezTo>
                  <a:pt x="60" y="420"/>
                  <a:pt x="630" y="240"/>
                  <a:pt x="930" y="120"/>
                </a:cubicBezTo>
                <a:cubicBezTo>
                  <a:pt x="1230" y="0"/>
                  <a:pt x="1650" y="150"/>
                  <a:pt x="1830" y="480"/>
                </a:cubicBezTo>
                <a:cubicBezTo>
                  <a:pt x="2010" y="810"/>
                  <a:pt x="2100" y="1410"/>
                  <a:pt x="2010" y="2100"/>
                </a:cubicBezTo>
                <a:cubicBezTo>
                  <a:pt x="1920" y="2790"/>
                  <a:pt x="1500" y="4170"/>
                  <a:pt x="1290" y="4620"/>
                </a:cubicBezTo>
                <a:cubicBezTo>
                  <a:pt x="1080" y="5070"/>
                  <a:pt x="960" y="5370"/>
                  <a:pt x="750" y="4800"/>
                </a:cubicBezTo>
                <a:close/>
              </a:path>
            </a:pathLst>
          </a:custGeom>
          <a:solidFill>
            <a:srgbClr val="800080"/>
          </a:solidFill>
          <a:ln w="9525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" name="Oval 12"/>
          <p:cNvSpPr>
            <a:spLocks noChangeArrowheads="1"/>
          </p:cNvSpPr>
          <p:nvPr/>
        </p:nvSpPr>
        <p:spPr bwMode="auto">
          <a:xfrm>
            <a:off x="4367213" y="2906713"/>
            <a:ext cx="1257300" cy="12573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80008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" name="Freeform 11"/>
          <p:cNvSpPr>
            <a:spLocks/>
          </p:cNvSpPr>
          <p:nvPr/>
        </p:nvSpPr>
        <p:spPr bwMode="auto">
          <a:xfrm rot="9310901">
            <a:off x="5003800" y="3573463"/>
            <a:ext cx="1485900" cy="2590800"/>
          </a:xfrm>
          <a:custGeom>
            <a:avLst/>
            <a:gdLst>
              <a:gd name="T0" fmla="*/ 2147483647 w 2100"/>
              <a:gd name="T1" fmla="*/ 2147483647 h 5370"/>
              <a:gd name="T2" fmla="*/ 2147483647 w 2100"/>
              <a:gd name="T3" fmla="*/ 2147483647 h 5370"/>
              <a:gd name="T4" fmla="*/ 2147483647 w 2100"/>
              <a:gd name="T5" fmla="*/ 2147483647 h 5370"/>
              <a:gd name="T6" fmla="*/ 2147483647 w 2100"/>
              <a:gd name="T7" fmla="*/ 2147483647 h 5370"/>
              <a:gd name="T8" fmla="*/ 2147483647 w 2100"/>
              <a:gd name="T9" fmla="*/ 2147483647 h 5370"/>
              <a:gd name="T10" fmla="*/ 2147483647 w 2100"/>
              <a:gd name="T11" fmla="*/ 2147483647 h 5370"/>
              <a:gd name="T12" fmla="*/ 2147483647 w 2100"/>
              <a:gd name="T13" fmla="*/ 2147483647 h 537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00"/>
              <a:gd name="T22" fmla="*/ 0 h 5370"/>
              <a:gd name="T23" fmla="*/ 2100 w 2100"/>
              <a:gd name="T24" fmla="*/ 5370 h 537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00" h="5370">
                <a:moveTo>
                  <a:pt x="750" y="4800"/>
                </a:moveTo>
                <a:cubicBezTo>
                  <a:pt x="540" y="4230"/>
                  <a:pt x="0" y="1980"/>
                  <a:pt x="30" y="1200"/>
                </a:cubicBezTo>
                <a:cubicBezTo>
                  <a:pt x="60" y="420"/>
                  <a:pt x="630" y="240"/>
                  <a:pt x="930" y="120"/>
                </a:cubicBezTo>
                <a:cubicBezTo>
                  <a:pt x="1230" y="0"/>
                  <a:pt x="1650" y="150"/>
                  <a:pt x="1830" y="480"/>
                </a:cubicBezTo>
                <a:cubicBezTo>
                  <a:pt x="2010" y="810"/>
                  <a:pt x="2100" y="1410"/>
                  <a:pt x="2010" y="2100"/>
                </a:cubicBezTo>
                <a:cubicBezTo>
                  <a:pt x="1920" y="2790"/>
                  <a:pt x="1500" y="4170"/>
                  <a:pt x="1290" y="4620"/>
                </a:cubicBezTo>
                <a:cubicBezTo>
                  <a:pt x="1080" y="5070"/>
                  <a:pt x="960" y="5370"/>
                  <a:pt x="750" y="4800"/>
                </a:cubicBezTo>
                <a:close/>
              </a:path>
            </a:pathLst>
          </a:custGeom>
          <a:solidFill>
            <a:srgbClr val="00CCFF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Oval 13"/>
          <p:cNvSpPr>
            <a:spLocks noChangeArrowheads="1"/>
          </p:cNvSpPr>
          <p:nvPr/>
        </p:nvSpPr>
        <p:spPr bwMode="auto">
          <a:xfrm>
            <a:off x="4356100" y="2924175"/>
            <a:ext cx="1257300" cy="12573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80008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3953123" y="3973979"/>
            <a:ext cx="332055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dirty="0"/>
              <a:t>Голубой  мы оторвем,</a:t>
            </a:r>
          </a:p>
          <a:p>
            <a:pPr eaLnBrk="1" hangingPunct="1"/>
            <a:r>
              <a:rPr lang="ru-RU" altLang="ru-RU" sz="2400" dirty="0"/>
              <a:t>Удивленья не снесем.</a:t>
            </a:r>
          </a:p>
          <a:p>
            <a:pPr eaLnBrk="1" hangingPunct="1"/>
            <a:r>
              <a:rPr lang="ru-RU" altLang="ru-RU" sz="2400" dirty="0"/>
              <a:t>Тут уж новая забота –</a:t>
            </a:r>
          </a:p>
          <a:p>
            <a:pPr eaLnBrk="1" hangingPunct="1"/>
            <a:r>
              <a:rPr lang="ru-RU" altLang="ru-RU" sz="2400" dirty="0"/>
              <a:t>Самостоятельная </a:t>
            </a:r>
            <a:r>
              <a:rPr lang="ru-RU" altLang="ru-RU" sz="2400" dirty="0" smtClean="0"/>
              <a:t>работа.</a:t>
            </a: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323540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7037E-6 L -0.09705 -0.2203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1" y="-1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260475" y="764704"/>
            <a:ext cx="482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 dirty="0" smtClean="0">
                <a:solidFill>
                  <a:srgbClr val="990000"/>
                </a:solidFill>
                <a:latin typeface="Arial" charset="0"/>
              </a:rPr>
              <a:t>Задача.</a:t>
            </a:r>
            <a:endParaRPr lang="ru-RU" sz="3200" b="1" i="1" dirty="0">
              <a:solidFill>
                <a:srgbClr val="990000"/>
              </a:solidFill>
              <a:latin typeface="Arial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900113" y="1844675"/>
            <a:ext cx="52562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pic>
        <p:nvPicPr>
          <p:cNvPr id="7183" name="Picture 15" descr="2137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5278" r="68335"/>
          <a:stretch>
            <a:fillRect/>
          </a:stretch>
        </p:blipFill>
        <p:spPr bwMode="auto">
          <a:xfrm>
            <a:off x="395288" y="333375"/>
            <a:ext cx="865187" cy="1849438"/>
          </a:xfrm>
          <a:prstGeom prst="rect">
            <a:avLst/>
          </a:prstGeom>
          <a:noFill/>
        </p:spPr>
      </p:pic>
      <p:pic>
        <p:nvPicPr>
          <p:cNvPr id="7185" name="Picture 17" descr="2137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965" t="30222"/>
          <a:stretch>
            <a:fillRect/>
          </a:stretch>
        </p:blipFill>
        <p:spPr bwMode="auto">
          <a:xfrm>
            <a:off x="7020272" y="188640"/>
            <a:ext cx="1655763" cy="1992312"/>
          </a:xfrm>
          <a:prstGeom prst="rect">
            <a:avLst/>
          </a:prstGeom>
          <a:noFill/>
        </p:spPr>
      </p:pic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0" y="2085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1907704" y="1988840"/>
            <a:ext cx="6625406" cy="3366492"/>
            <a:chOff x="1907704" y="1988840"/>
            <a:chExt cx="6625406" cy="3366492"/>
          </a:xfrm>
        </p:grpSpPr>
        <p:sp>
          <p:nvSpPr>
            <p:cNvPr id="7186" name="Text Box 18"/>
            <p:cNvSpPr txBox="1">
              <a:spLocks noChangeArrowheads="1"/>
            </p:cNvSpPr>
            <p:nvPr/>
          </p:nvSpPr>
          <p:spPr bwMode="auto">
            <a:xfrm>
              <a:off x="1907704" y="1988840"/>
              <a:ext cx="6625406" cy="3108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dirty="0">
                  <a:solidFill>
                    <a:schemeClr val="bg2">
                      <a:lumMod val="75000"/>
                    </a:schemeClr>
                  </a:solidFill>
                  <a:latin typeface="Arial" charset="0"/>
                </a:rPr>
                <a:t> </a:t>
              </a:r>
              <a:r>
                <a:rPr lang="en-US" dirty="0" smtClean="0">
                  <a:solidFill>
                    <a:schemeClr val="bg2">
                      <a:lumMod val="75000"/>
                    </a:schemeClr>
                  </a:solidFill>
                  <a:latin typeface="Arial" charset="0"/>
                </a:rPr>
                <a:t> </a:t>
              </a:r>
              <a:r>
                <a:rPr lang="ru-RU" sz="2800" b="1" dirty="0" smtClean="0">
                  <a:solidFill>
                    <a:schemeClr val="bg2">
                      <a:lumMod val="75000"/>
                    </a:schemeClr>
                  </a:solidFill>
                  <a:latin typeface="Arial" charset="0"/>
                </a:rPr>
                <a:t>Пятачок </a:t>
              </a:r>
              <a:r>
                <a:rPr lang="ru-RU" sz="2800" b="1" dirty="0">
                  <a:solidFill>
                    <a:schemeClr val="bg2">
                      <a:lumMod val="75000"/>
                    </a:schemeClr>
                  </a:solidFill>
                  <a:latin typeface="Arial" charset="0"/>
                </a:rPr>
                <a:t>принес для </a:t>
              </a:r>
              <a:r>
                <a:rPr lang="ru-RU" sz="2800" b="1" dirty="0" err="1" smtClean="0">
                  <a:solidFill>
                    <a:schemeClr val="bg2">
                      <a:lumMod val="75000"/>
                    </a:schemeClr>
                  </a:solidFill>
                  <a:latin typeface="Arial" charset="0"/>
                </a:rPr>
                <a:t>Винни</a:t>
              </a:r>
              <a:r>
                <a:rPr lang="ru-RU" sz="2800" b="1" dirty="0" smtClean="0">
                  <a:solidFill>
                    <a:schemeClr val="bg2">
                      <a:lumMod val="75000"/>
                    </a:schemeClr>
                  </a:solidFill>
                  <a:latin typeface="Arial" charset="0"/>
                </a:rPr>
                <a:t>  </a:t>
              </a:r>
              <a:r>
                <a:rPr lang="ru-RU" sz="2800" b="1" dirty="0">
                  <a:solidFill>
                    <a:schemeClr val="bg2">
                      <a:lumMod val="75000"/>
                    </a:schemeClr>
                  </a:solidFill>
                  <a:latin typeface="Arial" charset="0"/>
                </a:rPr>
                <a:t>два </a:t>
              </a:r>
              <a:endParaRPr lang="ru-RU" sz="28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r>
                <a:rPr lang="ru-RU" sz="2800" b="1" dirty="0" smtClean="0">
                  <a:solidFill>
                    <a:schemeClr val="bg2">
                      <a:lumMod val="75000"/>
                    </a:schemeClr>
                  </a:solidFill>
                  <a:latin typeface="Arial" charset="0"/>
                </a:rPr>
                <a:t> бочонка  </a:t>
              </a:r>
              <a:r>
                <a:rPr lang="ru-RU" sz="2800" b="1" dirty="0">
                  <a:solidFill>
                    <a:schemeClr val="bg2">
                      <a:lumMod val="75000"/>
                    </a:schemeClr>
                  </a:solidFill>
                  <a:latin typeface="Arial" charset="0"/>
                </a:rPr>
                <a:t>с медом. </a:t>
              </a:r>
              <a:r>
                <a:rPr lang="ru-RU" sz="2800" b="1" dirty="0" smtClean="0">
                  <a:solidFill>
                    <a:schemeClr val="bg2">
                      <a:lumMod val="75000"/>
                    </a:schemeClr>
                  </a:solidFill>
                  <a:latin typeface="Arial" charset="0"/>
                </a:rPr>
                <a:t>Масса</a:t>
              </a:r>
            </a:p>
            <a:p>
              <a:pPr>
                <a:spcBef>
                  <a:spcPct val="50000"/>
                </a:spcBef>
              </a:pPr>
              <a:r>
                <a:rPr lang="ru-RU" sz="2800" b="1" dirty="0" smtClean="0">
                  <a:solidFill>
                    <a:schemeClr val="bg2">
                      <a:lumMod val="75000"/>
                    </a:schemeClr>
                  </a:solidFill>
                  <a:latin typeface="Arial" charset="0"/>
                </a:rPr>
                <a:t> одного  бочонка </a:t>
              </a:r>
              <a:r>
                <a:rPr lang="en-US" sz="2800" b="1" dirty="0" smtClean="0">
                  <a:solidFill>
                    <a:schemeClr val="bg2">
                      <a:lumMod val="75000"/>
                    </a:schemeClr>
                  </a:solidFill>
                  <a:latin typeface="Arial" charset="0"/>
                </a:rPr>
                <a:t> </a:t>
              </a:r>
              <a:r>
                <a:rPr lang="ru-RU" sz="2800" b="1" dirty="0" smtClean="0">
                  <a:solidFill>
                    <a:schemeClr val="bg2">
                      <a:lumMod val="75000"/>
                    </a:schemeClr>
                  </a:solidFill>
                  <a:latin typeface="Arial" charset="0"/>
                </a:rPr>
                <a:t>5    кг и он  легче</a:t>
              </a:r>
            </a:p>
            <a:p>
              <a:pPr>
                <a:spcBef>
                  <a:spcPct val="50000"/>
                </a:spcBef>
              </a:pPr>
              <a:r>
                <a:rPr lang="ru-RU" sz="2800" b="1" dirty="0" smtClean="0">
                  <a:solidFill>
                    <a:schemeClr val="bg2">
                      <a:lumMod val="75000"/>
                    </a:schemeClr>
                  </a:solidFill>
                  <a:latin typeface="Arial" charset="0"/>
                </a:rPr>
                <a:t> </a:t>
              </a:r>
              <a:r>
                <a:rPr lang="ru-RU" sz="2800" b="1" dirty="0">
                  <a:solidFill>
                    <a:schemeClr val="bg2">
                      <a:lumMod val="75000"/>
                    </a:schemeClr>
                  </a:solidFill>
                  <a:latin typeface="Arial" charset="0"/>
                </a:rPr>
                <a:t>второго на</a:t>
              </a:r>
              <a:r>
                <a:rPr lang="en-US" sz="2800" b="1" dirty="0">
                  <a:solidFill>
                    <a:schemeClr val="bg2">
                      <a:lumMod val="75000"/>
                    </a:schemeClr>
                  </a:solidFill>
                  <a:latin typeface="Arial" charset="0"/>
                </a:rPr>
                <a:t> </a:t>
              </a:r>
              <a:r>
                <a:rPr lang="ru-RU" sz="2800" b="1" dirty="0">
                  <a:solidFill>
                    <a:schemeClr val="bg2">
                      <a:lumMod val="75000"/>
                    </a:schemeClr>
                  </a:solidFill>
                  <a:latin typeface="Arial" charset="0"/>
                </a:rPr>
                <a:t> 1 </a:t>
              </a:r>
              <a:r>
                <a:rPr lang="ru-RU" sz="2800" b="1" dirty="0" smtClean="0">
                  <a:solidFill>
                    <a:schemeClr val="bg2">
                      <a:lumMod val="75000"/>
                    </a:schemeClr>
                  </a:solidFill>
                  <a:latin typeface="Arial" charset="0"/>
                </a:rPr>
                <a:t>    кг</a:t>
              </a:r>
              <a:r>
                <a:rPr lang="ru-RU" sz="2800" b="1" dirty="0">
                  <a:solidFill>
                    <a:schemeClr val="bg2">
                      <a:lumMod val="75000"/>
                    </a:schemeClr>
                  </a:solidFill>
                  <a:latin typeface="Arial" charset="0"/>
                </a:rPr>
                <a:t>. </a:t>
              </a:r>
              <a:r>
                <a:rPr lang="ru-RU" sz="2800" b="1" dirty="0" smtClean="0">
                  <a:solidFill>
                    <a:schemeClr val="bg2">
                      <a:lumMod val="75000"/>
                    </a:schemeClr>
                  </a:solidFill>
                  <a:latin typeface="Arial" charset="0"/>
                </a:rPr>
                <a:t>  Сколько </a:t>
              </a:r>
              <a:r>
                <a:rPr lang="ru-RU" sz="2800" b="1" dirty="0">
                  <a:solidFill>
                    <a:schemeClr val="bg2">
                      <a:lumMod val="75000"/>
                    </a:schemeClr>
                  </a:solidFill>
                  <a:latin typeface="Arial" charset="0"/>
                </a:rPr>
                <a:t>меда </a:t>
              </a:r>
              <a:endParaRPr lang="ru-RU" sz="28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r>
                <a:rPr lang="ru-RU" sz="2800" b="1" dirty="0" smtClean="0">
                  <a:solidFill>
                    <a:schemeClr val="bg2">
                      <a:lumMod val="75000"/>
                    </a:schemeClr>
                  </a:solidFill>
                  <a:latin typeface="Arial" charset="0"/>
                </a:rPr>
                <a:t> было </a:t>
              </a:r>
              <a:r>
                <a:rPr lang="ru-RU" sz="2800" b="1" dirty="0">
                  <a:solidFill>
                    <a:schemeClr val="bg2">
                      <a:lumMod val="75000"/>
                    </a:schemeClr>
                  </a:solidFill>
                  <a:latin typeface="Arial" charset="0"/>
                </a:rPr>
                <a:t>в двух бочонках? </a:t>
              </a:r>
            </a:p>
          </p:txBody>
        </p:sp>
        <p:pic>
          <p:nvPicPr>
            <p:cNvPr id="47111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436096" y="3068960"/>
              <a:ext cx="209550" cy="1628775"/>
            </a:xfrm>
            <a:prstGeom prst="rect">
              <a:avLst/>
            </a:prstGeom>
            <a:noFill/>
          </p:spPr>
        </p:pic>
        <p:pic>
          <p:nvPicPr>
            <p:cNvPr id="47114" name="Picture 10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99992" y="3717032"/>
              <a:ext cx="209550" cy="1638300"/>
            </a:xfrm>
            <a:prstGeom prst="rect">
              <a:avLst/>
            </a:prstGeom>
            <a:noFill/>
          </p:spPr>
        </p:pic>
      </p:grp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0" y="2095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4" descr="кн">
            <a:hlinkClick r:id="" action="ppaction://hlinkshowjump?jump=nextslide">
              <a:snd r:embed="rId5" name="chimes.wav"/>
            </a:hlinkClick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240" y="5373216"/>
            <a:ext cx="194468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87450" y="404813"/>
            <a:ext cx="6553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403350" y="476250"/>
            <a:ext cx="432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Решение: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619250" y="1916113"/>
            <a:ext cx="698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258888" y="1628775"/>
            <a:ext cx="7058025" cy="923925"/>
            <a:chOff x="793" y="1026"/>
            <a:chExt cx="4446" cy="636"/>
          </a:xfrm>
        </p:grpSpPr>
        <p:sp>
          <p:nvSpPr>
            <p:cNvPr id="10249" name="Text Box 9"/>
            <p:cNvSpPr txBox="1">
              <a:spLocks noChangeArrowheads="1"/>
            </p:cNvSpPr>
            <p:nvPr/>
          </p:nvSpPr>
          <p:spPr bwMode="auto">
            <a:xfrm>
              <a:off x="793" y="1117"/>
              <a:ext cx="273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latin typeface="Arial" charset="0"/>
                </a:rPr>
                <a:t>5</a:t>
              </a:r>
            </a:p>
          </p:txBody>
        </p:sp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929" y="1026"/>
              <a:ext cx="227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latin typeface="Arial" charset="0"/>
                </a:rPr>
                <a:t>4</a:t>
              </a:r>
            </a:p>
          </p:txBody>
        </p:sp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975" y="1344"/>
              <a:ext cx="40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000">
                <a:latin typeface="Arial" charset="0"/>
              </a:endParaRPr>
            </a:p>
          </p:txBody>
        </p:sp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>
              <a:off x="930" y="1253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930" y="1249"/>
              <a:ext cx="317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latin typeface="Arial" charset="0"/>
                </a:rPr>
                <a:t>7</a:t>
              </a:r>
            </a:p>
          </p:txBody>
        </p:sp>
        <p:sp>
          <p:nvSpPr>
            <p:cNvPr id="10254" name="Text Box 14"/>
            <p:cNvSpPr txBox="1">
              <a:spLocks noChangeArrowheads="1"/>
            </p:cNvSpPr>
            <p:nvPr/>
          </p:nvSpPr>
          <p:spPr bwMode="auto">
            <a:xfrm>
              <a:off x="1202" y="1117"/>
              <a:ext cx="317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latin typeface="Arial" charset="0"/>
                </a:rPr>
                <a:t>+</a:t>
              </a:r>
            </a:p>
          </p:txBody>
        </p:sp>
        <p:sp>
          <p:nvSpPr>
            <p:cNvPr id="10255" name="Text Box 15"/>
            <p:cNvSpPr txBox="1">
              <a:spLocks noChangeArrowheads="1"/>
            </p:cNvSpPr>
            <p:nvPr/>
          </p:nvSpPr>
          <p:spPr bwMode="auto">
            <a:xfrm>
              <a:off x="1383" y="1117"/>
              <a:ext cx="182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latin typeface="Arial" charset="0"/>
                </a:rPr>
                <a:t>1</a:t>
              </a:r>
            </a:p>
          </p:txBody>
        </p:sp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1565" y="1026"/>
              <a:ext cx="181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latin typeface="Arial" charset="0"/>
                </a:rPr>
                <a:t>5</a:t>
              </a:r>
            </a:p>
          </p:txBody>
        </p:sp>
        <p:sp>
          <p:nvSpPr>
            <p:cNvPr id="10257" name="Text Box 17"/>
            <p:cNvSpPr txBox="1">
              <a:spLocks noChangeArrowheads="1"/>
            </p:cNvSpPr>
            <p:nvPr/>
          </p:nvSpPr>
          <p:spPr bwMode="auto">
            <a:xfrm>
              <a:off x="1519" y="1298"/>
              <a:ext cx="31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000">
                <a:latin typeface="Arial" charset="0"/>
              </a:endParaRPr>
            </a:p>
          </p:txBody>
        </p:sp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>
              <a:off x="1565" y="1253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59" name="Text Box 19"/>
            <p:cNvSpPr txBox="1">
              <a:spLocks noChangeArrowheads="1"/>
            </p:cNvSpPr>
            <p:nvPr/>
          </p:nvSpPr>
          <p:spPr bwMode="auto">
            <a:xfrm>
              <a:off x="1565" y="1249"/>
              <a:ext cx="272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latin typeface="Arial" charset="0"/>
                </a:rPr>
                <a:t>7</a:t>
              </a:r>
            </a:p>
          </p:txBody>
        </p:sp>
        <p:sp>
          <p:nvSpPr>
            <p:cNvPr id="10260" name="Text Box 20"/>
            <p:cNvSpPr txBox="1">
              <a:spLocks noChangeArrowheads="1"/>
            </p:cNvSpPr>
            <p:nvPr/>
          </p:nvSpPr>
          <p:spPr bwMode="auto">
            <a:xfrm>
              <a:off x="1882" y="1117"/>
              <a:ext cx="182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latin typeface="Arial" charset="0"/>
                </a:rPr>
                <a:t>=</a:t>
              </a:r>
            </a:p>
          </p:txBody>
        </p:sp>
        <p:sp>
          <p:nvSpPr>
            <p:cNvPr id="10261" name="Text Box 21"/>
            <p:cNvSpPr txBox="1">
              <a:spLocks noChangeArrowheads="1"/>
            </p:cNvSpPr>
            <p:nvPr/>
          </p:nvSpPr>
          <p:spPr bwMode="auto">
            <a:xfrm>
              <a:off x="2064" y="1117"/>
              <a:ext cx="272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latin typeface="Arial" charset="0"/>
                </a:rPr>
                <a:t>6</a:t>
              </a:r>
            </a:p>
          </p:txBody>
        </p:sp>
        <p:sp>
          <p:nvSpPr>
            <p:cNvPr id="10262" name="Text Box 22"/>
            <p:cNvSpPr txBox="1">
              <a:spLocks noChangeArrowheads="1"/>
            </p:cNvSpPr>
            <p:nvPr/>
          </p:nvSpPr>
          <p:spPr bwMode="auto">
            <a:xfrm>
              <a:off x="2245" y="1026"/>
              <a:ext cx="227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latin typeface="Arial" charset="0"/>
                </a:rPr>
                <a:t>9</a:t>
              </a:r>
            </a:p>
          </p:txBody>
        </p:sp>
        <p:sp>
          <p:nvSpPr>
            <p:cNvPr id="10263" name="Text Box 23"/>
            <p:cNvSpPr txBox="1">
              <a:spLocks noChangeArrowheads="1"/>
            </p:cNvSpPr>
            <p:nvPr/>
          </p:nvSpPr>
          <p:spPr bwMode="auto">
            <a:xfrm>
              <a:off x="2245" y="1389"/>
              <a:ext cx="363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000">
                <a:latin typeface="Arial" charset="0"/>
              </a:endParaRPr>
            </a:p>
          </p:txBody>
        </p:sp>
        <p:sp>
          <p:nvSpPr>
            <p:cNvPr id="10264" name="Line 24"/>
            <p:cNvSpPr>
              <a:spLocks noChangeShapeType="1"/>
            </p:cNvSpPr>
            <p:nvPr/>
          </p:nvSpPr>
          <p:spPr bwMode="auto">
            <a:xfrm>
              <a:off x="2291" y="1253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65" name="Text Box 25"/>
            <p:cNvSpPr txBox="1">
              <a:spLocks noChangeArrowheads="1"/>
            </p:cNvSpPr>
            <p:nvPr/>
          </p:nvSpPr>
          <p:spPr bwMode="auto">
            <a:xfrm>
              <a:off x="2245" y="1249"/>
              <a:ext cx="181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latin typeface="Arial" charset="0"/>
                </a:rPr>
                <a:t>7</a:t>
              </a:r>
            </a:p>
          </p:txBody>
        </p:sp>
        <p:sp>
          <p:nvSpPr>
            <p:cNvPr id="10266" name="Text Box 26"/>
            <p:cNvSpPr txBox="1">
              <a:spLocks noChangeArrowheads="1"/>
            </p:cNvSpPr>
            <p:nvPr/>
          </p:nvSpPr>
          <p:spPr bwMode="auto">
            <a:xfrm>
              <a:off x="2426" y="1117"/>
              <a:ext cx="273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latin typeface="Arial" charset="0"/>
                </a:rPr>
                <a:t>=</a:t>
              </a:r>
              <a:endParaRPr lang="ru-RU" sz="20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0267" name="Text Box 27"/>
            <p:cNvSpPr txBox="1">
              <a:spLocks noChangeArrowheads="1"/>
            </p:cNvSpPr>
            <p:nvPr/>
          </p:nvSpPr>
          <p:spPr bwMode="auto">
            <a:xfrm>
              <a:off x="2562" y="1117"/>
              <a:ext cx="454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latin typeface="Arial" charset="0"/>
                </a:rPr>
                <a:t>7</a:t>
              </a:r>
            </a:p>
          </p:txBody>
        </p:sp>
        <p:sp>
          <p:nvSpPr>
            <p:cNvPr id="10268" name="Text Box 28"/>
            <p:cNvSpPr txBox="1">
              <a:spLocks noChangeArrowheads="1"/>
            </p:cNvSpPr>
            <p:nvPr/>
          </p:nvSpPr>
          <p:spPr bwMode="auto">
            <a:xfrm>
              <a:off x="2699" y="1026"/>
              <a:ext cx="227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latin typeface="Arial" charset="0"/>
                </a:rPr>
                <a:t>2</a:t>
              </a:r>
            </a:p>
          </p:txBody>
        </p:sp>
        <p:sp>
          <p:nvSpPr>
            <p:cNvPr id="10269" name="Text Box 29"/>
            <p:cNvSpPr txBox="1">
              <a:spLocks noChangeArrowheads="1"/>
            </p:cNvSpPr>
            <p:nvPr/>
          </p:nvSpPr>
          <p:spPr bwMode="auto">
            <a:xfrm>
              <a:off x="2789" y="1344"/>
              <a:ext cx="272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000">
                <a:latin typeface="Arial" charset="0"/>
              </a:endParaRPr>
            </a:p>
          </p:txBody>
        </p:sp>
        <p:sp>
          <p:nvSpPr>
            <p:cNvPr id="10270" name="Line 30"/>
            <p:cNvSpPr>
              <a:spLocks noChangeShapeType="1"/>
            </p:cNvSpPr>
            <p:nvPr/>
          </p:nvSpPr>
          <p:spPr bwMode="auto">
            <a:xfrm>
              <a:off x="2744" y="1253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71" name="Text Box 31"/>
            <p:cNvSpPr txBox="1">
              <a:spLocks noChangeArrowheads="1"/>
            </p:cNvSpPr>
            <p:nvPr/>
          </p:nvSpPr>
          <p:spPr bwMode="auto">
            <a:xfrm>
              <a:off x="2699" y="1253"/>
              <a:ext cx="272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latin typeface="Arial" charset="0"/>
                </a:rPr>
                <a:t>7</a:t>
              </a:r>
            </a:p>
          </p:txBody>
        </p:sp>
        <p:sp>
          <p:nvSpPr>
            <p:cNvPr id="10272" name="Text Box 32"/>
            <p:cNvSpPr txBox="1">
              <a:spLocks noChangeArrowheads="1"/>
            </p:cNvSpPr>
            <p:nvPr/>
          </p:nvSpPr>
          <p:spPr bwMode="auto">
            <a:xfrm>
              <a:off x="2925" y="1113"/>
              <a:ext cx="2314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latin typeface="Arial" charset="0"/>
                </a:rPr>
                <a:t>(кг) масса второго бочонка</a:t>
              </a:r>
            </a:p>
          </p:txBody>
        </p:sp>
      </p:grp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827088" y="2852738"/>
            <a:ext cx="7489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827088" y="3133725"/>
            <a:ext cx="7058025" cy="1087438"/>
            <a:chOff x="521" y="1570"/>
            <a:chExt cx="4446" cy="685"/>
          </a:xfrm>
        </p:grpSpPr>
        <p:sp>
          <p:nvSpPr>
            <p:cNvPr id="10275" name="Text Box 35"/>
            <p:cNvSpPr txBox="1">
              <a:spLocks noChangeArrowheads="1"/>
            </p:cNvSpPr>
            <p:nvPr/>
          </p:nvSpPr>
          <p:spPr bwMode="auto">
            <a:xfrm>
              <a:off x="521" y="1661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latin typeface="Arial" charset="0"/>
                </a:rPr>
                <a:t>2.</a:t>
              </a:r>
            </a:p>
          </p:txBody>
        </p:sp>
        <p:sp>
          <p:nvSpPr>
            <p:cNvPr id="10276" name="Text Box 36"/>
            <p:cNvSpPr txBox="1">
              <a:spLocks noChangeArrowheads="1"/>
            </p:cNvSpPr>
            <p:nvPr/>
          </p:nvSpPr>
          <p:spPr bwMode="auto">
            <a:xfrm>
              <a:off x="758" y="1752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>
                <a:latin typeface="Arial" charset="0"/>
              </a:endParaRPr>
            </a:p>
          </p:txBody>
        </p:sp>
        <p:sp>
          <p:nvSpPr>
            <p:cNvPr id="10277" name="Text Box 37"/>
            <p:cNvSpPr txBox="1">
              <a:spLocks noChangeArrowheads="1"/>
            </p:cNvSpPr>
            <p:nvPr/>
          </p:nvSpPr>
          <p:spPr bwMode="auto">
            <a:xfrm>
              <a:off x="748" y="1657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latin typeface="Arial" charset="0"/>
                </a:rPr>
                <a:t>5</a:t>
              </a:r>
            </a:p>
          </p:txBody>
        </p:sp>
        <p:sp>
          <p:nvSpPr>
            <p:cNvPr id="10278" name="Text Box 38"/>
            <p:cNvSpPr txBox="1">
              <a:spLocks noChangeArrowheads="1"/>
            </p:cNvSpPr>
            <p:nvPr/>
          </p:nvSpPr>
          <p:spPr bwMode="auto">
            <a:xfrm>
              <a:off x="871" y="1570"/>
              <a:ext cx="28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latin typeface="Arial" charset="0"/>
                </a:rPr>
                <a:t>4</a:t>
              </a:r>
            </a:p>
          </p:txBody>
        </p:sp>
        <p:sp>
          <p:nvSpPr>
            <p:cNvPr id="10279" name="Text Box 39"/>
            <p:cNvSpPr txBox="1">
              <a:spLocks noChangeArrowheads="1"/>
            </p:cNvSpPr>
            <p:nvPr/>
          </p:nvSpPr>
          <p:spPr bwMode="auto">
            <a:xfrm>
              <a:off x="930" y="2024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>
                <a:latin typeface="Arial" charset="0"/>
              </a:endParaRPr>
            </a:p>
          </p:txBody>
        </p:sp>
        <p:sp>
          <p:nvSpPr>
            <p:cNvPr id="10280" name="Line 40"/>
            <p:cNvSpPr>
              <a:spLocks noChangeShapeType="1"/>
            </p:cNvSpPr>
            <p:nvPr/>
          </p:nvSpPr>
          <p:spPr bwMode="auto">
            <a:xfrm>
              <a:off x="930" y="1797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81" name="Text Box 41"/>
            <p:cNvSpPr txBox="1">
              <a:spLocks noChangeArrowheads="1"/>
            </p:cNvSpPr>
            <p:nvPr/>
          </p:nvSpPr>
          <p:spPr bwMode="auto">
            <a:xfrm>
              <a:off x="884" y="1797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latin typeface="Arial" charset="0"/>
                </a:rPr>
                <a:t>7</a:t>
              </a:r>
            </a:p>
          </p:txBody>
        </p:sp>
        <p:sp>
          <p:nvSpPr>
            <p:cNvPr id="10282" name="Text Box 42"/>
            <p:cNvSpPr txBox="1">
              <a:spLocks noChangeArrowheads="1"/>
            </p:cNvSpPr>
            <p:nvPr/>
          </p:nvSpPr>
          <p:spPr bwMode="auto">
            <a:xfrm>
              <a:off x="1156" y="1661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latin typeface="Arial" charset="0"/>
                </a:rPr>
                <a:t>+</a:t>
              </a:r>
            </a:p>
          </p:txBody>
        </p:sp>
        <p:sp>
          <p:nvSpPr>
            <p:cNvPr id="10283" name="Text Box 43"/>
            <p:cNvSpPr txBox="1">
              <a:spLocks noChangeArrowheads="1"/>
            </p:cNvSpPr>
            <p:nvPr/>
          </p:nvSpPr>
          <p:spPr bwMode="auto">
            <a:xfrm>
              <a:off x="1338" y="1661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latin typeface="Arial" charset="0"/>
                </a:rPr>
                <a:t>7</a:t>
              </a:r>
            </a:p>
          </p:txBody>
        </p:sp>
        <p:sp>
          <p:nvSpPr>
            <p:cNvPr id="10284" name="Text Box 44"/>
            <p:cNvSpPr txBox="1">
              <a:spLocks noChangeArrowheads="1"/>
            </p:cNvSpPr>
            <p:nvPr/>
          </p:nvSpPr>
          <p:spPr bwMode="auto">
            <a:xfrm>
              <a:off x="1474" y="1570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latin typeface="Arial" charset="0"/>
                </a:rPr>
                <a:t>2</a:t>
              </a:r>
            </a:p>
          </p:txBody>
        </p:sp>
        <p:sp>
          <p:nvSpPr>
            <p:cNvPr id="10285" name="Text Box 45"/>
            <p:cNvSpPr txBox="1">
              <a:spLocks noChangeArrowheads="1"/>
            </p:cNvSpPr>
            <p:nvPr/>
          </p:nvSpPr>
          <p:spPr bwMode="auto">
            <a:xfrm>
              <a:off x="1519" y="1797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>
                <a:latin typeface="Arial" charset="0"/>
              </a:endParaRPr>
            </a:p>
          </p:txBody>
        </p:sp>
        <p:sp>
          <p:nvSpPr>
            <p:cNvPr id="10286" name="Line 46"/>
            <p:cNvSpPr>
              <a:spLocks noChangeShapeType="1"/>
            </p:cNvSpPr>
            <p:nvPr/>
          </p:nvSpPr>
          <p:spPr bwMode="auto">
            <a:xfrm>
              <a:off x="1519" y="1797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87" name="Text Box 47"/>
            <p:cNvSpPr txBox="1">
              <a:spLocks noChangeArrowheads="1"/>
            </p:cNvSpPr>
            <p:nvPr/>
          </p:nvSpPr>
          <p:spPr bwMode="auto">
            <a:xfrm>
              <a:off x="1474" y="1797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latin typeface="Arial" charset="0"/>
                </a:rPr>
                <a:t>7</a:t>
              </a:r>
            </a:p>
          </p:txBody>
        </p:sp>
        <p:sp>
          <p:nvSpPr>
            <p:cNvPr id="10288" name="Text Box 48"/>
            <p:cNvSpPr txBox="1">
              <a:spLocks noChangeArrowheads="1"/>
            </p:cNvSpPr>
            <p:nvPr/>
          </p:nvSpPr>
          <p:spPr bwMode="auto">
            <a:xfrm>
              <a:off x="1746" y="1661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latin typeface="Arial" charset="0"/>
                </a:rPr>
                <a:t>=</a:t>
              </a:r>
            </a:p>
          </p:txBody>
        </p:sp>
        <p:sp>
          <p:nvSpPr>
            <p:cNvPr id="10289" name="Text Box 49"/>
            <p:cNvSpPr txBox="1">
              <a:spLocks noChangeArrowheads="1"/>
            </p:cNvSpPr>
            <p:nvPr/>
          </p:nvSpPr>
          <p:spPr bwMode="auto">
            <a:xfrm>
              <a:off x="1927" y="1657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latin typeface="Arial" charset="0"/>
                </a:rPr>
                <a:t>12</a:t>
              </a:r>
            </a:p>
          </p:txBody>
        </p:sp>
        <p:sp>
          <p:nvSpPr>
            <p:cNvPr id="10290" name="Text Box 50"/>
            <p:cNvSpPr txBox="1">
              <a:spLocks noChangeArrowheads="1"/>
            </p:cNvSpPr>
            <p:nvPr/>
          </p:nvSpPr>
          <p:spPr bwMode="auto">
            <a:xfrm>
              <a:off x="2154" y="1570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latin typeface="Arial" charset="0"/>
                </a:rPr>
                <a:t>6</a:t>
              </a:r>
            </a:p>
          </p:txBody>
        </p:sp>
        <p:sp>
          <p:nvSpPr>
            <p:cNvPr id="10291" name="Text Box 51"/>
            <p:cNvSpPr txBox="1">
              <a:spLocks noChangeArrowheads="1"/>
            </p:cNvSpPr>
            <p:nvPr/>
          </p:nvSpPr>
          <p:spPr bwMode="auto">
            <a:xfrm>
              <a:off x="2154" y="1797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>
                <a:latin typeface="Arial" charset="0"/>
              </a:endParaRPr>
            </a:p>
          </p:txBody>
        </p:sp>
        <p:sp>
          <p:nvSpPr>
            <p:cNvPr id="10292" name="Line 52"/>
            <p:cNvSpPr>
              <a:spLocks noChangeShapeType="1"/>
            </p:cNvSpPr>
            <p:nvPr/>
          </p:nvSpPr>
          <p:spPr bwMode="auto">
            <a:xfrm>
              <a:off x="2200" y="1797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93" name="Text Box 53"/>
            <p:cNvSpPr txBox="1">
              <a:spLocks noChangeArrowheads="1"/>
            </p:cNvSpPr>
            <p:nvPr/>
          </p:nvSpPr>
          <p:spPr bwMode="auto">
            <a:xfrm>
              <a:off x="2154" y="1797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latin typeface="Arial" charset="0"/>
                </a:rPr>
                <a:t>7</a:t>
              </a:r>
            </a:p>
          </p:txBody>
        </p:sp>
        <p:sp>
          <p:nvSpPr>
            <p:cNvPr id="10294" name="Text Box 54"/>
            <p:cNvSpPr txBox="1">
              <a:spLocks noChangeArrowheads="1"/>
            </p:cNvSpPr>
            <p:nvPr/>
          </p:nvSpPr>
          <p:spPr bwMode="auto">
            <a:xfrm>
              <a:off x="2426" y="1657"/>
              <a:ext cx="25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latin typeface="Arial" charset="0"/>
                </a:rPr>
                <a:t>(кг) масса двух бочонков</a:t>
              </a:r>
            </a:p>
          </p:txBody>
        </p:sp>
      </p:grpSp>
      <p:sp>
        <p:nvSpPr>
          <p:cNvPr id="10295" name="Text Box 55"/>
          <p:cNvSpPr txBox="1">
            <a:spLocks noChangeArrowheads="1"/>
          </p:cNvSpPr>
          <p:nvPr/>
        </p:nvSpPr>
        <p:spPr bwMode="auto">
          <a:xfrm>
            <a:off x="755650" y="17668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1</a:t>
            </a:r>
            <a:r>
              <a:rPr lang="ru-RU">
                <a:latin typeface="Arial" charset="0"/>
              </a:rPr>
              <a:t>.</a:t>
            </a:r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4211638" y="4221163"/>
            <a:ext cx="3529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3924300" y="4437063"/>
            <a:ext cx="3671888" cy="720725"/>
            <a:chOff x="2472" y="2024"/>
            <a:chExt cx="2313" cy="454"/>
          </a:xfrm>
        </p:grpSpPr>
        <p:sp>
          <p:nvSpPr>
            <p:cNvPr id="10298" name="Text Box 58"/>
            <p:cNvSpPr txBox="1">
              <a:spLocks noChangeArrowheads="1"/>
            </p:cNvSpPr>
            <p:nvPr/>
          </p:nvSpPr>
          <p:spPr bwMode="auto">
            <a:xfrm>
              <a:off x="2472" y="2115"/>
              <a:ext cx="7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latin typeface="Arial" charset="0"/>
                </a:rPr>
                <a:t>Ответ:</a:t>
              </a:r>
            </a:p>
          </p:txBody>
        </p:sp>
        <p:sp>
          <p:nvSpPr>
            <p:cNvPr id="10299" name="Text Box 59"/>
            <p:cNvSpPr txBox="1">
              <a:spLocks noChangeArrowheads="1"/>
            </p:cNvSpPr>
            <p:nvPr/>
          </p:nvSpPr>
          <p:spPr bwMode="auto">
            <a:xfrm>
              <a:off x="3107" y="2115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latin typeface="Arial" charset="0"/>
                </a:rPr>
                <a:t>12</a:t>
              </a:r>
            </a:p>
          </p:txBody>
        </p:sp>
        <p:sp>
          <p:nvSpPr>
            <p:cNvPr id="10300" name="Text Box 60"/>
            <p:cNvSpPr txBox="1">
              <a:spLocks noChangeArrowheads="1"/>
            </p:cNvSpPr>
            <p:nvPr/>
          </p:nvSpPr>
          <p:spPr bwMode="auto">
            <a:xfrm>
              <a:off x="3334" y="202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>
                  <a:latin typeface="Arial" charset="0"/>
                </a:rPr>
                <a:t>6</a:t>
              </a:r>
            </a:p>
          </p:txBody>
        </p:sp>
        <p:sp>
          <p:nvSpPr>
            <p:cNvPr id="10301" name="Line 61"/>
            <p:cNvSpPr>
              <a:spLocks noChangeShapeType="1"/>
            </p:cNvSpPr>
            <p:nvPr/>
          </p:nvSpPr>
          <p:spPr bwMode="auto">
            <a:xfrm>
              <a:off x="3379" y="2251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02" name="Text Box 62"/>
            <p:cNvSpPr txBox="1">
              <a:spLocks noChangeArrowheads="1"/>
            </p:cNvSpPr>
            <p:nvPr/>
          </p:nvSpPr>
          <p:spPr bwMode="auto">
            <a:xfrm>
              <a:off x="3334" y="2247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latin typeface="Arial" charset="0"/>
                </a:rPr>
                <a:t>7</a:t>
              </a:r>
            </a:p>
          </p:txBody>
        </p:sp>
        <p:sp>
          <p:nvSpPr>
            <p:cNvPr id="10303" name="Text Box 63"/>
            <p:cNvSpPr txBox="1">
              <a:spLocks noChangeArrowheads="1"/>
            </p:cNvSpPr>
            <p:nvPr/>
          </p:nvSpPr>
          <p:spPr bwMode="auto">
            <a:xfrm>
              <a:off x="3606" y="2110"/>
              <a:ext cx="117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latin typeface="Arial" charset="0"/>
                </a:rPr>
                <a:t>кг</a:t>
              </a:r>
            </a:p>
          </p:txBody>
        </p:sp>
      </p:grpSp>
      <p:pic>
        <p:nvPicPr>
          <p:cNvPr id="10304" name="Picture 64" descr="2137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5278" r="68335"/>
          <a:stretch>
            <a:fillRect/>
          </a:stretch>
        </p:blipFill>
        <p:spPr bwMode="auto">
          <a:xfrm>
            <a:off x="250825" y="-26988"/>
            <a:ext cx="865188" cy="1849438"/>
          </a:xfrm>
          <a:prstGeom prst="rect">
            <a:avLst/>
          </a:prstGeom>
          <a:noFill/>
        </p:spPr>
      </p:pic>
      <p:pic>
        <p:nvPicPr>
          <p:cNvPr id="10305" name="Picture 65" descr="2137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965" t="30222"/>
          <a:stretch>
            <a:fillRect/>
          </a:stretch>
        </p:blipFill>
        <p:spPr bwMode="auto">
          <a:xfrm>
            <a:off x="7236296" y="188640"/>
            <a:ext cx="1655762" cy="1992313"/>
          </a:xfrm>
          <a:prstGeom prst="rect">
            <a:avLst/>
          </a:prstGeom>
          <a:noFill/>
        </p:spPr>
      </p:pic>
      <p:pic>
        <p:nvPicPr>
          <p:cNvPr id="63" name="Picture 4" descr="кн">
            <a:hlinkClick r:id="" action="ppaction://hlinkshowjump?jump=nextslide">
              <a:snd r:embed="rId3" name="chimes.wav"/>
            </a:hlinkClick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025" y="5314950"/>
            <a:ext cx="194468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13"/>
          <p:cNvSpPr>
            <a:spLocks noChangeArrowheads="1"/>
          </p:cNvSpPr>
          <p:nvPr/>
        </p:nvSpPr>
        <p:spPr bwMode="auto">
          <a:xfrm>
            <a:off x="4741429" y="3143248"/>
            <a:ext cx="1257300" cy="12573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80008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 rot="12011660">
            <a:off x="3832635" y="3768443"/>
            <a:ext cx="1600200" cy="2590800"/>
          </a:xfrm>
          <a:custGeom>
            <a:avLst/>
            <a:gdLst>
              <a:gd name="T0" fmla="*/ 2147483647 w 2100"/>
              <a:gd name="T1" fmla="*/ 2147483647 h 5370"/>
              <a:gd name="T2" fmla="*/ 2147483647 w 2100"/>
              <a:gd name="T3" fmla="*/ 2147483647 h 5370"/>
              <a:gd name="T4" fmla="*/ 2147483647 w 2100"/>
              <a:gd name="T5" fmla="*/ 2147483647 h 5370"/>
              <a:gd name="T6" fmla="*/ 2147483647 w 2100"/>
              <a:gd name="T7" fmla="*/ 2147483647 h 5370"/>
              <a:gd name="T8" fmla="*/ 2147483647 w 2100"/>
              <a:gd name="T9" fmla="*/ 2147483647 h 5370"/>
              <a:gd name="T10" fmla="*/ 2147483647 w 2100"/>
              <a:gd name="T11" fmla="*/ 2147483647 h 5370"/>
              <a:gd name="T12" fmla="*/ 2147483647 w 2100"/>
              <a:gd name="T13" fmla="*/ 2147483647 h 537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00"/>
              <a:gd name="T22" fmla="*/ 0 h 5370"/>
              <a:gd name="T23" fmla="*/ 2100 w 2100"/>
              <a:gd name="T24" fmla="*/ 5370 h 537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00" h="5370">
                <a:moveTo>
                  <a:pt x="750" y="4800"/>
                </a:moveTo>
                <a:cubicBezTo>
                  <a:pt x="540" y="4230"/>
                  <a:pt x="0" y="1980"/>
                  <a:pt x="30" y="1200"/>
                </a:cubicBezTo>
                <a:cubicBezTo>
                  <a:pt x="60" y="420"/>
                  <a:pt x="630" y="240"/>
                  <a:pt x="930" y="120"/>
                </a:cubicBezTo>
                <a:cubicBezTo>
                  <a:pt x="1230" y="0"/>
                  <a:pt x="1650" y="150"/>
                  <a:pt x="1830" y="480"/>
                </a:cubicBezTo>
                <a:cubicBezTo>
                  <a:pt x="2010" y="810"/>
                  <a:pt x="2100" y="1410"/>
                  <a:pt x="2010" y="2100"/>
                </a:cubicBezTo>
                <a:cubicBezTo>
                  <a:pt x="1920" y="2790"/>
                  <a:pt x="1500" y="4170"/>
                  <a:pt x="1290" y="4620"/>
                </a:cubicBezTo>
                <a:cubicBezTo>
                  <a:pt x="1080" y="5070"/>
                  <a:pt x="960" y="5370"/>
                  <a:pt x="750" y="4800"/>
                </a:cubicBezTo>
                <a:close/>
              </a:path>
            </a:pathLst>
          </a:custGeom>
          <a:solidFill>
            <a:srgbClr val="800080"/>
          </a:solidFill>
          <a:ln w="9525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Oval 14"/>
          <p:cNvSpPr>
            <a:spLocks noChangeArrowheads="1"/>
          </p:cNvSpPr>
          <p:nvPr/>
        </p:nvSpPr>
        <p:spPr bwMode="auto">
          <a:xfrm>
            <a:off x="4714876" y="3143248"/>
            <a:ext cx="1257300" cy="12573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80008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3275856" y="3284984"/>
            <a:ext cx="332929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dirty="0">
                <a:solidFill>
                  <a:schemeClr val="bg1"/>
                </a:solidFill>
              </a:rPr>
              <a:t>Фиолетовый цветок</a:t>
            </a:r>
          </a:p>
          <a:p>
            <a:pPr eaLnBrk="1" hangingPunct="1"/>
            <a:r>
              <a:rPr lang="ru-RU" altLang="ru-RU" sz="2400" dirty="0">
                <a:solidFill>
                  <a:schemeClr val="bg1"/>
                </a:solidFill>
              </a:rPr>
              <a:t>Завершает наш урок</a:t>
            </a:r>
          </a:p>
          <a:p>
            <a:pPr eaLnBrk="1" hangingPunct="1"/>
            <a:r>
              <a:rPr lang="ru-RU" altLang="ru-RU" sz="2400" dirty="0">
                <a:solidFill>
                  <a:schemeClr val="bg1"/>
                </a:solidFill>
              </a:rPr>
              <a:t>Мы закрепляем знания –</a:t>
            </a:r>
          </a:p>
          <a:p>
            <a:pPr eaLnBrk="1" hangingPunct="1"/>
            <a:r>
              <a:rPr lang="ru-RU" altLang="ru-RU" sz="2400" dirty="0">
                <a:solidFill>
                  <a:schemeClr val="bg1"/>
                </a:solidFill>
              </a:rPr>
              <a:t>Домашнее задание!</a:t>
            </a:r>
          </a:p>
        </p:txBody>
      </p:sp>
    </p:spTree>
    <p:extLst>
      <p:ext uri="{BB962C8B-B14F-4D97-AF65-F5344CB8AC3E}">
        <p14:creationId xmlns:p14="http://schemas.microsoft.com/office/powerpoint/2010/main" val="229717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81481E-6 L 0.06285 -0.2733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-1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9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ru-RU" sz="1400"/>
          </a:p>
        </p:txBody>
      </p:sp>
      <p:sp>
        <p:nvSpPr>
          <p:cNvPr id="5123" name="Rectangle 15"/>
          <p:cNvSpPr>
            <a:spLocks noChangeArrowheads="1"/>
          </p:cNvSpPr>
          <p:nvPr/>
        </p:nvSpPr>
        <p:spPr bwMode="auto">
          <a:xfrm>
            <a:off x="4859338" y="2781300"/>
            <a:ext cx="3816350" cy="2305050"/>
          </a:xfrm>
          <a:prstGeom prst="rect">
            <a:avLst/>
          </a:prstGeom>
          <a:solidFill>
            <a:srgbClr val="FFE7FF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Rectangle 14"/>
          <p:cNvSpPr>
            <a:spLocks noChangeArrowheads="1"/>
          </p:cNvSpPr>
          <p:nvPr/>
        </p:nvSpPr>
        <p:spPr bwMode="auto">
          <a:xfrm>
            <a:off x="539750" y="2781300"/>
            <a:ext cx="3816350" cy="2305050"/>
          </a:xfrm>
          <a:prstGeom prst="rect">
            <a:avLst/>
          </a:prstGeom>
          <a:solidFill>
            <a:srgbClr val="FFE7FF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619250" y="549275"/>
            <a:ext cx="5832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>
                <a:solidFill>
                  <a:srgbClr val="990000"/>
                </a:solidFill>
              </a:rPr>
              <a:t>Разгадайте  ребус</a:t>
            </a:r>
          </a:p>
        </p:txBody>
      </p:sp>
      <p:pic>
        <p:nvPicPr>
          <p:cNvPr id="5129" name="Picture 8" descr="angel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3284538"/>
            <a:ext cx="15113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9" descr="img14"/>
          <p:cNvPicPr>
            <a:picLocks noChangeAspect="1" noChangeArrowheads="1"/>
          </p:cNvPicPr>
          <p:nvPr/>
        </p:nvPicPr>
        <p:blipFill>
          <a:blip r:embed="rId3" cstate="print"/>
          <a:srcRect r="55977"/>
          <a:stretch>
            <a:fillRect/>
          </a:stretch>
        </p:blipFill>
        <p:spPr bwMode="auto">
          <a:xfrm>
            <a:off x="684213" y="3284538"/>
            <a:ext cx="158432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1" name="Text Box 10"/>
          <p:cNvSpPr txBox="1">
            <a:spLocks noChangeArrowheads="1"/>
          </p:cNvSpPr>
          <p:nvPr/>
        </p:nvSpPr>
        <p:spPr bwMode="auto">
          <a:xfrm rot="10800000" flipV="1">
            <a:off x="2700338" y="2852738"/>
            <a:ext cx="1008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333399"/>
                </a:solidFill>
              </a:rPr>
              <a:t>Г = НЫ</a:t>
            </a:r>
          </a:p>
        </p:txBody>
      </p:sp>
      <p:sp>
        <p:nvSpPr>
          <p:cNvPr id="5132" name="WordArt 12"/>
          <p:cNvSpPr>
            <a:spLocks noChangeArrowheads="1" noChangeShapeType="1" noTextEdit="1"/>
          </p:cNvSpPr>
          <p:nvPr/>
        </p:nvSpPr>
        <p:spPr bwMode="auto">
          <a:xfrm>
            <a:off x="3851275" y="3141663"/>
            <a:ext cx="152400" cy="266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Georgia"/>
              </a:rPr>
              <a:t>,</a:t>
            </a:r>
          </a:p>
        </p:txBody>
      </p:sp>
      <p:pic>
        <p:nvPicPr>
          <p:cNvPr id="5133" name="Picture 13" descr="img15"/>
          <p:cNvPicPr>
            <a:picLocks noChangeAspect="1" noChangeArrowheads="1"/>
          </p:cNvPicPr>
          <p:nvPr/>
        </p:nvPicPr>
        <p:blipFill>
          <a:blip r:embed="rId4" cstate="print"/>
          <a:srcRect r="45964"/>
          <a:stretch>
            <a:fillRect/>
          </a:stretch>
        </p:blipFill>
        <p:spPr bwMode="auto">
          <a:xfrm>
            <a:off x="5292725" y="3284538"/>
            <a:ext cx="194468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Picture 16" descr="игла"/>
          <p:cNvPicPr>
            <a:picLocks noChangeAspect="1" noChangeArrowheads="1"/>
          </p:cNvPicPr>
          <p:nvPr/>
        </p:nvPicPr>
        <p:blipFill>
          <a:blip r:embed="rId5" cstate="print">
            <a:lum bright="-12000" contrast="18000"/>
          </a:blip>
          <a:srcRect r="67908" b="-8009"/>
          <a:stretch>
            <a:fillRect/>
          </a:stretch>
        </p:blipFill>
        <p:spPr bwMode="auto">
          <a:xfrm>
            <a:off x="7235825" y="3284538"/>
            <a:ext cx="496888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5" name="WordArt 17"/>
          <p:cNvSpPr>
            <a:spLocks noChangeArrowheads="1" noChangeShapeType="1" noTextEdit="1"/>
          </p:cNvSpPr>
          <p:nvPr/>
        </p:nvSpPr>
        <p:spPr bwMode="auto">
          <a:xfrm>
            <a:off x="7380288" y="4365625"/>
            <a:ext cx="152400" cy="266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Georgia"/>
              </a:rPr>
              <a:t>,</a:t>
            </a:r>
          </a:p>
        </p:txBody>
      </p:sp>
      <p:sp>
        <p:nvSpPr>
          <p:cNvPr id="5136" name="WordArt 18"/>
          <p:cNvSpPr>
            <a:spLocks noChangeArrowheads="1" noChangeShapeType="1" noTextEdit="1"/>
          </p:cNvSpPr>
          <p:nvPr/>
        </p:nvSpPr>
        <p:spPr bwMode="auto">
          <a:xfrm>
            <a:off x="7164388" y="4365625"/>
            <a:ext cx="152400" cy="266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Georgia"/>
              </a:rPr>
              <a:t>,</a:t>
            </a:r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1619250" y="1773238"/>
            <a:ext cx="58324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>
                <a:solidFill>
                  <a:srgbClr val="333399"/>
                </a:solidFill>
              </a:rPr>
              <a:t>Смешанные числа</a:t>
            </a:r>
          </a:p>
        </p:txBody>
      </p:sp>
      <p:pic>
        <p:nvPicPr>
          <p:cNvPr id="15" name="Picture 4" descr="кн">
            <a:hlinkClick r:id="" action="ppaction://hlinkshowjump?jump=nextslide">
              <a:snd r:embed="rId6" name="chimes.wav"/>
            </a:hlinkClick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48264" y="5517232"/>
            <a:ext cx="194468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5124" grpId="0" animBg="1"/>
      <p:bldP spid="5131" grpId="0"/>
      <p:bldP spid="5132" grpId="0" animBg="1"/>
      <p:bldP spid="5135" grpId="0" animBg="1"/>
      <p:bldP spid="513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>
                <a:solidFill>
                  <a:srgbClr val="990000"/>
                </a:solidFill>
              </a:rPr>
              <a:t>Домашнее задание</a:t>
            </a:r>
            <a:endParaRPr lang="ru-RU" sz="3200" b="1" i="1" dirty="0">
              <a:solidFill>
                <a:srgbClr val="99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9113" y="1700808"/>
            <a:ext cx="8229600" cy="319695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2800" dirty="0" smtClean="0"/>
              <a:t>Стр.183, № 1160.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Подготовить </a:t>
            </a:r>
            <a:r>
              <a:rPr lang="ru-RU" sz="2800" dirty="0" smtClean="0"/>
              <a:t>устный рассказ «Для чего нужны смешанные числа</a:t>
            </a:r>
            <a:r>
              <a:rPr lang="ru-RU" sz="2800" dirty="0" smtClean="0"/>
              <a:t>».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Составить мини-проект (по </a:t>
            </a:r>
            <a:r>
              <a:rPr lang="ru-RU" sz="2800" dirty="0"/>
              <a:t>желанию</a:t>
            </a:r>
            <a:r>
              <a:rPr lang="ru-RU" sz="2800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Придумать </a:t>
            </a:r>
            <a:r>
              <a:rPr lang="ru-RU" sz="2800" dirty="0"/>
              <a:t>ребус</a:t>
            </a:r>
            <a:r>
              <a:rPr lang="ru-RU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Написать </a:t>
            </a:r>
            <a:r>
              <a:rPr lang="ru-RU" sz="2800" dirty="0"/>
              <a:t>сказку о дробях. (на 19. 02. 2016 г)</a:t>
            </a:r>
          </a:p>
          <a:p>
            <a:pPr marL="514350" indent="-514350">
              <a:buAutoNum type="arabicPeriod"/>
            </a:pPr>
            <a:endParaRPr lang="ru-RU" sz="2800" dirty="0" smtClean="0"/>
          </a:p>
        </p:txBody>
      </p:sp>
      <p:pic>
        <p:nvPicPr>
          <p:cNvPr id="4" name="Picture 4" descr="кн">
            <a:hlinkClick r:id="" action="ppaction://hlinkshowjump?jump=nextslide">
              <a:snd r:embed="rId2" name="chimes.wav"/>
            </a:hlinkClick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5314950"/>
            <a:ext cx="194468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124744"/>
            <a:ext cx="6552728" cy="4525963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990000"/>
                </a:solidFill>
              </a:rPr>
              <a:t>Урок к финалу подошел</a:t>
            </a:r>
          </a:p>
          <a:p>
            <a:pPr>
              <a:buNone/>
            </a:pPr>
            <a:r>
              <a:rPr lang="ru-RU" b="1" i="1" dirty="0" smtClean="0">
                <a:solidFill>
                  <a:srgbClr val="990000"/>
                </a:solidFill>
              </a:rPr>
              <a:t>Я вам ребята благодарна</a:t>
            </a:r>
          </a:p>
          <a:p>
            <a:pPr>
              <a:buNone/>
            </a:pPr>
            <a:r>
              <a:rPr lang="ru-RU" b="1" i="1" dirty="0" smtClean="0">
                <a:solidFill>
                  <a:srgbClr val="990000"/>
                </a:solidFill>
              </a:rPr>
              <a:t>За то, что встретили тепло</a:t>
            </a:r>
          </a:p>
          <a:p>
            <a:pPr>
              <a:buNone/>
            </a:pPr>
            <a:r>
              <a:rPr lang="ru-RU" b="1" i="1" dirty="0" smtClean="0">
                <a:solidFill>
                  <a:srgbClr val="990000"/>
                </a:solidFill>
              </a:rPr>
              <a:t>И поработали ударно.</a:t>
            </a:r>
          </a:p>
          <a:p>
            <a:pPr>
              <a:buNone/>
            </a:pPr>
            <a:r>
              <a:rPr lang="ru-RU" b="1" i="1" dirty="0" smtClean="0">
                <a:solidFill>
                  <a:srgbClr val="990000"/>
                </a:solidFill>
              </a:rPr>
              <a:t>- Спасибо за урок!</a:t>
            </a:r>
          </a:p>
          <a:p>
            <a:pPr>
              <a:buNone/>
            </a:pPr>
            <a:r>
              <a:rPr lang="ru-RU" b="1" i="1" dirty="0" smtClean="0">
                <a:solidFill>
                  <a:srgbClr val="990000"/>
                </a:solidFill>
              </a:rPr>
              <a:t>И за любовь к дробям!</a:t>
            </a:r>
          </a:p>
          <a:p>
            <a:pPr>
              <a:buNone/>
            </a:pPr>
            <a:r>
              <a:rPr lang="ru-RU" b="1" i="1" dirty="0" smtClean="0">
                <a:solidFill>
                  <a:srgbClr val="990000"/>
                </a:solidFill>
              </a:rPr>
              <a:t>Урок окончен!</a:t>
            </a:r>
            <a:endParaRPr lang="ru-RU" b="1" i="1" dirty="0">
              <a:solidFill>
                <a:srgbClr val="990000"/>
              </a:solidFill>
            </a:endParaRPr>
          </a:p>
        </p:txBody>
      </p:sp>
      <p:pic>
        <p:nvPicPr>
          <p:cNvPr id="4" name="Picture 4" descr="кн">
            <a:hlinkClick r:id="" action="ppaction://hlinkshowjump?jump=nextslide">
              <a:snd r:embed="rId2" name="chimes.wav"/>
            </a:hlinkClick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5314950"/>
            <a:ext cx="194468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2214546" y="3429000"/>
            <a:ext cx="1479841" cy="1496518"/>
          </a:xfrm>
          <a:prstGeom prst="smileyFace">
            <a:avLst>
              <a:gd name="adj" fmla="val 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2357422" y="5286388"/>
            <a:ext cx="1224136" cy="1152128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2214546" y="1643050"/>
            <a:ext cx="1584102" cy="1439441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WordArt 9"/>
          <p:cNvSpPr>
            <a:spLocks noChangeArrowheads="1" noChangeShapeType="1" noTextEdit="1"/>
          </p:cNvSpPr>
          <p:nvPr/>
        </p:nvSpPr>
        <p:spPr bwMode="auto">
          <a:xfrm>
            <a:off x="4429124" y="5429264"/>
            <a:ext cx="4032250" cy="92869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224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Есть над чем</a:t>
            </a:r>
          </a:p>
          <a:p>
            <a:pPr algn="ctr"/>
            <a:r>
              <a:rPr lang="ru-RU" sz="3600" b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 поработать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1714488"/>
            <a:ext cx="3987130" cy="99373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6248" y="3714752"/>
            <a:ext cx="4243184" cy="993734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928662" y="428604"/>
            <a:ext cx="7715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990000"/>
                </a:solidFill>
              </a:rPr>
              <a:t>Подведем   итог: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8355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/>
        </p:nvSpPr>
        <p:spPr bwMode="auto">
          <a:xfrm>
            <a:off x="762000" y="719137"/>
            <a:ext cx="7620000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558ED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ru-RU" dirty="0" smtClean="0"/>
              <a:t>  </a:t>
            </a:r>
            <a:r>
              <a:rPr lang="ru-RU" sz="3600" b="1" dirty="0" smtClean="0"/>
              <a:t>Правило сложения </a:t>
            </a:r>
          </a:p>
          <a:p>
            <a:pPr algn="ctr">
              <a:buNone/>
            </a:pPr>
            <a:r>
              <a:rPr lang="ru-RU" sz="3600" b="1" dirty="0" smtClean="0"/>
              <a:t>смешанных чисел</a:t>
            </a:r>
            <a:endParaRPr lang="ru-RU" sz="3600" b="1" dirty="0"/>
          </a:p>
          <a:p>
            <a:pPr lvl="0"/>
            <a:r>
              <a:rPr lang="ru-RU" dirty="0"/>
              <a:t>Сложить целые части дробей – получится целая часть результата.</a:t>
            </a:r>
          </a:p>
          <a:p>
            <a:pPr lvl="0"/>
            <a:r>
              <a:rPr lang="ru-RU" dirty="0"/>
              <a:t>Сложить дробные части результата – это дробная часть суммы.</a:t>
            </a:r>
          </a:p>
          <a:p>
            <a:pPr lvl="0"/>
            <a:r>
              <a:rPr lang="ru-RU" dirty="0"/>
              <a:t>Представить результат в виде несократимого смешанного числа.</a:t>
            </a:r>
          </a:p>
          <a:p>
            <a:pPr>
              <a:defRPr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marL="114300" indent="0">
              <a:buFont typeface="Arial" charset="0"/>
              <a:buNone/>
              <a:defRPr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770485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3600" b="1" dirty="0" smtClean="0"/>
              <a:t>Правило </a:t>
            </a:r>
            <a:r>
              <a:rPr lang="ru-RU" sz="3600" b="1" dirty="0"/>
              <a:t>вычитания </a:t>
            </a:r>
            <a:endParaRPr lang="ru-RU" sz="3600" b="1" dirty="0" smtClean="0"/>
          </a:p>
          <a:p>
            <a:pPr algn="ctr"/>
            <a:r>
              <a:rPr lang="ru-RU" sz="3600" b="1" dirty="0" smtClean="0"/>
              <a:t>смешанных </a:t>
            </a:r>
            <a:r>
              <a:rPr lang="ru-RU" sz="3600" b="1" dirty="0"/>
              <a:t>чисел.</a:t>
            </a:r>
          </a:p>
          <a:p>
            <a:r>
              <a:rPr lang="ru-RU" sz="3200" dirty="0" smtClean="0"/>
              <a:t>1. Из </a:t>
            </a:r>
            <a:r>
              <a:rPr lang="ru-RU" sz="3200" dirty="0"/>
              <a:t>целой части уменьшаемого вычесть  целую часть вычитаемого  - получится   целая часть результата.</a:t>
            </a:r>
          </a:p>
          <a:p>
            <a:r>
              <a:rPr lang="ru-RU" sz="3200" dirty="0" smtClean="0"/>
              <a:t>2. Из </a:t>
            </a:r>
            <a:r>
              <a:rPr lang="ru-RU" sz="3200" dirty="0"/>
              <a:t>дробной части уменьшаемого вычесть  дробную часть вычитаемого  – это дробная часть разности.</a:t>
            </a:r>
          </a:p>
          <a:p>
            <a:r>
              <a:rPr lang="ru-RU" sz="3200" dirty="0" smtClean="0"/>
              <a:t>3. Представить </a:t>
            </a:r>
            <a:r>
              <a:rPr lang="ru-RU" sz="3200" dirty="0"/>
              <a:t>результат в виде несократимого смешанного числа</a:t>
            </a:r>
          </a:p>
        </p:txBody>
      </p:sp>
    </p:spTree>
    <p:extLst>
      <p:ext uri="{BB962C8B-B14F-4D97-AF65-F5344CB8AC3E}">
        <p14:creationId xmlns:p14="http://schemas.microsoft.com/office/powerpoint/2010/main" val="99319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48680"/>
            <a:ext cx="7700569" cy="5775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94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428596" y="1285861"/>
            <a:ext cx="8429683" cy="5286412"/>
          </a:xfrm>
        </p:spPr>
        <p:txBody>
          <a:bodyPr/>
          <a:lstStyle/>
          <a:p>
            <a:pPr eaLnBrk="1" hangingPunct="1"/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Овальная выноска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71736" y="214291"/>
            <a:ext cx="6357982" cy="857255"/>
          </a:xfrm>
          <a:prstGeom prst="wedgeEllipseCallout">
            <a:avLst>
              <a:gd name="adj1" fmla="val 616"/>
              <a:gd name="adj2" fmla="val 77954"/>
            </a:avLst>
          </a:prstGeom>
          <a:solidFill>
            <a:srgbClr val="CCFFCC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Сложение и вычитание сме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анных чисел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7" name="Подзаголовок 2"/>
          <p:cNvSpPr txBox="1">
            <a:spLocks/>
          </p:cNvSpPr>
          <p:nvPr/>
        </p:nvSpPr>
        <p:spPr bwMode="auto">
          <a:xfrm flipH="1">
            <a:off x="8203345" y="428581"/>
            <a:ext cx="280836" cy="1714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5" name="Picture 7" descr="C41-33 копия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38" y="500063"/>
            <a:ext cx="1357312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6" descr="6a00e942920a6d922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687762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088" y="2500793"/>
            <a:ext cx="4941343" cy="39964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2133600"/>
            <a:ext cx="6400800" cy="1439863"/>
          </a:xfrm>
        </p:spPr>
        <p:txBody>
          <a:bodyPr/>
          <a:lstStyle/>
          <a:p>
            <a:r>
              <a:rPr lang="ru-RU" sz="4400" b="1" i="1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Сложение и вычитание смешанных чисел</a:t>
            </a:r>
          </a:p>
        </p:txBody>
      </p:sp>
      <p:pic>
        <p:nvPicPr>
          <p:cNvPr id="3" name="Picture 4" descr="кн">
            <a:hlinkClick r:id="" action="ppaction://hlinkshowjump?jump=nextslide">
              <a:snd r:embed="rId2" name="chimes.wav"/>
            </a:hlinkClick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5314950"/>
            <a:ext cx="194468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11188" y="549275"/>
            <a:ext cx="3527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>
                <a:latin typeface="Arial" charset="0"/>
              </a:rPr>
              <a:t>Задачи урока: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00034" y="1785926"/>
            <a:ext cx="76723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400" b="1" dirty="0" smtClean="0">
                <a:latin typeface="Arial" charset="0"/>
              </a:rPr>
              <a:t>-</a:t>
            </a:r>
            <a:r>
              <a:rPr lang="en-US" sz="2400" b="1" dirty="0" smtClean="0">
                <a:latin typeface="Arial" charset="0"/>
              </a:rPr>
              <a:t>  </a:t>
            </a:r>
            <a:r>
              <a:rPr lang="ru-RU" sz="2400" b="1" dirty="0" smtClean="0">
                <a:latin typeface="Arial" charset="0"/>
              </a:rPr>
              <a:t> </a:t>
            </a:r>
            <a:r>
              <a:rPr lang="ru-RU" sz="2400" b="1" dirty="0">
                <a:latin typeface="Arial" charset="0"/>
              </a:rPr>
              <a:t>сложения смешанных чисел, если в дробной части получается неправильная дробь; 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28596" y="3068960"/>
            <a:ext cx="81439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latin typeface="Arial" charset="0"/>
              </a:rPr>
              <a:t> </a:t>
            </a:r>
            <a:r>
              <a:rPr lang="ru-RU" sz="2400" b="1" dirty="0" smtClean="0">
                <a:latin typeface="Arial" charset="0"/>
              </a:rPr>
              <a:t>-   вычитания </a:t>
            </a:r>
            <a:r>
              <a:rPr lang="ru-RU" sz="2400" b="1" dirty="0">
                <a:latin typeface="Arial" charset="0"/>
              </a:rPr>
              <a:t>смешанного числа </a:t>
            </a:r>
            <a:r>
              <a:rPr lang="ru-RU" sz="2400" b="1" dirty="0" smtClean="0">
                <a:latin typeface="Arial" charset="0"/>
              </a:rPr>
              <a:t>из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ru-RU" sz="2400" b="1" dirty="0" smtClean="0">
                <a:latin typeface="Arial" charset="0"/>
              </a:rPr>
              <a:t> натурального</a:t>
            </a:r>
            <a:r>
              <a:rPr lang="ru-RU" sz="2400" b="1" dirty="0">
                <a:latin typeface="Arial" charset="0"/>
              </a:rPr>
              <a:t>; 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71472" y="4357694"/>
            <a:ext cx="814393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400" dirty="0">
                <a:latin typeface="Arial" charset="0"/>
              </a:rPr>
              <a:t>-</a:t>
            </a:r>
            <a:r>
              <a:rPr lang="ru-RU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   </a:t>
            </a:r>
            <a:r>
              <a:rPr lang="ru-RU" sz="2400" b="1" dirty="0" smtClean="0">
                <a:latin typeface="Arial" charset="0"/>
              </a:rPr>
              <a:t>вычитания </a:t>
            </a:r>
            <a:r>
              <a:rPr lang="ru-RU" sz="2400" b="1" dirty="0">
                <a:latin typeface="Arial" charset="0"/>
              </a:rPr>
              <a:t>смешанных чисел, если </a:t>
            </a:r>
            <a:r>
              <a:rPr lang="ru-RU" sz="2400" b="1" dirty="0" smtClean="0">
                <a:latin typeface="Arial" charset="0"/>
              </a:rPr>
              <a:t>дробная</a:t>
            </a:r>
            <a:r>
              <a:rPr lang="en-US" sz="2400" b="1" dirty="0" smtClean="0"/>
              <a:t> </a:t>
            </a:r>
            <a:r>
              <a:rPr lang="ru-RU" sz="2400" b="1" dirty="0" smtClean="0">
                <a:latin typeface="Arial" charset="0"/>
              </a:rPr>
              <a:t>часть </a:t>
            </a:r>
            <a:r>
              <a:rPr lang="ru-RU" sz="2400" b="1" dirty="0">
                <a:latin typeface="Arial" charset="0"/>
              </a:rPr>
              <a:t>уменьшаемого меньше дробной части вычитаемого. 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071934" y="642918"/>
            <a:ext cx="4679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smtClean="0">
                <a:latin typeface="Arial" charset="0"/>
              </a:rPr>
              <a:t>закрепить навыки</a:t>
            </a:r>
            <a:endParaRPr lang="ru-RU" sz="3200" b="1" dirty="0">
              <a:latin typeface="Arial" charset="0"/>
            </a:endParaRPr>
          </a:p>
        </p:txBody>
      </p:sp>
      <p:pic>
        <p:nvPicPr>
          <p:cNvPr id="7" name="Picture 4" descr="кн">
            <a:hlinkClick r:id="" action="ppaction://hlinkshowjump?jump=nextslide">
              <a:snd r:embed="rId2" name="chimes.wav"/>
            </a:hlinkClick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5357826"/>
            <a:ext cx="194468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/>
          <p:cNvSpPr>
            <a:spLocks/>
          </p:cNvSpPr>
          <p:nvPr/>
        </p:nvSpPr>
        <p:spPr bwMode="auto">
          <a:xfrm rot="21199870">
            <a:off x="3706813" y="333375"/>
            <a:ext cx="1714500" cy="2590800"/>
          </a:xfrm>
          <a:custGeom>
            <a:avLst/>
            <a:gdLst>
              <a:gd name="T0" fmla="*/ 2147483647 w 2100"/>
              <a:gd name="T1" fmla="*/ 2147483647 h 5370"/>
              <a:gd name="T2" fmla="*/ 2147483647 w 2100"/>
              <a:gd name="T3" fmla="*/ 2147483647 h 5370"/>
              <a:gd name="T4" fmla="*/ 2147483647 w 2100"/>
              <a:gd name="T5" fmla="*/ 2147483647 h 5370"/>
              <a:gd name="T6" fmla="*/ 2147483647 w 2100"/>
              <a:gd name="T7" fmla="*/ 2147483647 h 5370"/>
              <a:gd name="T8" fmla="*/ 2147483647 w 2100"/>
              <a:gd name="T9" fmla="*/ 2147483647 h 5370"/>
              <a:gd name="T10" fmla="*/ 2147483647 w 2100"/>
              <a:gd name="T11" fmla="*/ 2147483647 h 5370"/>
              <a:gd name="T12" fmla="*/ 2147483647 w 2100"/>
              <a:gd name="T13" fmla="*/ 2147483647 h 537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00"/>
              <a:gd name="T22" fmla="*/ 0 h 5370"/>
              <a:gd name="T23" fmla="*/ 2100 w 2100"/>
              <a:gd name="T24" fmla="*/ 5370 h 537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00" h="5370">
                <a:moveTo>
                  <a:pt x="750" y="4800"/>
                </a:moveTo>
                <a:cubicBezTo>
                  <a:pt x="540" y="4230"/>
                  <a:pt x="0" y="1980"/>
                  <a:pt x="30" y="1200"/>
                </a:cubicBezTo>
                <a:cubicBezTo>
                  <a:pt x="60" y="420"/>
                  <a:pt x="630" y="240"/>
                  <a:pt x="930" y="120"/>
                </a:cubicBezTo>
                <a:cubicBezTo>
                  <a:pt x="1230" y="0"/>
                  <a:pt x="1650" y="150"/>
                  <a:pt x="1830" y="480"/>
                </a:cubicBezTo>
                <a:cubicBezTo>
                  <a:pt x="2010" y="810"/>
                  <a:pt x="2100" y="1410"/>
                  <a:pt x="2010" y="2100"/>
                </a:cubicBezTo>
                <a:cubicBezTo>
                  <a:pt x="1920" y="2790"/>
                  <a:pt x="1500" y="4170"/>
                  <a:pt x="1290" y="4620"/>
                </a:cubicBezTo>
                <a:cubicBezTo>
                  <a:pt x="1080" y="5070"/>
                  <a:pt x="960" y="5370"/>
                  <a:pt x="750" y="480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" name="Freeform 7"/>
          <p:cNvSpPr>
            <a:spLocks/>
          </p:cNvSpPr>
          <p:nvPr/>
        </p:nvSpPr>
        <p:spPr bwMode="auto">
          <a:xfrm rot="2519186">
            <a:off x="4964113" y="904875"/>
            <a:ext cx="1746250" cy="2590800"/>
          </a:xfrm>
          <a:custGeom>
            <a:avLst/>
            <a:gdLst>
              <a:gd name="T0" fmla="*/ 2147483647 w 2100"/>
              <a:gd name="T1" fmla="*/ 2147483647 h 5370"/>
              <a:gd name="T2" fmla="*/ 2147483647 w 2100"/>
              <a:gd name="T3" fmla="*/ 2147483647 h 5370"/>
              <a:gd name="T4" fmla="*/ 2147483647 w 2100"/>
              <a:gd name="T5" fmla="*/ 2147483647 h 5370"/>
              <a:gd name="T6" fmla="*/ 2147483647 w 2100"/>
              <a:gd name="T7" fmla="*/ 2147483647 h 5370"/>
              <a:gd name="T8" fmla="*/ 2147483647 w 2100"/>
              <a:gd name="T9" fmla="*/ 2147483647 h 5370"/>
              <a:gd name="T10" fmla="*/ 2147483647 w 2100"/>
              <a:gd name="T11" fmla="*/ 2147483647 h 5370"/>
              <a:gd name="T12" fmla="*/ 2147483647 w 2100"/>
              <a:gd name="T13" fmla="*/ 2147483647 h 537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00"/>
              <a:gd name="T22" fmla="*/ 0 h 5370"/>
              <a:gd name="T23" fmla="*/ 2100 w 2100"/>
              <a:gd name="T24" fmla="*/ 5370 h 537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00" h="5370">
                <a:moveTo>
                  <a:pt x="750" y="4800"/>
                </a:moveTo>
                <a:cubicBezTo>
                  <a:pt x="540" y="4230"/>
                  <a:pt x="0" y="1980"/>
                  <a:pt x="30" y="1200"/>
                </a:cubicBezTo>
                <a:cubicBezTo>
                  <a:pt x="60" y="420"/>
                  <a:pt x="630" y="240"/>
                  <a:pt x="930" y="120"/>
                </a:cubicBezTo>
                <a:cubicBezTo>
                  <a:pt x="1230" y="0"/>
                  <a:pt x="1650" y="150"/>
                  <a:pt x="1830" y="480"/>
                </a:cubicBezTo>
                <a:cubicBezTo>
                  <a:pt x="2010" y="810"/>
                  <a:pt x="2100" y="1410"/>
                  <a:pt x="2010" y="2100"/>
                </a:cubicBezTo>
                <a:cubicBezTo>
                  <a:pt x="1920" y="2790"/>
                  <a:pt x="1500" y="4170"/>
                  <a:pt x="1290" y="4620"/>
                </a:cubicBezTo>
                <a:cubicBezTo>
                  <a:pt x="1080" y="5070"/>
                  <a:pt x="960" y="5370"/>
                  <a:pt x="750" y="4800"/>
                </a:cubicBez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Freeform 8"/>
          <p:cNvSpPr>
            <a:spLocks/>
          </p:cNvSpPr>
          <p:nvPr/>
        </p:nvSpPr>
        <p:spPr bwMode="auto">
          <a:xfrm rot="18536571">
            <a:off x="2474913" y="989013"/>
            <a:ext cx="1600200" cy="2590800"/>
          </a:xfrm>
          <a:custGeom>
            <a:avLst/>
            <a:gdLst>
              <a:gd name="T0" fmla="*/ 2147483647 w 2100"/>
              <a:gd name="T1" fmla="*/ 2147483647 h 5370"/>
              <a:gd name="T2" fmla="*/ 2147483647 w 2100"/>
              <a:gd name="T3" fmla="*/ 2147483647 h 5370"/>
              <a:gd name="T4" fmla="*/ 2147483647 w 2100"/>
              <a:gd name="T5" fmla="*/ 2147483647 h 5370"/>
              <a:gd name="T6" fmla="*/ 2147483647 w 2100"/>
              <a:gd name="T7" fmla="*/ 2147483647 h 5370"/>
              <a:gd name="T8" fmla="*/ 2147483647 w 2100"/>
              <a:gd name="T9" fmla="*/ 2147483647 h 5370"/>
              <a:gd name="T10" fmla="*/ 2147483647 w 2100"/>
              <a:gd name="T11" fmla="*/ 2147483647 h 5370"/>
              <a:gd name="T12" fmla="*/ 2147483647 w 2100"/>
              <a:gd name="T13" fmla="*/ 2147483647 h 537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00"/>
              <a:gd name="T22" fmla="*/ 0 h 5370"/>
              <a:gd name="T23" fmla="*/ 2100 w 2100"/>
              <a:gd name="T24" fmla="*/ 5370 h 537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00" h="5370">
                <a:moveTo>
                  <a:pt x="750" y="4800"/>
                </a:moveTo>
                <a:cubicBezTo>
                  <a:pt x="540" y="4230"/>
                  <a:pt x="0" y="1980"/>
                  <a:pt x="30" y="1200"/>
                </a:cubicBezTo>
                <a:cubicBezTo>
                  <a:pt x="60" y="420"/>
                  <a:pt x="630" y="240"/>
                  <a:pt x="930" y="120"/>
                </a:cubicBezTo>
                <a:cubicBezTo>
                  <a:pt x="1230" y="0"/>
                  <a:pt x="1650" y="150"/>
                  <a:pt x="1830" y="480"/>
                </a:cubicBezTo>
                <a:cubicBezTo>
                  <a:pt x="2010" y="810"/>
                  <a:pt x="2100" y="1410"/>
                  <a:pt x="2010" y="2100"/>
                </a:cubicBezTo>
                <a:cubicBezTo>
                  <a:pt x="1920" y="2790"/>
                  <a:pt x="1500" y="4170"/>
                  <a:pt x="1290" y="4620"/>
                </a:cubicBezTo>
                <a:cubicBezTo>
                  <a:pt x="1080" y="5070"/>
                  <a:pt x="960" y="5370"/>
                  <a:pt x="750" y="4800"/>
                </a:cubicBezTo>
                <a:close/>
              </a:path>
            </a:pathLst>
          </a:cu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 rot="5877674">
            <a:off x="5402263" y="2295525"/>
            <a:ext cx="1485900" cy="2590800"/>
          </a:xfrm>
          <a:custGeom>
            <a:avLst/>
            <a:gdLst>
              <a:gd name="T0" fmla="*/ 2147483647 w 2100"/>
              <a:gd name="T1" fmla="*/ 2147483647 h 5370"/>
              <a:gd name="T2" fmla="*/ 2147483647 w 2100"/>
              <a:gd name="T3" fmla="*/ 2147483647 h 5370"/>
              <a:gd name="T4" fmla="*/ 2147483647 w 2100"/>
              <a:gd name="T5" fmla="*/ 2147483647 h 5370"/>
              <a:gd name="T6" fmla="*/ 2147483647 w 2100"/>
              <a:gd name="T7" fmla="*/ 2147483647 h 5370"/>
              <a:gd name="T8" fmla="*/ 2147483647 w 2100"/>
              <a:gd name="T9" fmla="*/ 2147483647 h 5370"/>
              <a:gd name="T10" fmla="*/ 2147483647 w 2100"/>
              <a:gd name="T11" fmla="*/ 2147483647 h 5370"/>
              <a:gd name="T12" fmla="*/ 2147483647 w 2100"/>
              <a:gd name="T13" fmla="*/ 2147483647 h 537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00"/>
              <a:gd name="T22" fmla="*/ 0 h 5370"/>
              <a:gd name="T23" fmla="*/ 2100 w 2100"/>
              <a:gd name="T24" fmla="*/ 5370 h 537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00" h="5370">
                <a:moveTo>
                  <a:pt x="750" y="4800"/>
                </a:moveTo>
                <a:cubicBezTo>
                  <a:pt x="540" y="4230"/>
                  <a:pt x="0" y="1980"/>
                  <a:pt x="30" y="1200"/>
                </a:cubicBezTo>
                <a:cubicBezTo>
                  <a:pt x="60" y="420"/>
                  <a:pt x="630" y="240"/>
                  <a:pt x="930" y="120"/>
                </a:cubicBezTo>
                <a:cubicBezTo>
                  <a:pt x="1230" y="0"/>
                  <a:pt x="1650" y="150"/>
                  <a:pt x="1830" y="480"/>
                </a:cubicBezTo>
                <a:cubicBezTo>
                  <a:pt x="2010" y="810"/>
                  <a:pt x="2100" y="1410"/>
                  <a:pt x="2010" y="2100"/>
                </a:cubicBezTo>
                <a:cubicBezTo>
                  <a:pt x="1920" y="2790"/>
                  <a:pt x="1500" y="4170"/>
                  <a:pt x="1290" y="4620"/>
                </a:cubicBezTo>
                <a:cubicBezTo>
                  <a:pt x="1080" y="5070"/>
                  <a:pt x="960" y="5370"/>
                  <a:pt x="750" y="4800"/>
                </a:cubicBezTo>
                <a:close/>
              </a:path>
            </a:pathLst>
          </a:cu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 rot="12011660">
            <a:off x="3125788" y="3360738"/>
            <a:ext cx="1600200" cy="2590800"/>
          </a:xfrm>
          <a:custGeom>
            <a:avLst/>
            <a:gdLst>
              <a:gd name="T0" fmla="*/ 2147483647 w 2100"/>
              <a:gd name="T1" fmla="*/ 2147483647 h 5370"/>
              <a:gd name="T2" fmla="*/ 2147483647 w 2100"/>
              <a:gd name="T3" fmla="*/ 2147483647 h 5370"/>
              <a:gd name="T4" fmla="*/ 2147483647 w 2100"/>
              <a:gd name="T5" fmla="*/ 2147483647 h 5370"/>
              <a:gd name="T6" fmla="*/ 2147483647 w 2100"/>
              <a:gd name="T7" fmla="*/ 2147483647 h 5370"/>
              <a:gd name="T8" fmla="*/ 2147483647 w 2100"/>
              <a:gd name="T9" fmla="*/ 2147483647 h 5370"/>
              <a:gd name="T10" fmla="*/ 2147483647 w 2100"/>
              <a:gd name="T11" fmla="*/ 2147483647 h 5370"/>
              <a:gd name="T12" fmla="*/ 2147483647 w 2100"/>
              <a:gd name="T13" fmla="*/ 2147483647 h 537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00"/>
              <a:gd name="T22" fmla="*/ 0 h 5370"/>
              <a:gd name="T23" fmla="*/ 2100 w 2100"/>
              <a:gd name="T24" fmla="*/ 5370 h 537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00" h="5370">
                <a:moveTo>
                  <a:pt x="750" y="4800"/>
                </a:moveTo>
                <a:cubicBezTo>
                  <a:pt x="540" y="4230"/>
                  <a:pt x="0" y="1980"/>
                  <a:pt x="30" y="1200"/>
                </a:cubicBezTo>
                <a:cubicBezTo>
                  <a:pt x="60" y="420"/>
                  <a:pt x="630" y="240"/>
                  <a:pt x="930" y="120"/>
                </a:cubicBezTo>
                <a:cubicBezTo>
                  <a:pt x="1230" y="0"/>
                  <a:pt x="1650" y="150"/>
                  <a:pt x="1830" y="480"/>
                </a:cubicBezTo>
                <a:cubicBezTo>
                  <a:pt x="2010" y="810"/>
                  <a:pt x="2100" y="1410"/>
                  <a:pt x="2010" y="2100"/>
                </a:cubicBezTo>
                <a:cubicBezTo>
                  <a:pt x="1920" y="2790"/>
                  <a:pt x="1500" y="4170"/>
                  <a:pt x="1290" y="4620"/>
                </a:cubicBezTo>
                <a:cubicBezTo>
                  <a:pt x="1080" y="5070"/>
                  <a:pt x="960" y="5370"/>
                  <a:pt x="750" y="4800"/>
                </a:cubicBezTo>
                <a:close/>
              </a:path>
            </a:pathLst>
          </a:custGeom>
          <a:solidFill>
            <a:srgbClr val="800080"/>
          </a:solidFill>
          <a:ln w="9525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 rot="9310901">
            <a:off x="4506913" y="3305175"/>
            <a:ext cx="1485900" cy="2590800"/>
          </a:xfrm>
          <a:custGeom>
            <a:avLst/>
            <a:gdLst>
              <a:gd name="T0" fmla="*/ 2147483647 w 2100"/>
              <a:gd name="T1" fmla="*/ 2147483647 h 5370"/>
              <a:gd name="T2" fmla="*/ 2147483647 w 2100"/>
              <a:gd name="T3" fmla="*/ 2147483647 h 5370"/>
              <a:gd name="T4" fmla="*/ 2147483647 w 2100"/>
              <a:gd name="T5" fmla="*/ 2147483647 h 5370"/>
              <a:gd name="T6" fmla="*/ 2147483647 w 2100"/>
              <a:gd name="T7" fmla="*/ 2147483647 h 5370"/>
              <a:gd name="T8" fmla="*/ 2147483647 w 2100"/>
              <a:gd name="T9" fmla="*/ 2147483647 h 5370"/>
              <a:gd name="T10" fmla="*/ 2147483647 w 2100"/>
              <a:gd name="T11" fmla="*/ 2147483647 h 5370"/>
              <a:gd name="T12" fmla="*/ 2147483647 w 2100"/>
              <a:gd name="T13" fmla="*/ 2147483647 h 537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00"/>
              <a:gd name="T22" fmla="*/ 0 h 5370"/>
              <a:gd name="T23" fmla="*/ 2100 w 2100"/>
              <a:gd name="T24" fmla="*/ 5370 h 537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00" h="5370">
                <a:moveTo>
                  <a:pt x="750" y="4800"/>
                </a:moveTo>
                <a:cubicBezTo>
                  <a:pt x="540" y="4230"/>
                  <a:pt x="0" y="1980"/>
                  <a:pt x="30" y="1200"/>
                </a:cubicBezTo>
                <a:cubicBezTo>
                  <a:pt x="60" y="420"/>
                  <a:pt x="630" y="240"/>
                  <a:pt x="930" y="120"/>
                </a:cubicBezTo>
                <a:cubicBezTo>
                  <a:pt x="1230" y="0"/>
                  <a:pt x="1650" y="150"/>
                  <a:pt x="1830" y="480"/>
                </a:cubicBezTo>
                <a:cubicBezTo>
                  <a:pt x="2010" y="810"/>
                  <a:pt x="2100" y="1410"/>
                  <a:pt x="2010" y="2100"/>
                </a:cubicBezTo>
                <a:cubicBezTo>
                  <a:pt x="1920" y="2790"/>
                  <a:pt x="1500" y="4170"/>
                  <a:pt x="1290" y="4620"/>
                </a:cubicBezTo>
                <a:cubicBezTo>
                  <a:pt x="1080" y="5070"/>
                  <a:pt x="960" y="5370"/>
                  <a:pt x="750" y="4800"/>
                </a:cubicBezTo>
                <a:close/>
              </a:path>
            </a:pathLst>
          </a:custGeom>
          <a:solidFill>
            <a:srgbClr val="00CCFF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Oval 13"/>
          <p:cNvSpPr>
            <a:spLocks noChangeArrowheads="1"/>
          </p:cNvSpPr>
          <p:nvPr/>
        </p:nvSpPr>
        <p:spPr bwMode="auto">
          <a:xfrm>
            <a:off x="3935413" y="2619375"/>
            <a:ext cx="1257300" cy="12573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80008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 rot="15512366">
            <a:off x="2316163" y="2300288"/>
            <a:ext cx="1485900" cy="2590800"/>
          </a:xfrm>
          <a:custGeom>
            <a:avLst/>
            <a:gdLst>
              <a:gd name="T0" fmla="*/ 2147483647 w 2100"/>
              <a:gd name="T1" fmla="*/ 2147483647 h 5370"/>
              <a:gd name="T2" fmla="*/ 2147483647 w 2100"/>
              <a:gd name="T3" fmla="*/ 2147483647 h 5370"/>
              <a:gd name="T4" fmla="*/ 2147483647 w 2100"/>
              <a:gd name="T5" fmla="*/ 2147483647 h 5370"/>
              <a:gd name="T6" fmla="*/ 2147483647 w 2100"/>
              <a:gd name="T7" fmla="*/ 2147483647 h 5370"/>
              <a:gd name="T8" fmla="*/ 2147483647 w 2100"/>
              <a:gd name="T9" fmla="*/ 2147483647 h 5370"/>
              <a:gd name="T10" fmla="*/ 2147483647 w 2100"/>
              <a:gd name="T11" fmla="*/ 2147483647 h 5370"/>
              <a:gd name="T12" fmla="*/ 2147483647 w 2100"/>
              <a:gd name="T13" fmla="*/ 2147483647 h 537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00"/>
              <a:gd name="T22" fmla="*/ 0 h 5370"/>
              <a:gd name="T23" fmla="*/ 2100 w 2100"/>
              <a:gd name="T24" fmla="*/ 5370 h 537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00" h="5370">
                <a:moveTo>
                  <a:pt x="750" y="4800"/>
                </a:moveTo>
                <a:cubicBezTo>
                  <a:pt x="540" y="4230"/>
                  <a:pt x="0" y="1980"/>
                  <a:pt x="30" y="1200"/>
                </a:cubicBezTo>
                <a:cubicBezTo>
                  <a:pt x="60" y="420"/>
                  <a:pt x="630" y="240"/>
                  <a:pt x="930" y="120"/>
                </a:cubicBezTo>
                <a:cubicBezTo>
                  <a:pt x="1230" y="0"/>
                  <a:pt x="1650" y="150"/>
                  <a:pt x="1830" y="480"/>
                </a:cubicBezTo>
                <a:cubicBezTo>
                  <a:pt x="2010" y="810"/>
                  <a:pt x="2100" y="1410"/>
                  <a:pt x="2010" y="2100"/>
                </a:cubicBezTo>
                <a:cubicBezTo>
                  <a:pt x="1920" y="2790"/>
                  <a:pt x="1500" y="4170"/>
                  <a:pt x="1290" y="4620"/>
                </a:cubicBezTo>
                <a:cubicBezTo>
                  <a:pt x="1080" y="5070"/>
                  <a:pt x="960" y="5370"/>
                  <a:pt x="750" y="480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Oval 15"/>
          <p:cNvSpPr>
            <a:spLocks noChangeArrowheads="1"/>
          </p:cNvSpPr>
          <p:nvPr/>
        </p:nvSpPr>
        <p:spPr bwMode="auto">
          <a:xfrm>
            <a:off x="3924300" y="2636838"/>
            <a:ext cx="1257300" cy="12573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80008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1116013" y="2420938"/>
            <a:ext cx="56165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dirty="0">
                <a:solidFill>
                  <a:schemeClr val="bg1"/>
                </a:solidFill>
              </a:rPr>
              <a:t>Этот красный лепесток</a:t>
            </a:r>
          </a:p>
          <a:p>
            <a:pPr eaLnBrk="1" hangingPunct="1"/>
            <a:r>
              <a:rPr lang="ru-RU" altLang="ru-RU" sz="2800" dirty="0">
                <a:solidFill>
                  <a:schemeClr val="bg1"/>
                </a:solidFill>
              </a:rPr>
              <a:t>Начинает наш урок.</a:t>
            </a:r>
          </a:p>
          <a:p>
            <a:pPr eaLnBrk="1" hangingPunct="1"/>
            <a:r>
              <a:rPr lang="ru-RU" altLang="ru-RU" sz="2800" dirty="0">
                <a:solidFill>
                  <a:schemeClr val="bg1"/>
                </a:solidFill>
              </a:rPr>
              <a:t>Устный счет мы проведем</a:t>
            </a:r>
          </a:p>
          <a:p>
            <a:pPr eaLnBrk="1" hangingPunct="1"/>
            <a:r>
              <a:rPr lang="ru-RU" altLang="ru-RU" sz="2800" dirty="0">
                <a:solidFill>
                  <a:schemeClr val="bg1"/>
                </a:solidFill>
              </a:rPr>
              <a:t>И рекорды все побьем.</a:t>
            </a:r>
          </a:p>
        </p:txBody>
      </p:sp>
    </p:spTree>
    <p:extLst>
      <p:ext uri="{BB962C8B-B14F-4D97-AF65-F5344CB8AC3E}">
        <p14:creationId xmlns:p14="http://schemas.microsoft.com/office/powerpoint/2010/main" val="63728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44444E-6 L 0.07101 -0.0032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-16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поезд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238" y="3533775"/>
            <a:ext cx="8440737" cy="1770063"/>
          </a:xfrm>
          <a:prstGeom prst="rect">
            <a:avLst/>
          </a:prstGeom>
          <a:noFill/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65125" y="5692775"/>
            <a:ext cx="7543800" cy="52322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</a:rPr>
              <a:t>Загрузим в поезд </a:t>
            </a:r>
            <a:r>
              <a:rPr lang="ru-RU" sz="2800" b="1" dirty="0" smtClean="0">
                <a:latin typeface="Times New Roman" pitchFamily="18" charset="0"/>
              </a:rPr>
              <a:t>смешанные числа.</a:t>
            </a:r>
            <a:endParaRPr lang="ru-RU" sz="2800" b="1" dirty="0">
              <a:latin typeface="Times New Roman" pitchFamily="18" charset="0"/>
            </a:endParaRPr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718018"/>
              </p:ext>
            </p:extLst>
          </p:nvPr>
        </p:nvGraphicFramePr>
        <p:xfrm>
          <a:off x="6556375" y="333375"/>
          <a:ext cx="700088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5" name="Формула" r:id="rId4" imgW="215640" imgH="393480" progId="Equation.3">
                  <p:embed/>
                </p:oleObj>
              </mc:Choice>
              <mc:Fallback>
                <p:oleObj name="Формула" r:id="rId4" imgW="215640" imgH="393480" progId="Equation.3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6375" y="333375"/>
                        <a:ext cx="700088" cy="1281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323850" y="404813"/>
          <a:ext cx="987425" cy="128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6" name="Формула" r:id="rId6" imgW="304536" imgH="393359" progId="Equation.3">
                  <p:embed/>
                </p:oleObj>
              </mc:Choice>
              <mc:Fallback>
                <p:oleObj name="Формула" r:id="rId6" imgW="304536" imgH="393359" progId="Equation.3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404813"/>
                        <a:ext cx="987425" cy="1281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2339975" y="404813"/>
          <a:ext cx="739775" cy="128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7" name="Формула" r:id="rId8" imgW="228501" imgH="393529" progId="Equation.3">
                  <p:embed/>
                </p:oleObj>
              </mc:Choice>
              <mc:Fallback>
                <p:oleObj name="Формула" r:id="rId8" imgW="228501" imgH="393529" progId="Equation.3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04813"/>
                        <a:ext cx="739775" cy="1281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3419475" y="333375"/>
          <a:ext cx="493713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8" name="Формула" r:id="rId10" imgW="152334" imgH="393529" progId="Equation.3">
                  <p:embed/>
                </p:oleObj>
              </mc:Choice>
              <mc:Fallback>
                <p:oleObj name="Формула" r:id="rId10" imgW="152334" imgH="393529" progId="Equation.3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333375"/>
                        <a:ext cx="493713" cy="1281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4140200" y="333375"/>
          <a:ext cx="452438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9" name="Формула" r:id="rId12" imgW="139639" imgH="393529" progId="Equation.3">
                  <p:embed/>
                </p:oleObj>
              </mc:Choice>
              <mc:Fallback>
                <p:oleObj name="Формула" r:id="rId12" imgW="139639" imgH="393529" progId="Equation.3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333375"/>
                        <a:ext cx="452438" cy="1281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1474788" y="393700"/>
          <a:ext cx="646112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0" name="Формула" r:id="rId14" imgW="203112" imgH="393529" progId="Equation.3">
                  <p:embed/>
                </p:oleObj>
              </mc:Choice>
              <mc:Fallback>
                <p:oleObj name="Формула" r:id="rId14" imgW="203112" imgH="393529" progId="Equation.3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4788" y="393700"/>
                        <a:ext cx="646112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7" name="Object 13"/>
          <p:cNvGraphicFramePr>
            <a:graphicFrameLocks noChangeAspect="1"/>
          </p:cNvGraphicFramePr>
          <p:nvPr/>
        </p:nvGraphicFramePr>
        <p:xfrm>
          <a:off x="7319963" y="354013"/>
          <a:ext cx="700087" cy="128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1" name="Формула" r:id="rId16" imgW="215713" imgH="393359" progId="Equation.3">
                  <p:embed/>
                </p:oleObj>
              </mc:Choice>
              <mc:Fallback>
                <p:oleObj name="Формула" r:id="rId16" imgW="215713" imgH="393359" progId="Equation.3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9963" y="354013"/>
                        <a:ext cx="700087" cy="1281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8" name="Object 14"/>
          <p:cNvGraphicFramePr>
            <a:graphicFrameLocks noChangeAspect="1"/>
          </p:cNvGraphicFramePr>
          <p:nvPr/>
        </p:nvGraphicFramePr>
        <p:xfrm>
          <a:off x="4787900" y="333375"/>
          <a:ext cx="781050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2" name="Формула" r:id="rId18" imgW="241195" imgH="393529" progId="Equation.3">
                  <p:embed/>
                </p:oleObj>
              </mc:Choice>
              <mc:Fallback>
                <p:oleObj name="Формула" r:id="rId18" imgW="241195" imgH="393529" progId="Equation.3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333375"/>
                        <a:ext cx="781050" cy="1281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9" name="Object 15"/>
          <p:cNvGraphicFramePr>
            <a:graphicFrameLocks noChangeAspect="1"/>
          </p:cNvGraphicFramePr>
          <p:nvPr/>
        </p:nvGraphicFramePr>
        <p:xfrm>
          <a:off x="8223250" y="333375"/>
          <a:ext cx="739775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3" name="Формула" r:id="rId20" imgW="228501" imgH="393529" progId="Equation.3">
                  <p:embed/>
                </p:oleObj>
              </mc:Choice>
              <mc:Fallback>
                <p:oleObj name="Формула" r:id="rId20" imgW="228501" imgH="393529" progId="Equation.3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50" y="333375"/>
                        <a:ext cx="739775" cy="1281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0" name="Object 16"/>
          <p:cNvGraphicFramePr>
            <a:graphicFrameLocks noChangeAspect="1"/>
          </p:cNvGraphicFramePr>
          <p:nvPr/>
        </p:nvGraphicFramePr>
        <p:xfrm>
          <a:off x="5795963" y="333375"/>
          <a:ext cx="617537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4" name="Формула" r:id="rId22" imgW="190417" imgH="393529" progId="Equation.3">
                  <p:embed/>
                </p:oleObj>
              </mc:Choice>
              <mc:Fallback>
                <p:oleObj name="Формула" r:id="rId22" imgW="190417" imgH="393529" progId="Equation.3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333375"/>
                        <a:ext cx="617537" cy="1281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46268"/>
              </p:ext>
            </p:extLst>
          </p:nvPr>
        </p:nvGraphicFramePr>
        <p:xfrm>
          <a:off x="158750" y="1725613"/>
          <a:ext cx="638175" cy="128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5" name="Формула" r:id="rId24" imgW="215713" imgH="393359" progId="Equation.3">
                  <p:embed/>
                </p:oleObj>
              </mc:Choice>
              <mc:Fallback>
                <p:oleObj name="Формула" r:id="rId24" imgW="215713" imgH="393359" progId="Equation.3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" y="1725613"/>
                        <a:ext cx="638175" cy="1281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123640"/>
              </p:ext>
            </p:extLst>
          </p:nvPr>
        </p:nvGraphicFramePr>
        <p:xfrm>
          <a:off x="1014413" y="1725613"/>
          <a:ext cx="579437" cy="128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6" name="Формула" r:id="rId26" imgW="215640" imgH="393480" progId="Equation.3">
                  <p:embed/>
                </p:oleObj>
              </mc:Choice>
              <mc:Fallback>
                <p:oleObj name="Формула" r:id="rId26" imgW="215640" imgH="393480" progId="Equation.3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413" y="1725613"/>
                        <a:ext cx="579437" cy="1281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3" name="Object 19"/>
          <p:cNvGraphicFramePr>
            <a:graphicFrameLocks noChangeAspect="1"/>
          </p:cNvGraphicFramePr>
          <p:nvPr/>
        </p:nvGraphicFramePr>
        <p:xfrm>
          <a:off x="1833563" y="1751013"/>
          <a:ext cx="700087" cy="128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7" name="Формула" r:id="rId28" imgW="215713" imgH="393359" progId="Equation.3">
                  <p:embed/>
                </p:oleObj>
              </mc:Choice>
              <mc:Fallback>
                <p:oleObj name="Формула" r:id="rId28" imgW="215713" imgH="393359" progId="Equation.3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3563" y="1751013"/>
                        <a:ext cx="700087" cy="1281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4" name="Object 20"/>
          <p:cNvGraphicFramePr>
            <a:graphicFrameLocks noChangeAspect="1"/>
          </p:cNvGraphicFramePr>
          <p:nvPr/>
        </p:nvGraphicFramePr>
        <p:xfrm>
          <a:off x="2751138" y="1773238"/>
          <a:ext cx="946150" cy="128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8" name="Формула" r:id="rId30" imgW="291973" imgH="393529" progId="Equation.3">
                  <p:embed/>
                </p:oleObj>
              </mc:Choice>
              <mc:Fallback>
                <p:oleObj name="Формула" r:id="rId30" imgW="291973" imgH="393529" progId="Equation.3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1138" y="1773238"/>
                        <a:ext cx="946150" cy="1281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1258888" y="765175"/>
            <a:ext cx="319087" cy="5847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</a:rPr>
              <a:t>;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2051050" y="765175"/>
            <a:ext cx="319088" cy="5794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;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3059113" y="765175"/>
            <a:ext cx="319087" cy="5794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;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3851275" y="765175"/>
            <a:ext cx="319088" cy="5794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;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4572000" y="692150"/>
            <a:ext cx="319088" cy="5794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;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5508625" y="692150"/>
            <a:ext cx="319088" cy="5794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;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6372225" y="692150"/>
            <a:ext cx="319088" cy="5794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;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7096125" y="730250"/>
            <a:ext cx="319088" cy="5794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;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7908925" y="704850"/>
            <a:ext cx="319088" cy="5794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;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2524125" y="2051050"/>
            <a:ext cx="319088" cy="5794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;</a:t>
            </a: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1533525" y="2051050"/>
            <a:ext cx="319088" cy="5794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;</a:t>
            </a: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796925" y="2051050"/>
            <a:ext cx="423514" cy="5847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</a:rPr>
              <a:t>; 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6182" name="Rectangle 38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1" name="Picture 4" descr="кн">
            <a:hlinkClick r:id="" action="ppaction://hlinkshowjump?jump=nextslide">
              <a:snd r:embed="rId32" name="chimes.wav"/>
            </a:hlinkClick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 rot="20399572">
            <a:off x="7501505" y="5896129"/>
            <a:ext cx="1533309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11111E-6 L -0.26111 0.425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00" y="2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6 L 0.23334 0.4296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00" y="2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59259E-6 L 0.55833 0.4296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00" y="2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L 0.15 0.4259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2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59259E-6 L -0.12778 0.42222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00" y="2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 L -0.35278 0.4407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600" y="2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6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6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6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6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59259E-6 L 0.51944 0.22963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00" y="1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6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6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6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81481E-6 L 0.41389 0.21852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00" y="10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6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/>
          <p:cNvSpPr>
            <a:spLocks/>
          </p:cNvSpPr>
          <p:nvPr/>
        </p:nvSpPr>
        <p:spPr bwMode="auto">
          <a:xfrm rot="2519186">
            <a:off x="5540375" y="976313"/>
            <a:ext cx="1746250" cy="2590800"/>
          </a:xfrm>
          <a:custGeom>
            <a:avLst/>
            <a:gdLst>
              <a:gd name="T0" fmla="*/ 2147483647 w 2100"/>
              <a:gd name="T1" fmla="*/ 2147483647 h 5370"/>
              <a:gd name="T2" fmla="*/ 2147483647 w 2100"/>
              <a:gd name="T3" fmla="*/ 2147483647 h 5370"/>
              <a:gd name="T4" fmla="*/ 2147483647 w 2100"/>
              <a:gd name="T5" fmla="*/ 2147483647 h 5370"/>
              <a:gd name="T6" fmla="*/ 2147483647 w 2100"/>
              <a:gd name="T7" fmla="*/ 2147483647 h 5370"/>
              <a:gd name="T8" fmla="*/ 2147483647 w 2100"/>
              <a:gd name="T9" fmla="*/ 2147483647 h 5370"/>
              <a:gd name="T10" fmla="*/ 2147483647 w 2100"/>
              <a:gd name="T11" fmla="*/ 2147483647 h 5370"/>
              <a:gd name="T12" fmla="*/ 2147483647 w 2100"/>
              <a:gd name="T13" fmla="*/ 2147483647 h 537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00"/>
              <a:gd name="T22" fmla="*/ 0 h 5370"/>
              <a:gd name="T23" fmla="*/ 2100 w 2100"/>
              <a:gd name="T24" fmla="*/ 5370 h 537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00" h="5370">
                <a:moveTo>
                  <a:pt x="750" y="4800"/>
                </a:moveTo>
                <a:cubicBezTo>
                  <a:pt x="540" y="4230"/>
                  <a:pt x="0" y="1980"/>
                  <a:pt x="30" y="1200"/>
                </a:cubicBezTo>
                <a:cubicBezTo>
                  <a:pt x="60" y="420"/>
                  <a:pt x="630" y="240"/>
                  <a:pt x="930" y="120"/>
                </a:cubicBezTo>
                <a:cubicBezTo>
                  <a:pt x="1230" y="0"/>
                  <a:pt x="1650" y="150"/>
                  <a:pt x="1830" y="480"/>
                </a:cubicBezTo>
                <a:cubicBezTo>
                  <a:pt x="2010" y="810"/>
                  <a:pt x="2100" y="1410"/>
                  <a:pt x="2010" y="2100"/>
                </a:cubicBezTo>
                <a:cubicBezTo>
                  <a:pt x="1920" y="2790"/>
                  <a:pt x="1500" y="4170"/>
                  <a:pt x="1290" y="4620"/>
                </a:cubicBezTo>
                <a:cubicBezTo>
                  <a:pt x="1080" y="5070"/>
                  <a:pt x="960" y="5370"/>
                  <a:pt x="750" y="4800"/>
                </a:cubicBez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" name="Freeform 9"/>
          <p:cNvSpPr>
            <a:spLocks/>
          </p:cNvSpPr>
          <p:nvPr/>
        </p:nvSpPr>
        <p:spPr bwMode="auto">
          <a:xfrm rot="5877674">
            <a:off x="5978525" y="2366963"/>
            <a:ext cx="1485900" cy="2590800"/>
          </a:xfrm>
          <a:custGeom>
            <a:avLst/>
            <a:gdLst>
              <a:gd name="T0" fmla="*/ 2147483647 w 2100"/>
              <a:gd name="T1" fmla="*/ 2147483647 h 5370"/>
              <a:gd name="T2" fmla="*/ 2147483647 w 2100"/>
              <a:gd name="T3" fmla="*/ 2147483647 h 5370"/>
              <a:gd name="T4" fmla="*/ 2147483647 w 2100"/>
              <a:gd name="T5" fmla="*/ 2147483647 h 5370"/>
              <a:gd name="T6" fmla="*/ 2147483647 w 2100"/>
              <a:gd name="T7" fmla="*/ 2147483647 h 5370"/>
              <a:gd name="T8" fmla="*/ 2147483647 w 2100"/>
              <a:gd name="T9" fmla="*/ 2147483647 h 5370"/>
              <a:gd name="T10" fmla="*/ 2147483647 w 2100"/>
              <a:gd name="T11" fmla="*/ 2147483647 h 5370"/>
              <a:gd name="T12" fmla="*/ 2147483647 w 2100"/>
              <a:gd name="T13" fmla="*/ 2147483647 h 537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00"/>
              <a:gd name="T22" fmla="*/ 0 h 5370"/>
              <a:gd name="T23" fmla="*/ 2100 w 2100"/>
              <a:gd name="T24" fmla="*/ 5370 h 537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00" h="5370">
                <a:moveTo>
                  <a:pt x="750" y="4800"/>
                </a:moveTo>
                <a:cubicBezTo>
                  <a:pt x="540" y="4230"/>
                  <a:pt x="0" y="1980"/>
                  <a:pt x="30" y="1200"/>
                </a:cubicBezTo>
                <a:cubicBezTo>
                  <a:pt x="60" y="420"/>
                  <a:pt x="630" y="240"/>
                  <a:pt x="930" y="120"/>
                </a:cubicBezTo>
                <a:cubicBezTo>
                  <a:pt x="1230" y="0"/>
                  <a:pt x="1650" y="150"/>
                  <a:pt x="1830" y="480"/>
                </a:cubicBezTo>
                <a:cubicBezTo>
                  <a:pt x="2010" y="810"/>
                  <a:pt x="2100" y="1410"/>
                  <a:pt x="2010" y="2100"/>
                </a:cubicBezTo>
                <a:cubicBezTo>
                  <a:pt x="1920" y="2790"/>
                  <a:pt x="1500" y="4170"/>
                  <a:pt x="1290" y="4620"/>
                </a:cubicBezTo>
                <a:cubicBezTo>
                  <a:pt x="1080" y="5070"/>
                  <a:pt x="960" y="5370"/>
                  <a:pt x="750" y="4800"/>
                </a:cubicBezTo>
                <a:close/>
              </a:path>
            </a:pathLst>
          </a:cu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Freeform 10"/>
          <p:cNvSpPr>
            <a:spLocks/>
          </p:cNvSpPr>
          <p:nvPr/>
        </p:nvSpPr>
        <p:spPr bwMode="auto">
          <a:xfrm rot="12011660">
            <a:off x="3702050" y="3432175"/>
            <a:ext cx="1600200" cy="2590800"/>
          </a:xfrm>
          <a:custGeom>
            <a:avLst/>
            <a:gdLst>
              <a:gd name="T0" fmla="*/ 2147483647 w 2100"/>
              <a:gd name="T1" fmla="*/ 2147483647 h 5370"/>
              <a:gd name="T2" fmla="*/ 2147483647 w 2100"/>
              <a:gd name="T3" fmla="*/ 2147483647 h 5370"/>
              <a:gd name="T4" fmla="*/ 2147483647 w 2100"/>
              <a:gd name="T5" fmla="*/ 2147483647 h 5370"/>
              <a:gd name="T6" fmla="*/ 2147483647 w 2100"/>
              <a:gd name="T7" fmla="*/ 2147483647 h 5370"/>
              <a:gd name="T8" fmla="*/ 2147483647 w 2100"/>
              <a:gd name="T9" fmla="*/ 2147483647 h 5370"/>
              <a:gd name="T10" fmla="*/ 2147483647 w 2100"/>
              <a:gd name="T11" fmla="*/ 2147483647 h 5370"/>
              <a:gd name="T12" fmla="*/ 2147483647 w 2100"/>
              <a:gd name="T13" fmla="*/ 2147483647 h 537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00"/>
              <a:gd name="T22" fmla="*/ 0 h 5370"/>
              <a:gd name="T23" fmla="*/ 2100 w 2100"/>
              <a:gd name="T24" fmla="*/ 5370 h 537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00" h="5370">
                <a:moveTo>
                  <a:pt x="750" y="4800"/>
                </a:moveTo>
                <a:cubicBezTo>
                  <a:pt x="540" y="4230"/>
                  <a:pt x="0" y="1980"/>
                  <a:pt x="30" y="1200"/>
                </a:cubicBezTo>
                <a:cubicBezTo>
                  <a:pt x="60" y="420"/>
                  <a:pt x="630" y="240"/>
                  <a:pt x="930" y="120"/>
                </a:cubicBezTo>
                <a:cubicBezTo>
                  <a:pt x="1230" y="0"/>
                  <a:pt x="1650" y="150"/>
                  <a:pt x="1830" y="480"/>
                </a:cubicBezTo>
                <a:cubicBezTo>
                  <a:pt x="2010" y="810"/>
                  <a:pt x="2100" y="1410"/>
                  <a:pt x="2010" y="2100"/>
                </a:cubicBezTo>
                <a:cubicBezTo>
                  <a:pt x="1920" y="2790"/>
                  <a:pt x="1500" y="4170"/>
                  <a:pt x="1290" y="4620"/>
                </a:cubicBezTo>
                <a:cubicBezTo>
                  <a:pt x="1080" y="5070"/>
                  <a:pt x="960" y="5370"/>
                  <a:pt x="750" y="4800"/>
                </a:cubicBezTo>
                <a:close/>
              </a:path>
            </a:pathLst>
          </a:custGeom>
          <a:solidFill>
            <a:srgbClr val="800080"/>
          </a:solidFill>
          <a:ln w="9525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Freeform 11"/>
          <p:cNvSpPr>
            <a:spLocks/>
          </p:cNvSpPr>
          <p:nvPr/>
        </p:nvSpPr>
        <p:spPr bwMode="auto">
          <a:xfrm rot="9310901">
            <a:off x="5083175" y="3376613"/>
            <a:ext cx="1485900" cy="2590800"/>
          </a:xfrm>
          <a:custGeom>
            <a:avLst/>
            <a:gdLst>
              <a:gd name="T0" fmla="*/ 2147483647 w 2100"/>
              <a:gd name="T1" fmla="*/ 2147483647 h 5370"/>
              <a:gd name="T2" fmla="*/ 2147483647 w 2100"/>
              <a:gd name="T3" fmla="*/ 2147483647 h 5370"/>
              <a:gd name="T4" fmla="*/ 2147483647 w 2100"/>
              <a:gd name="T5" fmla="*/ 2147483647 h 5370"/>
              <a:gd name="T6" fmla="*/ 2147483647 w 2100"/>
              <a:gd name="T7" fmla="*/ 2147483647 h 5370"/>
              <a:gd name="T8" fmla="*/ 2147483647 w 2100"/>
              <a:gd name="T9" fmla="*/ 2147483647 h 5370"/>
              <a:gd name="T10" fmla="*/ 2147483647 w 2100"/>
              <a:gd name="T11" fmla="*/ 2147483647 h 5370"/>
              <a:gd name="T12" fmla="*/ 2147483647 w 2100"/>
              <a:gd name="T13" fmla="*/ 2147483647 h 537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00"/>
              <a:gd name="T22" fmla="*/ 0 h 5370"/>
              <a:gd name="T23" fmla="*/ 2100 w 2100"/>
              <a:gd name="T24" fmla="*/ 5370 h 537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00" h="5370">
                <a:moveTo>
                  <a:pt x="750" y="4800"/>
                </a:moveTo>
                <a:cubicBezTo>
                  <a:pt x="540" y="4230"/>
                  <a:pt x="0" y="1980"/>
                  <a:pt x="30" y="1200"/>
                </a:cubicBezTo>
                <a:cubicBezTo>
                  <a:pt x="60" y="420"/>
                  <a:pt x="630" y="240"/>
                  <a:pt x="930" y="120"/>
                </a:cubicBezTo>
                <a:cubicBezTo>
                  <a:pt x="1230" y="0"/>
                  <a:pt x="1650" y="150"/>
                  <a:pt x="1830" y="480"/>
                </a:cubicBezTo>
                <a:cubicBezTo>
                  <a:pt x="2010" y="810"/>
                  <a:pt x="2100" y="1410"/>
                  <a:pt x="2010" y="2100"/>
                </a:cubicBezTo>
                <a:cubicBezTo>
                  <a:pt x="1920" y="2790"/>
                  <a:pt x="1500" y="4170"/>
                  <a:pt x="1290" y="4620"/>
                </a:cubicBezTo>
                <a:cubicBezTo>
                  <a:pt x="1080" y="5070"/>
                  <a:pt x="960" y="5370"/>
                  <a:pt x="750" y="4800"/>
                </a:cubicBezTo>
                <a:close/>
              </a:path>
            </a:pathLst>
          </a:custGeom>
          <a:solidFill>
            <a:srgbClr val="00CCFF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Oval 12"/>
          <p:cNvSpPr>
            <a:spLocks noChangeArrowheads="1"/>
          </p:cNvSpPr>
          <p:nvPr/>
        </p:nvSpPr>
        <p:spPr bwMode="auto">
          <a:xfrm>
            <a:off x="4511675" y="2690813"/>
            <a:ext cx="1257300" cy="12573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80008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 rot="21199870">
            <a:off x="4284663" y="404813"/>
            <a:ext cx="1714500" cy="2590800"/>
          </a:xfrm>
          <a:custGeom>
            <a:avLst/>
            <a:gdLst>
              <a:gd name="T0" fmla="*/ 2147483647 w 2100"/>
              <a:gd name="T1" fmla="*/ 2147483647 h 5370"/>
              <a:gd name="T2" fmla="*/ 2147483647 w 2100"/>
              <a:gd name="T3" fmla="*/ 2147483647 h 5370"/>
              <a:gd name="T4" fmla="*/ 2147483647 w 2100"/>
              <a:gd name="T5" fmla="*/ 2147483647 h 5370"/>
              <a:gd name="T6" fmla="*/ 2147483647 w 2100"/>
              <a:gd name="T7" fmla="*/ 2147483647 h 5370"/>
              <a:gd name="T8" fmla="*/ 2147483647 w 2100"/>
              <a:gd name="T9" fmla="*/ 2147483647 h 5370"/>
              <a:gd name="T10" fmla="*/ 2147483647 w 2100"/>
              <a:gd name="T11" fmla="*/ 2147483647 h 5370"/>
              <a:gd name="T12" fmla="*/ 2147483647 w 2100"/>
              <a:gd name="T13" fmla="*/ 2147483647 h 537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00"/>
              <a:gd name="T22" fmla="*/ 0 h 5370"/>
              <a:gd name="T23" fmla="*/ 2100 w 2100"/>
              <a:gd name="T24" fmla="*/ 5370 h 537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00" h="5370">
                <a:moveTo>
                  <a:pt x="750" y="4800"/>
                </a:moveTo>
                <a:cubicBezTo>
                  <a:pt x="540" y="4230"/>
                  <a:pt x="0" y="1980"/>
                  <a:pt x="30" y="1200"/>
                </a:cubicBezTo>
                <a:cubicBezTo>
                  <a:pt x="60" y="420"/>
                  <a:pt x="630" y="240"/>
                  <a:pt x="930" y="120"/>
                </a:cubicBezTo>
                <a:cubicBezTo>
                  <a:pt x="1230" y="0"/>
                  <a:pt x="1650" y="150"/>
                  <a:pt x="1830" y="480"/>
                </a:cubicBezTo>
                <a:cubicBezTo>
                  <a:pt x="2010" y="810"/>
                  <a:pt x="2100" y="1410"/>
                  <a:pt x="2010" y="2100"/>
                </a:cubicBezTo>
                <a:cubicBezTo>
                  <a:pt x="1920" y="2790"/>
                  <a:pt x="1500" y="4170"/>
                  <a:pt x="1290" y="4620"/>
                </a:cubicBezTo>
                <a:cubicBezTo>
                  <a:pt x="1080" y="5070"/>
                  <a:pt x="960" y="5370"/>
                  <a:pt x="750" y="480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Oval 13"/>
          <p:cNvSpPr>
            <a:spLocks noChangeArrowheads="1"/>
          </p:cNvSpPr>
          <p:nvPr/>
        </p:nvSpPr>
        <p:spPr bwMode="auto">
          <a:xfrm>
            <a:off x="4500563" y="2708275"/>
            <a:ext cx="1257300" cy="12573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80008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4140027" y="856008"/>
            <a:ext cx="2561579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dirty="0"/>
              <a:t>Желтый цвет </a:t>
            </a:r>
            <a:r>
              <a:rPr lang="ru-RU" altLang="ru-RU" sz="2800" dirty="0" smtClean="0"/>
              <a:t>весьма приятный</a:t>
            </a:r>
            <a:r>
              <a:rPr lang="ru-RU" altLang="ru-RU" sz="2800" dirty="0"/>
              <a:t>,</a:t>
            </a:r>
          </a:p>
          <a:p>
            <a:pPr eaLnBrk="1" hangingPunct="1"/>
            <a:r>
              <a:rPr lang="ru-RU" altLang="ru-RU" sz="2800" dirty="0"/>
              <a:t>Лепесточек аккуратный.</a:t>
            </a:r>
          </a:p>
          <a:p>
            <a:pPr eaLnBrk="1" hangingPunct="1"/>
            <a:r>
              <a:rPr lang="ru-RU" altLang="ru-RU" sz="2800" dirty="0"/>
              <a:t>Оторвем его </a:t>
            </a:r>
            <a:r>
              <a:rPr lang="ru-RU" altLang="ru-RU" sz="2800" dirty="0" smtClean="0"/>
              <a:t>любя,</a:t>
            </a:r>
            <a:endParaRPr lang="ru-RU" altLang="ru-RU" sz="2800" dirty="0"/>
          </a:p>
          <a:p>
            <a:pPr eaLnBrk="1" hangingPunct="1"/>
            <a:r>
              <a:rPr lang="ru-RU" altLang="ru-RU" sz="2800" dirty="0"/>
              <a:t>И послушаем </a:t>
            </a:r>
            <a:r>
              <a:rPr lang="ru-RU" altLang="ru-RU" sz="2800" dirty="0" smtClean="0"/>
              <a:t>тебя.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85255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33333E-6 L 0.00069 0.220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00113" y="333375"/>
            <a:ext cx="61198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 dirty="0">
                <a:solidFill>
                  <a:srgbClr val="990000"/>
                </a:solidFill>
              </a:rPr>
              <a:t>Выполните задания</a:t>
            </a:r>
            <a:r>
              <a:rPr lang="ru-RU" sz="2400" b="1" dirty="0">
                <a:latin typeface="Comic Sans MS" pitchFamily="66" charset="0"/>
              </a:rPr>
              <a:t> 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68313" y="1052513"/>
            <a:ext cx="6624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Comic Sans MS" pitchFamily="66" charset="0"/>
              </a:rPr>
              <a:t>1. Выделите целую часть из числа: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95288" y="1557338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27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468313" y="1989138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68313" y="1989138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827088" y="1773238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Comic Sans MS" pitchFamily="66" charset="0"/>
              </a:rPr>
              <a:t>=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698750" y="1963738"/>
            <a:ext cx="43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grpSp>
        <p:nvGrpSpPr>
          <p:cNvPr id="14346" name="Group 10"/>
          <p:cNvGrpSpPr>
            <a:grpSpLocks/>
          </p:cNvGrpSpPr>
          <p:nvPr/>
        </p:nvGrpSpPr>
        <p:grpSpPr bwMode="auto">
          <a:xfrm>
            <a:off x="1116013" y="1557338"/>
            <a:ext cx="647700" cy="889000"/>
            <a:chOff x="703" y="981"/>
            <a:chExt cx="408" cy="560"/>
          </a:xfrm>
        </p:grpSpPr>
        <p:sp>
          <p:nvSpPr>
            <p:cNvPr id="14347" name="Text Box 11"/>
            <p:cNvSpPr txBox="1">
              <a:spLocks noChangeArrowheads="1"/>
            </p:cNvSpPr>
            <p:nvPr/>
          </p:nvSpPr>
          <p:spPr bwMode="auto">
            <a:xfrm>
              <a:off x="703" y="1117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4348" name="Text Box 12"/>
            <p:cNvSpPr txBox="1">
              <a:spLocks noChangeArrowheads="1"/>
            </p:cNvSpPr>
            <p:nvPr/>
          </p:nvSpPr>
          <p:spPr bwMode="auto">
            <a:xfrm>
              <a:off x="839" y="981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4349" name="Text Box 13"/>
            <p:cNvSpPr txBox="1">
              <a:spLocks noChangeArrowheads="1"/>
            </p:cNvSpPr>
            <p:nvPr/>
          </p:nvSpPr>
          <p:spPr bwMode="auto">
            <a:xfrm>
              <a:off x="839" y="1253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14350" name="Line 14"/>
            <p:cNvSpPr>
              <a:spLocks noChangeShapeType="1"/>
            </p:cNvSpPr>
            <p:nvPr/>
          </p:nvSpPr>
          <p:spPr bwMode="auto">
            <a:xfrm>
              <a:off x="885" y="1253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2627313" y="1557338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34</a:t>
            </a: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2700338" y="198913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2987675" y="177323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Comic Sans MS" pitchFamily="66" charset="0"/>
              </a:rPr>
              <a:t>=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4932363" y="1557338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41</a:t>
            </a: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3635375" y="3860800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Comic Sans MS" pitchFamily="66" charset="0"/>
            </a:endParaRPr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>
            <a:off x="5003800" y="1989138"/>
            <a:ext cx="358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5003800" y="2060575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5292725" y="1773238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Comic Sans MS" pitchFamily="66" charset="0"/>
              </a:rPr>
              <a:t>=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827088" y="32131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Comic Sans MS" pitchFamily="66" charset="0"/>
            </a:endParaRPr>
          </a:p>
        </p:txBody>
      </p:sp>
      <p:sp>
        <p:nvSpPr>
          <p:cNvPr id="14399" name="Text Box 63"/>
          <p:cNvSpPr txBox="1">
            <a:spLocks noChangeArrowheads="1"/>
          </p:cNvSpPr>
          <p:nvPr/>
        </p:nvSpPr>
        <p:spPr bwMode="auto">
          <a:xfrm>
            <a:off x="323850" y="2636838"/>
            <a:ext cx="7777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Comic Sans MS" pitchFamily="66" charset="0"/>
              </a:rPr>
              <a:t>2. Представьте число в виде неправильной дроби: </a:t>
            </a:r>
          </a:p>
        </p:txBody>
      </p:sp>
      <p:sp>
        <p:nvSpPr>
          <p:cNvPr id="14418" name="Text Box 82"/>
          <p:cNvSpPr txBox="1">
            <a:spLocks noChangeArrowheads="1"/>
          </p:cNvSpPr>
          <p:nvPr/>
        </p:nvSpPr>
        <p:spPr bwMode="auto">
          <a:xfrm>
            <a:off x="2700338" y="6092825"/>
            <a:ext cx="649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Comic Sans MS" pitchFamily="66" charset="0"/>
            </a:endParaRPr>
          </a:p>
        </p:txBody>
      </p:sp>
      <p:sp>
        <p:nvSpPr>
          <p:cNvPr id="14423" name="Text Box 87"/>
          <p:cNvSpPr txBox="1">
            <a:spLocks noChangeArrowheads="1"/>
          </p:cNvSpPr>
          <p:nvPr/>
        </p:nvSpPr>
        <p:spPr bwMode="auto">
          <a:xfrm>
            <a:off x="3203575" y="5876925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Comic Sans MS" pitchFamily="66" charset="0"/>
            </a:endParaRPr>
          </a:p>
        </p:txBody>
      </p:sp>
      <p:grpSp>
        <p:nvGrpSpPr>
          <p:cNvPr id="14428" name="Group 92"/>
          <p:cNvGrpSpPr>
            <a:grpSpLocks/>
          </p:cNvGrpSpPr>
          <p:nvPr/>
        </p:nvGrpSpPr>
        <p:grpSpPr bwMode="auto">
          <a:xfrm>
            <a:off x="3348038" y="1557338"/>
            <a:ext cx="647700" cy="889000"/>
            <a:chOff x="703" y="981"/>
            <a:chExt cx="408" cy="560"/>
          </a:xfrm>
        </p:grpSpPr>
        <p:sp>
          <p:nvSpPr>
            <p:cNvPr id="14429" name="Text Box 93"/>
            <p:cNvSpPr txBox="1">
              <a:spLocks noChangeArrowheads="1"/>
            </p:cNvSpPr>
            <p:nvPr/>
          </p:nvSpPr>
          <p:spPr bwMode="auto">
            <a:xfrm>
              <a:off x="703" y="1117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14430" name="Text Box 94"/>
            <p:cNvSpPr txBox="1">
              <a:spLocks noChangeArrowheads="1"/>
            </p:cNvSpPr>
            <p:nvPr/>
          </p:nvSpPr>
          <p:spPr bwMode="auto">
            <a:xfrm>
              <a:off x="839" y="981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4431" name="Text Box 95"/>
            <p:cNvSpPr txBox="1">
              <a:spLocks noChangeArrowheads="1"/>
            </p:cNvSpPr>
            <p:nvPr/>
          </p:nvSpPr>
          <p:spPr bwMode="auto">
            <a:xfrm>
              <a:off x="839" y="1253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4432" name="Line 96"/>
            <p:cNvSpPr>
              <a:spLocks noChangeShapeType="1"/>
            </p:cNvSpPr>
            <p:nvPr/>
          </p:nvSpPr>
          <p:spPr bwMode="auto">
            <a:xfrm>
              <a:off x="885" y="1253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433" name="Group 97"/>
          <p:cNvGrpSpPr>
            <a:grpSpLocks/>
          </p:cNvGrpSpPr>
          <p:nvPr/>
        </p:nvGrpSpPr>
        <p:grpSpPr bwMode="auto">
          <a:xfrm>
            <a:off x="5580063" y="1557338"/>
            <a:ext cx="992201" cy="889000"/>
            <a:chOff x="703" y="981"/>
            <a:chExt cx="408" cy="560"/>
          </a:xfrm>
        </p:grpSpPr>
        <p:sp>
          <p:nvSpPr>
            <p:cNvPr id="14434" name="Text Box 98"/>
            <p:cNvSpPr txBox="1">
              <a:spLocks noChangeArrowheads="1"/>
            </p:cNvSpPr>
            <p:nvPr/>
          </p:nvSpPr>
          <p:spPr bwMode="auto">
            <a:xfrm>
              <a:off x="703" y="1117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14435" name="Text Box 99"/>
            <p:cNvSpPr txBox="1">
              <a:spLocks noChangeArrowheads="1"/>
            </p:cNvSpPr>
            <p:nvPr/>
          </p:nvSpPr>
          <p:spPr bwMode="auto">
            <a:xfrm>
              <a:off x="839" y="981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>
                  <a:latin typeface="Comic Sans MS" pitchFamily="66" charset="0"/>
                </a:rPr>
                <a:t>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436" name="Text Box 100"/>
            <p:cNvSpPr txBox="1">
              <a:spLocks noChangeArrowheads="1"/>
            </p:cNvSpPr>
            <p:nvPr/>
          </p:nvSpPr>
          <p:spPr bwMode="auto">
            <a:xfrm>
              <a:off x="839" y="1253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b="1" dirty="0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4437" name="Line 101"/>
            <p:cNvSpPr>
              <a:spLocks noChangeShapeType="1"/>
            </p:cNvSpPr>
            <p:nvPr/>
          </p:nvSpPr>
          <p:spPr bwMode="auto">
            <a:xfrm>
              <a:off x="885" y="1253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438" name="Group 102"/>
          <p:cNvGrpSpPr>
            <a:grpSpLocks/>
          </p:cNvGrpSpPr>
          <p:nvPr/>
        </p:nvGrpSpPr>
        <p:grpSpPr bwMode="auto">
          <a:xfrm>
            <a:off x="1187450" y="3213100"/>
            <a:ext cx="647700" cy="912813"/>
            <a:chOff x="703" y="981"/>
            <a:chExt cx="408" cy="546"/>
          </a:xfrm>
        </p:grpSpPr>
        <p:sp>
          <p:nvSpPr>
            <p:cNvPr id="14439" name="Text Box 103"/>
            <p:cNvSpPr txBox="1">
              <a:spLocks noChangeArrowheads="1"/>
            </p:cNvSpPr>
            <p:nvPr/>
          </p:nvSpPr>
          <p:spPr bwMode="auto">
            <a:xfrm>
              <a:off x="703" y="1117"/>
              <a:ext cx="227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4440" name="Text Box 104"/>
            <p:cNvSpPr txBox="1">
              <a:spLocks noChangeArrowheads="1"/>
            </p:cNvSpPr>
            <p:nvPr/>
          </p:nvSpPr>
          <p:spPr bwMode="auto">
            <a:xfrm>
              <a:off x="839" y="981"/>
              <a:ext cx="272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4441" name="Text Box 105"/>
            <p:cNvSpPr txBox="1">
              <a:spLocks noChangeArrowheads="1"/>
            </p:cNvSpPr>
            <p:nvPr/>
          </p:nvSpPr>
          <p:spPr bwMode="auto">
            <a:xfrm>
              <a:off x="839" y="1253"/>
              <a:ext cx="272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14442" name="Line 106"/>
            <p:cNvSpPr>
              <a:spLocks noChangeShapeType="1"/>
            </p:cNvSpPr>
            <p:nvPr/>
          </p:nvSpPr>
          <p:spPr bwMode="auto">
            <a:xfrm>
              <a:off x="885" y="1253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443" name="Text Box 107"/>
          <p:cNvSpPr txBox="1">
            <a:spLocks noChangeArrowheads="1"/>
          </p:cNvSpPr>
          <p:nvPr/>
        </p:nvSpPr>
        <p:spPr bwMode="auto">
          <a:xfrm>
            <a:off x="1979613" y="34290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Comic Sans MS" pitchFamily="66" charset="0"/>
              </a:rPr>
              <a:t>=</a:t>
            </a:r>
          </a:p>
        </p:txBody>
      </p:sp>
      <p:grpSp>
        <p:nvGrpSpPr>
          <p:cNvPr id="14444" name="Group 108"/>
          <p:cNvGrpSpPr>
            <a:grpSpLocks/>
          </p:cNvGrpSpPr>
          <p:nvPr/>
        </p:nvGrpSpPr>
        <p:grpSpPr bwMode="auto">
          <a:xfrm>
            <a:off x="2268538" y="3284538"/>
            <a:ext cx="865187" cy="889000"/>
            <a:chOff x="703" y="981"/>
            <a:chExt cx="408" cy="560"/>
          </a:xfrm>
        </p:grpSpPr>
        <p:sp>
          <p:nvSpPr>
            <p:cNvPr id="14445" name="Text Box 109"/>
            <p:cNvSpPr txBox="1">
              <a:spLocks noChangeArrowheads="1"/>
            </p:cNvSpPr>
            <p:nvPr/>
          </p:nvSpPr>
          <p:spPr bwMode="auto">
            <a:xfrm>
              <a:off x="703" y="1117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4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446" name="Text Box 110"/>
            <p:cNvSpPr txBox="1">
              <a:spLocks noChangeArrowheads="1"/>
            </p:cNvSpPr>
            <p:nvPr/>
          </p:nvSpPr>
          <p:spPr bwMode="auto">
            <a:xfrm>
              <a:off x="839" y="981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31</a:t>
              </a:r>
            </a:p>
          </p:txBody>
        </p:sp>
        <p:sp>
          <p:nvSpPr>
            <p:cNvPr id="14447" name="Text Box 111"/>
            <p:cNvSpPr txBox="1">
              <a:spLocks noChangeArrowheads="1"/>
            </p:cNvSpPr>
            <p:nvPr/>
          </p:nvSpPr>
          <p:spPr bwMode="auto">
            <a:xfrm>
              <a:off x="839" y="1253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14448" name="Line 112"/>
            <p:cNvSpPr>
              <a:spLocks noChangeShapeType="1"/>
            </p:cNvSpPr>
            <p:nvPr/>
          </p:nvSpPr>
          <p:spPr bwMode="auto">
            <a:xfrm>
              <a:off x="885" y="1253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449" name="Group 113"/>
          <p:cNvGrpSpPr>
            <a:grpSpLocks/>
          </p:cNvGrpSpPr>
          <p:nvPr/>
        </p:nvGrpSpPr>
        <p:grpSpPr bwMode="auto">
          <a:xfrm>
            <a:off x="3995738" y="3213100"/>
            <a:ext cx="1225550" cy="889000"/>
            <a:chOff x="703" y="981"/>
            <a:chExt cx="408" cy="560"/>
          </a:xfrm>
        </p:grpSpPr>
        <p:sp>
          <p:nvSpPr>
            <p:cNvPr id="14450" name="Text Box 114"/>
            <p:cNvSpPr txBox="1">
              <a:spLocks noChangeArrowheads="1"/>
            </p:cNvSpPr>
            <p:nvPr/>
          </p:nvSpPr>
          <p:spPr bwMode="auto">
            <a:xfrm>
              <a:off x="703" y="1117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14451" name="Text Box 115"/>
            <p:cNvSpPr txBox="1">
              <a:spLocks noChangeArrowheads="1"/>
            </p:cNvSpPr>
            <p:nvPr/>
          </p:nvSpPr>
          <p:spPr bwMode="auto">
            <a:xfrm>
              <a:off x="839" y="981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  7</a:t>
              </a:r>
            </a:p>
          </p:txBody>
        </p:sp>
        <p:sp>
          <p:nvSpPr>
            <p:cNvPr id="14452" name="Text Box 116"/>
            <p:cNvSpPr txBox="1">
              <a:spLocks noChangeArrowheads="1"/>
            </p:cNvSpPr>
            <p:nvPr/>
          </p:nvSpPr>
          <p:spPr bwMode="auto">
            <a:xfrm>
              <a:off x="839" y="1253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 10</a:t>
              </a:r>
            </a:p>
          </p:txBody>
        </p:sp>
        <p:sp>
          <p:nvSpPr>
            <p:cNvPr id="14453" name="Line 117"/>
            <p:cNvSpPr>
              <a:spLocks noChangeShapeType="1"/>
            </p:cNvSpPr>
            <p:nvPr/>
          </p:nvSpPr>
          <p:spPr bwMode="auto">
            <a:xfrm>
              <a:off x="885" y="1253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454" name="Rectangle 118"/>
          <p:cNvSpPr>
            <a:spLocks noChangeArrowheads="1"/>
          </p:cNvSpPr>
          <p:nvPr/>
        </p:nvSpPr>
        <p:spPr bwMode="auto">
          <a:xfrm>
            <a:off x="5292725" y="3500438"/>
            <a:ext cx="317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=</a:t>
            </a:r>
          </a:p>
        </p:txBody>
      </p:sp>
      <p:grpSp>
        <p:nvGrpSpPr>
          <p:cNvPr id="14455" name="Group 119"/>
          <p:cNvGrpSpPr>
            <a:grpSpLocks/>
          </p:cNvGrpSpPr>
          <p:nvPr/>
        </p:nvGrpSpPr>
        <p:grpSpPr bwMode="auto">
          <a:xfrm>
            <a:off x="5292725" y="3213100"/>
            <a:ext cx="1223963" cy="889000"/>
            <a:chOff x="703" y="981"/>
            <a:chExt cx="408" cy="560"/>
          </a:xfrm>
        </p:grpSpPr>
        <p:sp>
          <p:nvSpPr>
            <p:cNvPr id="14456" name="Text Box 120"/>
            <p:cNvSpPr txBox="1">
              <a:spLocks noChangeArrowheads="1"/>
            </p:cNvSpPr>
            <p:nvPr/>
          </p:nvSpPr>
          <p:spPr bwMode="auto">
            <a:xfrm>
              <a:off x="703" y="1117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400">
                <a:latin typeface="Comic Sans MS" pitchFamily="66" charset="0"/>
              </a:endParaRPr>
            </a:p>
          </p:txBody>
        </p:sp>
        <p:sp>
          <p:nvSpPr>
            <p:cNvPr id="14457" name="Text Box 121"/>
            <p:cNvSpPr txBox="1">
              <a:spLocks noChangeArrowheads="1"/>
            </p:cNvSpPr>
            <p:nvPr/>
          </p:nvSpPr>
          <p:spPr bwMode="auto">
            <a:xfrm>
              <a:off x="839" y="981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127</a:t>
              </a:r>
            </a:p>
          </p:txBody>
        </p:sp>
        <p:sp>
          <p:nvSpPr>
            <p:cNvPr id="14458" name="Text Box 122"/>
            <p:cNvSpPr txBox="1">
              <a:spLocks noChangeArrowheads="1"/>
            </p:cNvSpPr>
            <p:nvPr/>
          </p:nvSpPr>
          <p:spPr bwMode="auto">
            <a:xfrm>
              <a:off x="839" y="1253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14459" name="Line 123"/>
            <p:cNvSpPr>
              <a:spLocks noChangeShapeType="1"/>
            </p:cNvSpPr>
            <p:nvPr/>
          </p:nvSpPr>
          <p:spPr bwMode="auto">
            <a:xfrm>
              <a:off x="885" y="1253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460" name="Text Box 124"/>
          <p:cNvSpPr txBox="1">
            <a:spLocks noChangeArrowheads="1"/>
          </p:cNvSpPr>
          <p:nvPr/>
        </p:nvSpPr>
        <p:spPr bwMode="auto">
          <a:xfrm>
            <a:off x="468313" y="4365625"/>
            <a:ext cx="7777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Comic Sans MS" pitchFamily="66" charset="0"/>
              </a:rPr>
              <a:t>3. Выполните действие</a:t>
            </a:r>
          </a:p>
        </p:txBody>
      </p:sp>
      <p:sp>
        <p:nvSpPr>
          <p:cNvPr id="14467" name="Rectangle 131"/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466" name="Object 130"/>
          <p:cNvGraphicFramePr>
            <a:graphicFrameLocks noChangeAspect="1"/>
          </p:cNvGraphicFramePr>
          <p:nvPr/>
        </p:nvGraphicFramePr>
        <p:xfrm>
          <a:off x="1116013" y="4797425"/>
          <a:ext cx="1411287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7" name="Формула" r:id="rId3" imgW="634725" imgH="393529" progId="Equation.3">
                  <p:embed/>
                </p:oleObj>
              </mc:Choice>
              <mc:Fallback>
                <p:oleObj name="Формула" r:id="rId3" imgW="634725" imgH="393529" progId="Equation.3">
                  <p:embed/>
                  <p:pic>
                    <p:nvPicPr>
                      <p:cNvPr id="0" name="Picture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797425"/>
                        <a:ext cx="1411287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69" name="Rectangle 133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468" name="Object 132"/>
          <p:cNvGraphicFramePr>
            <a:graphicFrameLocks noChangeAspect="1"/>
          </p:cNvGraphicFramePr>
          <p:nvPr/>
        </p:nvGraphicFramePr>
        <p:xfrm>
          <a:off x="2627313" y="4797425"/>
          <a:ext cx="7397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8" name="Формула" r:id="rId5" imgW="342751" imgH="393529" progId="Equation.3">
                  <p:embed/>
                </p:oleObj>
              </mc:Choice>
              <mc:Fallback>
                <p:oleObj name="Формула" r:id="rId5" imgW="342751" imgH="393529" progId="Equation.3">
                  <p:embed/>
                  <p:pic>
                    <p:nvPicPr>
                      <p:cNvPr id="0" name="Picture 1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4797425"/>
                        <a:ext cx="739775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71" name="Rectangle 135"/>
          <p:cNvSpPr>
            <a:spLocks noChangeArrowheads="1"/>
          </p:cNvSpPr>
          <p:nvPr/>
        </p:nvSpPr>
        <p:spPr bwMode="auto">
          <a:xfrm>
            <a:off x="0" y="3119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473" name="Rectangle 137"/>
          <p:cNvSpPr>
            <a:spLocks noChangeArrowheads="1"/>
          </p:cNvSpPr>
          <p:nvPr/>
        </p:nvSpPr>
        <p:spPr bwMode="auto">
          <a:xfrm>
            <a:off x="0" y="2690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472" name="Object 136"/>
          <p:cNvGraphicFramePr>
            <a:graphicFrameLocks noChangeAspect="1"/>
          </p:cNvGraphicFramePr>
          <p:nvPr/>
        </p:nvGraphicFramePr>
        <p:xfrm>
          <a:off x="3419475" y="4797425"/>
          <a:ext cx="620713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9" name="Формула" r:id="rId7" imgW="279279" imgH="393529" progId="Equation.3">
                  <p:embed/>
                </p:oleObj>
              </mc:Choice>
              <mc:Fallback>
                <p:oleObj name="Формула" r:id="rId7" imgW="279279" imgH="393529" progId="Equation.3">
                  <p:embed/>
                  <p:pic>
                    <p:nvPicPr>
                      <p:cNvPr id="0" name="Picture 1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4797425"/>
                        <a:ext cx="620713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74" name="Object 138"/>
          <p:cNvGraphicFramePr>
            <a:graphicFrameLocks noChangeAspect="1"/>
          </p:cNvGraphicFramePr>
          <p:nvPr/>
        </p:nvGraphicFramePr>
        <p:xfrm>
          <a:off x="5148263" y="4868863"/>
          <a:ext cx="1439862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0" name="Формула" r:id="rId9" imgW="647419" imgH="393529" progId="Equation.3">
                  <p:embed/>
                </p:oleObj>
              </mc:Choice>
              <mc:Fallback>
                <p:oleObj name="Формула" r:id="rId9" imgW="647419" imgH="393529" progId="Equation.3">
                  <p:embed/>
                  <p:pic>
                    <p:nvPicPr>
                      <p:cNvPr id="0" name="Picture 1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4868863"/>
                        <a:ext cx="1439862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75" name="Object 139"/>
          <p:cNvGraphicFramePr>
            <a:graphicFrameLocks noChangeAspect="1"/>
          </p:cNvGraphicFramePr>
          <p:nvPr/>
        </p:nvGraphicFramePr>
        <p:xfrm>
          <a:off x="6659563" y="4868863"/>
          <a:ext cx="49371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1" name="Формула" r:id="rId11" imgW="228501" imgH="393529" progId="Equation.3">
                  <p:embed/>
                </p:oleObj>
              </mc:Choice>
              <mc:Fallback>
                <p:oleObj name="Формула" r:id="rId11" imgW="228501" imgH="393529" progId="Equation.3">
                  <p:embed/>
                  <p:pic>
                    <p:nvPicPr>
                      <p:cNvPr id="0" name="Picture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4868863"/>
                        <a:ext cx="493712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8" name="Picture 4" descr="кн">
            <a:hlinkClick r:id="" action="ppaction://hlinkshowjump?jump=nextslide">
              <a:snd r:embed="rId13" name="chimes.wav"/>
            </a:hlinkClick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948264" y="5705475"/>
            <a:ext cx="194468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9" name="Object 139"/>
          <p:cNvGraphicFramePr>
            <a:graphicFrameLocks noChangeAspect="1"/>
          </p:cNvGraphicFramePr>
          <p:nvPr/>
        </p:nvGraphicFramePr>
        <p:xfrm>
          <a:off x="6660232" y="4869160"/>
          <a:ext cx="49371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2" name="Формула" r:id="rId15" imgW="228501" imgH="393529" progId="Equation.3">
                  <p:embed/>
                </p:oleObj>
              </mc:Choice>
              <mc:Fallback>
                <p:oleObj name="Формула" r:id="rId15" imgW="228501" imgH="393529" progId="Equation.3">
                  <p:embed/>
                  <p:pic>
                    <p:nvPicPr>
                      <p:cNvPr id="0" name="Picture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4869160"/>
                        <a:ext cx="493712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4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4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4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4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4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4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99" grpId="0"/>
      <p:bldP spid="14454" grpId="0"/>
      <p:bldP spid="144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>
            <a:spLocks/>
          </p:cNvSpPr>
          <p:nvPr/>
        </p:nvSpPr>
        <p:spPr bwMode="auto">
          <a:xfrm rot="21199870">
            <a:off x="3922713" y="404813"/>
            <a:ext cx="1714500" cy="2590800"/>
          </a:xfrm>
          <a:custGeom>
            <a:avLst/>
            <a:gdLst>
              <a:gd name="T0" fmla="*/ 2147483647 w 2100"/>
              <a:gd name="T1" fmla="*/ 2147483647 h 5370"/>
              <a:gd name="T2" fmla="*/ 2147483647 w 2100"/>
              <a:gd name="T3" fmla="*/ 2147483647 h 5370"/>
              <a:gd name="T4" fmla="*/ 2147483647 w 2100"/>
              <a:gd name="T5" fmla="*/ 2147483647 h 5370"/>
              <a:gd name="T6" fmla="*/ 2147483647 w 2100"/>
              <a:gd name="T7" fmla="*/ 2147483647 h 5370"/>
              <a:gd name="T8" fmla="*/ 2147483647 w 2100"/>
              <a:gd name="T9" fmla="*/ 2147483647 h 5370"/>
              <a:gd name="T10" fmla="*/ 2147483647 w 2100"/>
              <a:gd name="T11" fmla="*/ 2147483647 h 5370"/>
              <a:gd name="T12" fmla="*/ 2147483647 w 2100"/>
              <a:gd name="T13" fmla="*/ 2147483647 h 537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00"/>
              <a:gd name="T22" fmla="*/ 0 h 5370"/>
              <a:gd name="T23" fmla="*/ 2100 w 2100"/>
              <a:gd name="T24" fmla="*/ 5370 h 537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00" h="5370">
                <a:moveTo>
                  <a:pt x="750" y="4800"/>
                </a:moveTo>
                <a:cubicBezTo>
                  <a:pt x="540" y="4230"/>
                  <a:pt x="0" y="1980"/>
                  <a:pt x="30" y="1200"/>
                </a:cubicBezTo>
                <a:cubicBezTo>
                  <a:pt x="60" y="420"/>
                  <a:pt x="630" y="240"/>
                  <a:pt x="930" y="120"/>
                </a:cubicBezTo>
                <a:cubicBezTo>
                  <a:pt x="1230" y="0"/>
                  <a:pt x="1650" y="150"/>
                  <a:pt x="1830" y="480"/>
                </a:cubicBezTo>
                <a:cubicBezTo>
                  <a:pt x="2010" y="810"/>
                  <a:pt x="2100" y="1410"/>
                  <a:pt x="2010" y="2100"/>
                </a:cubicBezTo>
                <a:cubicBezTo>
                  <a:pt x="1920" y="2790"/>
                  <a:pt x="1500" y="4170"/>
                  <a:pt x="1290" y="4620"/>
                </a:cubicBezTo>
                <a:cubicBezTo>
                  <a:pt x="1080" y="5070"/>
                  <a:pt x="960" y="5370"/>
                  <a:pt x="750" y="480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" name="Freeform 6"/>
          <p:cNvSpPr>
            <a:spLocks/>
          </p:cNvSpPr>
          <p:nvPr/>
        </p:nvSpPr>
        <p:spPr bwMode="auto">
          <a:xfrm rot="2519186">
            <a:off x="5180013" y="976313"/>
            <a:ext cx="1746250" cy="2590800"/>
          </a:xfrm>
          <a:custGeom>
            <a:avLst/>
            <a:gdLst>
              <a:gd name="T0" fmla="*/ 2147483647 w 2100"/>
              <a:gd name="T1" fmla="*/ 2147483647 h 5370"/>
              <a:gd name="T2" fmla="*/ 2147483647 w 2100"/>
              <a:gd name="T3" fmla="*/ 2147483647 h 5370"/>
              <a:gd name="T4" fmla="*/ 2147483647 w 2100"/>
              <a:gd name="T5" fmla="*/ 2147483647 h 5370"/>
              <a:gd name="T6" fmla="*/ 2147483647 w 2100"/>
              <a:gd name="T7" fmla="*/ 2147483647 h 5370"/>
              <a:gd name="T8" fmla="*/ 2147483647 w 2100"/>
              <a:gd name="T9" fmla="*/ 2147483647 h 5370"/>
              <a:gd name="T10" fmla="*/ 2147483647 w 2100"/>
              <a:gd name="T11" fmla="*/ 2147483647 h 5370"/>
              <a:gd name="T12" fmla="*/ 2147483647 w 2100"/>
              <a:gd name="T13" fmla="*/ 2147483647 h 537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00"/>
              <a:gd name="T22" fmla="*/ 0 h 5370"/>
              <a:gd name="T23" fmla="*/ 2100 w 2100"/>
              <a:gd name="T24" fmla="*/ 5370 h 537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00" h="5370">
                <a:moveTo>
                  <a:pt x="750" y="4800"/>
                </a:moveTo>
                <a:cubicBezTo>
                  <a:pt x="540" y="4230"/>
                  <a:pt x="0" y="1980"/>
                  <a:pt x="30" y="1200"/>
                </a:cubicBezTo>
                <a:cubicBezTo>
                  <a:pt x="60" y="420"/>
                  <a:pt x="630" y="240"/>
                  <a:pt x="930" y="120"/>
                </a:cubicBezTo>
                <a:cubicBezTo>
                  <a:pt x="1230" y="0"/>
                  <a:pt x="1650" y="150"/>
                  <a:pt x="1830" y="480"/>
                </a:cubicBezTo>
                <a:cubicBezTo>
                  <a:pt x="2010" y="810"/>
                  <a:pt x="2100" y="1410"/>
                  <a:pt x="2010" y="2100"/>
                </a:cubicBezTo>
                <a:cubicBezTo>
                  <a:pt x="1920" y="2790"/>
                  <a:pt x="1500" y="4170"/>
                  <a:pt x="1290" y="4620"/>
                </a:cubicBezTo>
                <a:cubicBezTo>
                  <a:pt x="1080" y="5070"/>
                  <a:pt x="960" y="5370"/>
                  <a:pt x="750" y="4800"/>
                </a:cubicBez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Freeform 9"/>
          <p:cNvSpPr>
            <a:spLocks/>
          </p:cNvSpPr>
          <p:nvPr/>
        </p:nvSpPr>
        <p:spPr bwMode="auto">
          <a:xfrm rot="5877674">
            <a:off x="5618163" y="2366963"/>
            <a:ext cx="1485900" cy="2590800"/>
          </a:xfrm>
          <a:custGeom>
            <a:avLst/>
            <a:gdLst>
              <a:gd name="T0" fmla="*/ 2147483647 w 2100"/>
              <a:gd name="T1" fmla="*/ 2147483647 h 5370"/>
              <a:gd name="T2" fmla="*/ 2147483647 w 2100"/>
              <a:gd name="T3" fmla="*/ 2147483647 h 5370"/>
              <a:gd name="T4" fmla="*/ 2147483647 w 2100"/>
              <a:gd name="T5" fmla="*/ 2147483647 h 5370"/>
              <a:gd name="T6" fmla="*/ 2147483647 w 2100"/>
              <a:gd name="T7" fmla="*/ 2147483647 h 5370"/>
              <a:gd name="T8" fmla="*/ 2147483647 w 2100"/>
              <a:gd name="T9" fmla="*/ 2147483647 h 5370"/>
              <a:gd name="T10" fmla="*/ 2147483647 w 2100"/>
              <a:gd name="T11" fmla="*/ 2147483647 h 5370"/>
              <a:gd name="T12" fmla="*/ 2147483647 w 2100"/>
              <a:gd name="T13" fmla="*/ 2147483647 h 537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00"/>
              <a:gd name="T22" fmla="*/ 0 h 5370"/>
              <a:gd name="T23" fmla="*/ 2100 w 2100"/>
              <a:gd name="T24" fmla="*/ 5370 h 537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00" h="5370">
                <a:moveTo>
                  <a:pt x="750" y="4800"/>
                </a:moveTo>
                <a:cubicBezTo>
                  <a:pt x="540" y="4230"/>
                  <a:pt x="0" y="1980"/>
                  <a:pt x="30" y="1200"/>
                </a:cubicBezTo>
                <a:cubicBezTo>
                  <a:pt x="60" y="420"/>
                  <a:pt x="630" y="240"/>
                  <a:pt x="930" y="120"/>
                </a:cubicBezTo>
                <a:cubicBezTo>
                  <a:pt x="1230" y="0"/>
                  <a:pt x="1650" y="150"/>
                  <a:pt x="1830" y="480"/>
                </a:cubicBezTo>
                <a:cubicBezTo>
                  <a:pt x="2010" y="810"/>
                  <a:pt x="2100" y="1410"/>
                  <a:pt x="2010" y="2100"/>
                </a:cubicBezTo>
                <a:cubicBezTo>
                  <a:pt x="1920" y="2790"/>
                  <a:pt x="1500" y="4170"/>
                  <a:pt x="1290" y="4620"/>
                </a:cubicBezTo>
                <a:cubicBezTo>
                  <a:pt x="1080" y="5070"/>
                  <a:pt x="960" y="5370"/>
                  <a:pt x="750" y="4800"/>
                </a:cubicBezTo>
                <a:close/>
              </a:path>
            </a:pathLst>
          </a:cu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Oval 12"/>
          <p:cNvSpPr>
            <a:spLocks noChangeArrowheads="1"/>
          </p:cNvSpPr>
          <p:nvPr/>
        </p:nvSpPr>
        <p:spPr bwMode="auto">
          <a:xfrm>
            <a:off x="4140200" y="2708275"/>
            <a:ext cx="1257300" cy="12573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80008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 rot="18536571">
            <a:off x="2703513" y="1052513"/>
            <a:ext cx="1600200" cy="2590800"/>
          </a:xfrm>
          <a:custGeom>
            <a:avLst/>
            <a:gdLst>
              <a:gd name="T0" fmla="*/ 2147483647 w 2100"/>
              <a:gd name="T1" fmla="*/ 2147483647 h 5370"/>
              <a:gd name="T2" fmla="*/ 2147483647 w 2100"/>
              <a:gd name="T3" fmla="*/ 2147483647 h 5370"/>
              <a:gd name="T4" fmla="*/ 2147483647 w 2100"/>
              <a:gd name="T5" fmla="*/ 2147483647 h 5370"/>
              <a:gd name="T6" fmla="*/ 2147483647 w 2100"/>
              <a:gd name="T7" fmla="*/ 2147483647 h 5370"/>
              <a:gd name="T8" fmla="*/ 2147483647 w 2100"/>
              <a:gd name="T9" fmla="*/ 2147483647 h 5370"/>
              <a:gd name="T10" fmla="*/ 2147483647 w 2100"/>
              <a:gd name="T11" fmla="*/ 2147483647 h 5370"/>
              <a:gd name="T12" fmla="*/ 2147483647 w 2100"/>
              <a:gd name="T13" fmla="*/ 2147483647 h 537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00"/>
              <a:gd name="T22" fmla="*/ 0 h 5370"/>
              <a:gd name="T23" fmla="*/ 2100 w 2100"/>
              <a:gd name="T24" fmla="*/ 5370 h 537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00" h="5370">
                <a:moveTo>
                  <a:pt x="750" y="4800"/>
                </a:moveTo>
                <a:cubicBezTo>
                  <a:pt x="540" y="4230"/>
                  <a:pt x="0" y="1980"/>
                  <a:pt x="30" y="1200"/>
                </a:cubicBezTo>
                <a:cubicBezTo>
                  <a:pt x="60" y="420"/>
                  <a:pt x="630" y="240"/>
                  <a:pt x="930" y="120"/>
                </a:cubicBezTo>
                <a:cubicBezTo>
                  <a:pt x="1230" y="0"/>
                  <a:pt x="1650" y="150"/>
                  <a:pt x="1830" y="480"/>
                </a:cubicBezTo>
                <a:cubicBezTo>
                  <a:pt x="2010" y="810"/>
                  <a:pt x="2100" y="1410"/>
                  <a:pt x="2010" y="2100"/>
                </a:cubicBezTo>
                <a:cubicBezTo>
                  <a:pt x="1920" y="2790"/>
                  <a:pt x="1500" y="4170"/>
                  <a:pt x="1290" y="4620"/>
                </a:cubicBezTo>
                <a:cubicBezTo>
                  <a:pt x="1080" y="5070"/>
                  <a:pt x="960" y="5370"/>
                  <a:pt x="750" y="4800"/>
                </a:cubicBezTo>
                <a:close/>
              </a:path>
            </a:pathLst>
          </a:cu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Oval 13"/>
          <p:cNvSpPr>
            <a:spLocks noChangeArrowheads="1"/>
          </p:cNvSpPr>
          <p:nvPr/>
        </p:nvSpPr>
        <p:spPr bwMode="auto">
          <a:xfrm>
            <a:off x="4140200" y="2708275"/>
            <a:ext cx="1257300" cy="12573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80008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2411760" y="911399"/>
            <a:ext cx="3178344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dirty="0"/>
              <a:t>Оранжевый лепесток</a:t>
            </a:r>
          </a:p>
          <a:p>
            <a:pPr eaLnBrk="1" hangingPunct="1"/>
            <a:r>
              <a:rPr lang="ru-RU" altLang="ru-RU" sz="2800" dirty="0"/>
              <a:t>Продолжает наш </a:t>
            </a:r>
            <a:r>
              <a:rPr lang="ru-RU" altLang="ru-RU" sz="2800" dirty="0" smtClean="0"/>
              <a:t>урок. </a:t>
            </a:r>
          </a:p>
          <a:p>
            <a:pPr eaLnBrk="1" hangingPunct="1"/>
            <a:r>
              <a:rPr lang="ru-RU" altLang="ru-RU" sz="2800" dirty="0" smtClean="0"/>
              <a:t>Мы в тетрадях порешаем</a:t>
            </a:r>
            <a:r>
              <a:rPr lang="ru-RU" altLang="ru-RU" sz="2800" dirty="0"/>
              <a:t>,</a:t>
            </a:r>
          </a:p>
          <a:p>
            <a:pPr eaLnBrk="1" hangingPunct="1"/>
            <a:r>
              <a:rPr lang="ru-RU" altLang="ru-RU" sz="2800" dirty="0"/>
              <a:t>Без ошибок посчитаем. </a:t>
            </a:r>
          </a:p>
        </p:txBody>
      </p:sp>
    </p:spTree>
    <p:extLst>
      <p:ext uri="{BB962C8B-B14F-4D97-AF65-F5344CB8AC3E}">
        <p14:creationId xmlns:p14="http://schemas.microsoft.com/office/powerpoint/2010/main" val="424472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11111E-6 L 0.09323 0.1261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3" y="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556</Words>
  <Application>Microsoft Office PowerPoint</Application>
  <PresentationFormat>Экран (4:3)</PresentationFormat>
  <Paragraphs>196</Paragraphs>
  <Slides>26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9" baseType="lpstr">
      <vt:lpstr>Оформление по умолчанию</vt:lpstr>
      <vt:lpstr>1_Оформление по умолчанию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Физминутка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администратор1</cp:lastModifiedBy>
  <cp:revision>75</cp:revision>
  <dcterms:created xsi:type="dcterms:W3CDTF">2012-01-29T11:44:50Z</dcterms:created>
  <dcterms:modified xsi:type="dcterms:W3CDTF">2016-02-17T05:20:20Z</dcterms:modified>
</cp:coreProperties>
</file>