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jpg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media/image7.jpg" ContentType="image/jpeg"/>
  <Override PartName="/ppt/media/image8.jpg" ContentType="image/jpeg"/>
  <Override PartName="/ppt/media/image9.jpg" ContentType="image/jpeg"/>
  <Override PartName="/ppt/media/image10.jpg" ContentType="image/jpeg"/>
  <Override PartName="/ppt/media/image11.jpg" ContentType="image/jpeg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6" r:id="rId3"/>
    <p:sldId id="257" r:id="rId4"/>
    <p:sldId id="267" r:id="rId5"/>
    <p:sldId id="268" r:id="rId6"/>
    <p:sldId id="269" r:id="rId7"/>
    <p:sldId id="270" r:id="rId8"/>
    <p:sldId id="271" r:id="rId9"/>
    <p:sldId id="258" r:id="rId10"/>
    <p:sldId id="272" r:id="rId11"/>
    <p:sldId id="273" r:id="rId12"/>
  </p:sldIdLst>
  <p:sldSz cx="9144000" cy="6858000" type="screen4x3"/>
  <p:notesSz cx="6858000" cy="914400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800080"/>
    <a:srgbClr val="CC00CC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02" y="-1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etrad-v-kosuyu-liniy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0" y="404664"/>
            <a:ext cx="8064896" cy="597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znayk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3140968"/>
            <a:ext cx="2416244" cy="3717032"/>
          </a:xfrm>
          <a:prstGeom prst="rect">
            <a:avLst/>
          </a:prstGeom>
        </p:spPr>
      </p:pic>
      <p:pic>
        <p:nvPicPr>
          <p:cNvPr id="9" name="Рисунок 8" descr="9049.jpg"/>
          <p:cNvPicPr>
            <a:picLocks noChangeAspect="1"/>
          </p:cNvPicPr>
          <p:nvPr userDrawn="1"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flipH="1">
            <a:off x="6767736" y="3048000"/>
            <a:ext cx="2376264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tetrad-v-kosuyu-liniyu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404664"/>
            <a:ext cx="8352928" cy="597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8" name="Рисунок 7" descr="9049.jpg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2852936"/>
            <a:ext cx="2381250" cy="381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 descr="40057_ORIGINAL_1274353316.jpg - копия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483768" y="1522904"/>
            <a:ext cx="3560985" cy="533509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F73A8-8D68-4BF9-926A-FE26DD353273}" type="datetimeFigureOut">
              <a:rPr lang="ru-RU" smtClean="0"/>
              <a:pPr/>
              <a:t>02.02.2016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4CEC0-C307-4EC4-9A74-34ED33251B4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7" Type="http://schemas.openxmlformats.org/officeDocument/2006/relationships/image" Target="../media/image11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g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548680"/>
            <a:ext cx="7772400" cy="1362075"/>
          </a:xfrm>
        </p:spPr>
        <p:txBody>
          <a:bodyPr>
            <a:norm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7200" cap="none" dirty="0" smtClean="0">
                <a:ln/>
                <a:solidFill>
                  <a:srgbClr val="009900"/>
                </a:solidFill>
                <a:latin typeface="Comic Sans MS" pitchFamily="66" charset="0"/>
              </a:rPr>
              <a:t>Урок 9.</a:t>
            </a:r>
            <a:endParaRPr lang="ru-RU" sz="7200" cap="none" dirty="0">
              <a:ln/>
              <a:solidFill>
                <a:srgbClr val="0099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620688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Итог: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55576" y="1328574"/>
            <a:ext cx="576064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1. С какими словами вы сегодня познакомились?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23728" y="2523946"/>
            <a:ext cx="6264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2. На какой вопрос они отвечают?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123728" y="3789040"/>
            <a:ext cx="6264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3. Какое отношение они имеют к предметам?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15470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619672" y="836712"/>
            <a:ext cx="6776022" cy="452431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Спасибо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</a:p>
          <a:p>
            <a:pPr algn="ctr"/>
            <a:r>
              <a:rPr lang="ru-RU" sz="9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rial" panose="020B0604020202020204" pitchFamily="34" charset="0"/>
                <a:cs typeface="Arial" panose="020B0604020202020204" pitchFamily="34" charset="0"/>
              </a:rPr>
              <a:t>работу!</a:t>
            </a:r>
            <a:endParaRPr lang="ru-RU" sz="9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6174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10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5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5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5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sz="6600" b="1" dirty="0" smtClean="0">
                <a:solidFill>
                  <a:srgbClr val="660066"/>
                </a:solidFill>
                <a:effectLst>
                  <a:glow rad="101600">
                    <a:schemeClr val="accent4">
                      <a:lumMod val="60000"/>
                      <a:lumOff val="40000"/>
                      <a:alpha val="60000"/>
                    </a:schemeClr>
                  </a:glow>
                </a:effectLst>
                <a:latin typeface="Comic Sans MS" pitchFamily="66" charset="0"/>
              </a:rPr>
              <a:t>Местоимения </a:t>
            </a:r>
            <a:endParaRPr lang="ru-RU" sz="6600" b="1" dirty="0">
              <a:solidFill>
                <a:srgbClr val="660066"/>
              </a:solidFill>
              <a:effectLst>
                <a:glow rad="101600">
                  <a:schemeClr val="accent4">
                    <a:lumMod val="60000"/>
                    <a:lumOff val="40000"/>
                    <a:alpha val="60000"/>
                  </a:schemeClr>
                </a:glow>
              </a:effectLst>
              <a:latin typeface="Comic Sans MS" pitchFamily="66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797152"/>
            <a:ext cx="4136504" cy="175260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accent4">
                    <a:lumMod val="50000"/>
                  </a:schemeClr>
                </a:solidFill>
                <a:latin typeface="Comic Sans MS" pitchFamily="66" charset="0"/>
              </a:rPr>
              <a:t>Составила: учитель начальных классов Кулакова Т.Ю.</a:t>
            </a:r>
            <a:endParaRPr lang="ru-RU" sz="2800" b="1" dirty="0">
              <a:solidFill>
                <a:schemeClr val="accent4">
                  <a:lumMod val="50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55576" y="980728"/>
            <a:ext cx="70567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Поставьте вопросы к словам:</a:t>
            </a: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Медведь, ослик, кот, олень, лиса, мышь, белка, кенгуру, тигр, заяц, лес.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54961" y="2996952"/>
            <a:ext cx="50405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Какое слово лишнее и почему?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15816" y="4155081"/>
            <a:ext cx="52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обозначают эти слова?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07704" y="4961201"/>
            <a:ext cx="66247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Подберите к ним признаки и действия.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66201" y="315964"/>
            <a:ext cx="74888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из этих животных живут в лесу?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27584" y="777785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Медведь, олень, лиса, белка, заяц.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71600" y="1301005"/>
            <a:ext cx="41764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 они называются?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700807"/>
            <a:ext cx="640871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Какое из этих животных домашнее?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Что вы о нём знаете?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417373" y="2996952"/>
            <a:ext cx="56166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 усатый, полосатый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Лапки греет на солнышке.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И глазами хитрыми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… следит за мышкой.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Язычком … красненьким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Облизал свой носик,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Лапочкой- подушечкой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Умывает ротик.</a:t>
            </a:r>
          </a:p>
          <a:p>
            <a:r>
              <a:rPr lang="ru-RU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С. Алеша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97961" y="2513293"/>
            <a:ext cx="66554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Прочитаем стихотворение о нём.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59505" y="2986935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73859" y="4261718"/>
            <a:ext cx="8584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958451" y="4706422"/>
            <a:ext cx="6367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963420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11" grpId="0"/>
      <p:bldP spid="1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980728"/>
            <a:ext cx="712879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Какие слова пропущены? Поставьте к ним вопросы.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9632" y="2194813"/>
            <a:ext cx="60486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Это слово обозначает предмет?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79712" y="2996952"/>
            <a:ext cx="6120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Слово не обозначает предмет, но указывает на него. Отвечает на вопрос кто? что? – местоимения.</a:t>
            </a:r>
            <a:endParaRPr lang="ru-RU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2466" y="4581128"/>
            <a:ext cx="561662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 какие ещё местоимения есть, как вы думаете, которые указывают на предмет, но не называют его?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9776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836712"/>
            <a:ext cx="65133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spc="0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Физкультминутка.</a:t>
            </a:r>
            <a:endParaRPr lang="ru-RU" sz="5400" b="1" cap="all" spc="0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1988840"/>
            <a:ext cx="525658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Раз- подняться, потянуться,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Два- согнуться, разогнуться,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Три- в ладоши три хлопка,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Головою три кивка.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На четыре - руки шире,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Пять- руками помахать,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Шесть- на место тихо сесть.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03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70864" y="548680"/>
            <a:ext cx="62022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Игра «Кто лишний»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1628800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Мальчики, девочки, мы, ученики, учителя.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5576" y="2377100"/>
            <a:ext cx="77048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Анна Петровна, лётчик, вы, генерал.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79712" y="3298018"/>
            <a:ext cx="5328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Миша, я, Света, библиотекарь.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95736" y="4122658"/>
            <a:ext cx="51125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Кукла, человек, ребёнок, ты.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067944" y="2152020"/>
            <a:ext cx="5760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4752020" y="2900320"/>
            <a:ext cx="61206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131840" y="3821238"/>
            <a:ext cx="36004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6444208" y="4645878"/>
            <a:ext cx="57606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195736" y="4941168"/>
            <a:ext cx="61206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i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объединяет лишние слова?</a:t>
            </a:r>
            <a:endParaRPr lang="ru-RU" sz="28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8765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5697" y="260648"/>
            <a:ext cx="83726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24500" cmpd="dbl">
                  <a:solidFill>
                    <a:schemeClr val="accent2">
                      <a:shade val="85000"/>
                      <a:satMod val="155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2">
                        <a:tint val="10000"/>
                        <a:satMod val="155000"/>
                      </a:schemeClr>
                    </a:gs>
                    <a:gs pos="60000">
                      <a:schemeClr val="accent2">
                        <a:tint val="30000"/>
                        <a:satMod val="155000"/>
                      </a:schemeClr>
                    </a:gs>
                    <a:gs pos="100000">
                      <a:schemeClr val="accent2">
                        <a:tint val="73000"/>
                        <a:satMod val="155000"/>
                      </a:schemeClr>
                    </a:gs>
                  </a:gsLst>
                  <a:lin ang="5400000"/>
                </a:gradFill>
                <a:effectLst>
                  <a:outerShdw blurRad="38100" dist="38100" dir="7020000" algn="tl">
                    <a:srgbClr val="000000">
                      <a:alpha val="35000"/>
                    </a:srgbClr>
                  </a:outerShdw>
                </a:effectLst>
              </a:rPr>
              <a:t>Игра «Соедини по смыслу»</a:t>
            </a:r>
            <a:endParaRPr lang="ru-RU" sz="5400" b="1" cap="none" spc="0" dirty="0">
              <a:ln w="24500" cmpd="dbl">
                <a:solidFill>
                  <a:schemeClr val="accent2">
                    <a:shade val="85000"/>
                    <a:satMod val="155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2">
                      <a:tint val="10000"/>
                      <a:satMod val="155000"/>
                    </a:schemeClr>
                  </a:gs>
                  <a:gs pos="60000">
                    <a:schemeClr val="accent2">
                      <a:tint val="30000"/>
                      <a:satMod val="155000"/>
                    </a:schemeClr>
                  </a:gs>
                  <a:gs pos="100000">
                    <a:schemeClr val="accent2">
                      <a:tint val="73000"/>
                      <a:satMod val="155000"/>
                    </a:schemeClr>
                  </a:gs>
                </a:gsLst>
                <a:lin ang="5400000"/>
              </a:gradFill>
              <a:effectLst>
                <a:outerShdw blurRad="38100" dist="38100" dir="7020000" algn="tl">
                  <a:srgbClr val="000000"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23728" y="1484784"/>
            <a:ext cx="9361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он</a:t>
            </a:r>
          </a:p>
          <a:p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она</a:t>
            </a:r>
          </a:p>
          <a:p>
            <a:endParaRPr lang="ru-RU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оно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076056" y="1914619"/>
            <a:ext cx="170904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девочка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мяч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кукла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яблоко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гриб</a:t>
            </a:r>
          </a:p>
          <a:p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окно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591780" y="1772816"/>
            <a:ext cx="2484276" cy="8640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591780" y="1772816"/>
            <a:ext cx="2484276" cy="216024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V="1">
            <a:off x="2843808" y="2204864"/>
            <a:ext cx="2376264" cy="834191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2843808" y="3039055"/>
            <a:ext cx="2232248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843808" y="3501008"/>
            <a:ext cx="2232248" cy="8640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2843808" y="4365104"/>
            <a:ext cx="2232248" cy="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7656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79512" y="692695"/>
            <a:ext cx="882017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Игра «Замени местоимением»</a:t>
            </a:r>
            <a:endParaRPr lang="ru-RU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499980"/>
            <a:ext cx="2118344" cy="139962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2160" y="1498202"/>
            <a:ext cx="2770445" cy="170636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823" y="3518725"/>
            <a:ext cx="2711108" cy="125539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894" y="1652780"/>
            <a:ext cx="2137406" cy="2493640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50261" y="4509120"/>
            <a:ext cx="1744782" cy="1460748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1820" y="4900414"/>
            <a:ext cx="2045965" cy="139865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8c8c2f653151627eda3e2743a5eff5622dcd66f2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321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Урок 9.</vt:lpstr>
      <vt:lpstr>Местоимения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WolfishLair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«Родственные слова»</dc:title>
  <dc:creator>Белозёрова</dc:creator>
  <cp:lastModifiedBy>user</cp:lastModifiedBy>
  <cp:revision>19</cp:revision>
  <dcterms:created xsi:type="dcterms:W3CDTF">2013-01-20T11:53:35Z</dcterms:created>
  <dcterms:modified xsi:type="dcterms:W3CDTF">2016-02-02T18:27:03Z</dcterms:modified>
</cp:coreProperties>
</file>