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1" r:id="rId2"/>
    <p:sldId id="257" r:id="rId3"/>
    <p:sldId id="435" r:id="rId4"/>
    <p:sldId id="408" r:id="rId5"/>
    <p:sldId id="436" r:id="rId6"/>
    <p:sldId id="437" r:id="rId7"/>
    <p:sldId id="438" r:id="rId8"/>
    <p:sldId id="441" r:id="rId9"/>
    <p:sldId id="440" r:id="rId10"/>
    <p:sldId id="444" r:id="rId11"/>
    <p:sldId id="442" r:id="rId12"/>
    <p:sldId id="443" r:id="rId13"/>
    <p:sldId id="39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19" autoAdjust="0"/>
    <p:restoredTop sz="94716" autoAdjust="0"/>
  </p:normalViewPr>
  <p:slideViewPr>
    <p:cSldViewPr>
      <p:cViewPr>
        <p:scale>
          <a:sx n="105" d="100"/>
          <a:sy n="105" d="100"/>
        </p:scale>
        <p:origin x="-7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B36A04-A049-4B4D-AD1C-E93FAD3D106A}" type="datetimeFigureOut">
              <a:rPr lang="ru-RU" smtClean="0"/>
              <a:pPr/>
              <a:t>28.02.2016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85677E-61E4-49C7-8520-BF56A4C8FBA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37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5677E-61E4-49C7-8520-BF56A4C8FBA4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5677E-61E4-49C7-8520-BF56A4C8FBA4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06.07.2012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06.07.2012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06.07.2012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06.07.2012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06.07.2012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06.07.2012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06.07.2012</a:t>
            </a:r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06.07.2012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06.07.2012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06.07.2012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06.07.2012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06.07.2012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705" y="2852920"/>
            <a:ext cx="8820590" cy="1080150"/>
          </a:xfrm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000" b="1" i="1" u="sng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Линейная функция</a:t>
            </a:r>
          </a:p>
        </p:txBody>
      </p:sp>
      <p:pic>
        <p:nvPicPr>
          <p:cNvPr id="1028" name="Picture 4" descr="C:\Documents and Settings\All Users\Документы\Мои рисунки\Образцы рисунков\WP6CAOETMLGCAJS66PICAFBVECJCAC3E2LVCAC3MBDYCAHKG0SRCALYZIL5CAJLOHK9CA3F9IM8CAYJZC6MCAM1SU86CA6X75BICAPMCXGWCA31NQV5CAL51XEZCAM3FFV4CA2Q1E1HCAQLHT5PCATXE11U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4FA"/>
              </a:clrFrom>
              <a:clrTo>
                <a:srgbClr val="FFF4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7236370" y="836640"/>
            <a:ext cx="1584220" cy="1584220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2015645" y="260560"/>
            <a:ext cx="5112710" cy="175432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5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класс</a:t>
            </a:r>
            <a:br>
              <a:rPr lang="ru-RU" sz="54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5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алгебра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676570" y="9806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9" name="Picture 2" descr="C:\Documents and Settings\All Users\Документы\Мои рисунки\Образцы рисунков\3LCCAL3VWXVCAR01R14CAJKKEKDCA9G7WIFCA9G0LL8CAHXM5S7CAJ4CQ01CAATPEOJCALZBEMYCAB90X5HCA9SGP0JCA3J21JGCA2JOKWVCASJTJ29CAKEGE54CATC0ZUACAR0HD83CAU4RQXFCA3F8E4S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430" y="0"/>
            <a:ext cx="2706624" cy="1792224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1651713" y="4221110"/>
            <a:ext cx="5840638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i="1" dirty="0" smtClean="0">
                <a:ln w="1905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Урок №</a:t>
            </a:r>
            <a:r>
              <a:rPr lang="en-US" sz="3200" b="1" i="1" dirty="0" smtClean="0">
                <a:ln w="1905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8</a:t>
            </a:r>
            <a:endParaRPr lang="ru-RU" sz="3200" b="1" i="1" dirty="0" smtClean="0">
              <a:ln w="1905"/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i="1" dirty="0" smtClean="0">
                <a:ln w="1905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Линейная функция и ее график</a:t>
            </a:r>
            <a:endParaRPr lang="en-US" sz="3200" b="1" i="1" dirty="0" smtClean="0">
              <a:ln w="1905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200" b="1" i="1" dirty="0" smtClean="0">
              <a:ln w="1905"/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06.07.2012</a:t>
            </a:r>
            <a:endParaRPr lang="ru-RU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06.07.2012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662456" y="188550"/>
            <a:ext cx="1819088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Вывод: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2837" y="908650"/>
            <a:ext cx="863832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Функция </a:t>
            </a:r>
            <a:r>
              <a:rPr lang="en-US" sz="28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 = </a:t>
            </a:r>
            <a:r>
              <a:rPr lang="en-US" sz="2800" b="1" i="1" spc="50" dirty="0" err="1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kx</a:t>
            </a:r>
            <a:r>
              <a:rPr lang="en-US" sz="28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+ m</a:t>
            </a:r>
            <a:r>
              <a:rPr lang="ru-RU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называется 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возрастающей</a:t>
            </a:r>
            <a:r>
              <a:rPr lang="ru-RU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если</a:t>
            </a:r>
          </a:p>
          <a:p>
            <a:pPr algn="ctr"/>
            <a:r>
              <a:rPr lang="ru-RU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большему значению аргумента </a:t>
            </a:r>
            <a:r>
              <a:rPr lang="ru-RU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соответствует</a:t>
            </a:r>
          </a:p>
          <a:p>
            <a:pPr algn="ctr"/>
            <a:r>
              <a:rPr lang="ru-RU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большее значение функции </a:t>
            </a:r>
            <a:r>
              <a:rPr lang="ru-RU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(двигаясь по графику </a:t>
            </a:r>
          </a:p>
          <a:p>
            <a:pPr algn="ctr"/>
            <a:r>
              <a:rPr lang="ru-RU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функции, мы поднимаемся 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вверх</a:t>
            </a:r>
            <a:r>
              <a:rPr lang="ru-RU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ru-RU" sz="28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2497" y="3573020"/>
            <a:ext cx="807900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Функция </a:t>
            </a:r>
            <a:r>
              <a:rPr lang="en-US" sz="28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 = </a:t>
            </a:r>
            <a:r>
              <a:rPr lang="en-US" sz="2800" b="1" i="1" spc="50" dirty="0" err="1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kx</a:t>
            </a:r>
            <a:r>
              <a:rPr lang="en-US" sz="28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+ m</a:t>
            </a:r>
            <a:r>
              <a:rPr lang="ru-RU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называется 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убывающей</a:t>
            </a:r>
            <a:r>
              <a:rPr lang="ru-RU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если</a:t>
            </a:r>
          </a:p>
          <a:p>
            <a:pPr algn="ctr"/>
            <a:r>
              <a:rPr lang="ru-RU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большему значению аргумента </a:t>
            </a:r>
            <a:r>
              <a:rPr lang="ru-RU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соответствует</a:t>
            </a:r>
          </a:p>
          <a:p>
            <a:pPr algn="ctr"/>
            <a:r>
              <a:rPr lang="ru-RU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меньшее значение функции </a:t>
            </a:r>
            <a:r>
              <a:rPr lang="ru-RU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(двигаясь по графику </a:t>
            </a:r>
          </a:p>
          <a:p>
            <a:pPr algn="ctr"/>
            <a:r>
              <a:rPr lang="ru-RU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функции, мы опускаемся 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вниз</a:t>
            </a:r>
            <a:r>
              <a:rPr lang="ru-RU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ru-RU" sz="28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06.07.2012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11</a:t>
            </a:fld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662456" y="188550"/>
            <a:ext cx="1819088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Вывод: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3460" y="908650"/>
            <a:ext cx="775135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Величина </a:t>
            </a:r>
            <a:r>
              <a:rPr lang="en-US" sz="32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k  </a:t>
            </a:r>
            <a:r>
              <a:rPr lang="ru-RU" sz="32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определяет наклон графика </a:t>
            </a:r>
          </a:p>
          <a:p>
            <a:pPr algn="ctr"/>
            <a:r>
              <a:rPr lang="ru-RU" sz="32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функции </a:t>
            </a:r>
            <a:r>
              <a:rPr lang="en-US" sz="32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 = </a:t>
            </a:r>
            <a:r>
              <a:rPr lang="en-US" sz="3200" b="1" i="1" spc="50" dirty="0" err="1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kx</a:t>
            </a:r>
            <a:r>
              <a:rPr lang="en-US" sz="32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+ m</a:t>
            </a:r>
            <a:r>
              <a:rPr lang="ru-RU" sz="32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55470" y="2276840"/>
            <a:ext cx="7633060" cy="107721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en-US" sz="32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k &lt; 0, </a:t>
            </a:r>
            <a:r>
              <a:rPr lang="ru-RU" sz="32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то линейная функция </a:t>
            </a:r>
          </a:p>
          <a:p>
            <a:pPr algn="ctr"/>
            <a:r>
              <a:rPr lang="ru-RU" sz="32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 = </a:t>
            </a:r>
            <a:r>
              <a:rPr lang="en-US" sz="32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kx + b</a:t>
            </a:r>
            <a:r>
              <a:rPr lang="ru-RU" sz="32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убывает.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55470" y="3356990"/>
            <a:ext cx="7668430" cy="107721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en-US" sz="32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k &gt; 0, </a:t>
            </a:r>
            <a:r>
              <a:rPr lang="ru-RU" sz="32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то линейная функция  </a:t>
            </a:r>
          </a:p>
          <a:p>
            <a:pPr algn="ctr"/>
            <a:r>
              <a:rPr lang="ru-RU" sz="32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 = </a:t>
            </a:r>
            <a:r>
              <a:rPr lang="en-US" sz="32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kx + b</a:t>
            </a:r>
            <a:r>
              <a:rPr lang="ru-RU" sz="32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возрастает.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9490" y="4653170"/>
            <a:ext cx="7668430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en-US" sz="32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k </a:t>
            </a:r>
            <a:r>
              <a:rPr lang="ru-RU" sz="32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2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0, </a:t>
            </a:r>
            <a:r>
              <a:rPr lang="ru-RU" sz="32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то линейная функция  </a:t>
            </a:r>
          </a:p>
          <a:p>
            <a:pPr algn="ctr"/>
            <a:r>
              <a:rPr lang="ru-RU" sz="32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 = </a:t>
            </a:r>
            <a:r>
              <a:rPr lang="en-US" sz="32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kx + b</a:t>
            </a:r>
            <a:r>
              <a:rPr lang="ru-RU" sz="32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параллельна оси абсцисс</a:t>
            </a:r>
          </a:p>
          <a:p>
            <a:pPr algn="ctr"/>
            <a:r>
              <a:rPr lang="ru-RU" sz="3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(или совпадает с ней).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06.07.2012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12</a:t>
            </a:fld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51400" y="476590"/>
            <a:ext cx="34673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Построить график функции</a:t>
            </a:r>
          </a:p>
          <a:p>
            <a:r>
              <a:rPr lang="ru-RU" sz="2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а) у =  -3</a:t>
            </a:r>
          </a:p>
        </p:txBody>
      </p:sp>
      <p:grpSp>
        <p:nvGrpSpPr>
          <p:cNvPr id="6" name="Группа 260"/>
          <p:cNvGrpSpPr/>
          <p:nvPr/>
        </p:nvGrpSpPr>
        <p:grpSpPr>
          <a:xfrm>
            <a:off x="-35995" y="-243510"/>
            <a:ext cx="9000605" cy="6868154"/>
            <a:chOff x="-99494" y="-171500"/>
            <a:chExt cx="9000605" cy="6868154"/>
          </a:xfrm>
        </p:grpSpPr>
        <p:grpSp>
          <p:nvGrpSpPr>
            <p:cNvPr id="7" name="Группа 76"/>
            <p:cNvGrpSpPr/>
            <p:nvPr/>
          </p:nvGrpSpPr>
          <p:grpSpPr>
            <a:xfrm>
              <a:off x="-99494" y="-171500"/>
              <a:ext cx="9000605" cy="6868154"/>
              <a:chOff x="-99494" y="-171500"/>
              <a:chExt cx="9000605" cy="6868154"/>
            </a:xfrm>
          </p:grpSpPr>
          <p:grpSp>
            <p:nvGrpSpPr>
              <p:cNvPr id="41" name="Group 2"/>
              <p:cNvGrpSpPr>
                <a:grpSpLocks/>
              </p:cNvGrpSpPr>
              <p:nvPr/>
            </p:nvGrpSpPr>
            <p:grpSpPr bwMode="auto">
              <a:xfrm>
                <a:off x="-99494" y="228600"/>
                <a:ext cx="3112" cy="6400800"/>
                <a:chOff x="2496" y="144"/>
                <a:chExt cx="3112" cy="4032"/>
              </a:xfrm>
            </p:grpSpPr>
            <p:sp>
              <p:nvSpPr>
                <p:cNvPr id="80" name="Line 3"/>
                <p:cNvSpPr>
                  <a:spLocks noChangeShapeType="1"/>
                </p:cNvSpPr>
                <p:nvPr/>
              </p:nvSpPr>
              <p:spPr bwMode="auto">
                <a:xfrm>
                  <a:off x="5568" y="144"/>
                  <a:ext cx="0" cy="403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81" name="Line 4"/>
                <p:cNvSpPr>
                  <a:spLocks noChangeShapeType="1"/>
                </p:cNvSpPr>
                <p:nvPr/>
              </p:nvSpPr>
              <p:spPr bwMode="auto">
                <a:xfrm>
                  <a:off x="2496" y="144"/>
                  <a:ext cx="0" cy="403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82" name="Line 5"/>
                <p:cNvSpPr>
                  <a:spLocks noChangeShapeType="1"/>
                </p:cNvSpPr>
                <p:nvPr/>
              </p:nvSpPr>
              <p:spPr bwMode="auto">
                <a:xfrm>
                  <a:off x="2752" y="144"/>
                  <a:ext cx="0" cy="403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83" name="Line 6"/>
                <p:cNvSpPr>
                  <a:spLocks noChangeShapeType="1"/>
                </p:cNvSpPr>
                <p:nvPr/>
              </p:nvSpPr>
              <p:spPr bwMode="auto">
                <a:xfrm>
                  <a:off x="3008" y="144"/>
                  <a:ext cx="0" cy="403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84" name="Line 7"/>
                <p:cNvSpPr>
                  <a:spLocks noChangeShapeType="1"/>
                </p:cNvSpPr>
                <p:nvPr/>
              </p:nvSpPr>
              <p:spPr bwMode="auto">
                <a:xfrm>
                  <a:off x="3264" y="144"/>
                  <a:ext cx="0" cy="403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85" name="Line 8"/>
                <p:cNvSpPr>
                  <a:spLocks noChangeShapeType="1"/>
                </p:cNvSpPr>
                <p:nvPr/>
              </p:nvSpPr>
              <p:spPr bwMode="auto">
                <a:xfrm>
                  <a:off x="3520" y="144"/>
                  <a:ext cx="0" cy="403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86" name="Line 9"/>
                <p:cNvSpPr>
                  <a:spLocks noChangeShapeType="1"/>
                </p:cNvSpPr>
                <p:nvPr/>
              </p:nvSpPr>
              <p:spPr bwMode="auto">
                <a:xfrm>
                  <a:off x="3776" y="144"/>
                  <a:ext cx="0" cy="403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87" name="Line 10"/>
                <p:cNvSpPr>
                  <a:spLocks noChangeShapeType="1"/>
                </p:cNvSpPr>
                <p:nvPr/>
              </p:nvSpPr>
              <p:spPr bwMode="auto">
                <a:xfrm>
                  <a:off x="4032" y="144"/>
                  <a:ext cx="0" cy="403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88" name="Line 11"/>
                <p:cNvSpPr>
                  <a:spLocks noChangeShapeType="1"/>
                </p:cNvSpPr>
                <p:nvPr/>
              </p:nvSpPr>
              <p:spPr bwMode="auto">
                <a:xfrm>
                  <a:off x="4288" y="144"/>
                  <a:ext cx="0" cy="403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89" name="Line 12"/>
                <p:cNvSpPr>
                  <a:spLocks noChangeShapeType="1"/>
                </p:cNvSpPr>
                <p:nvPr/>
              </p:nvSpPr>
              <p:spPr bwMode="auto">
                <a:xfrm>
                  <a:off x="4544" y="144"/>
                  <a:ext cx="0" cy="403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90" name="Line 13"/>
                <p:cNvSpPr>
                  <a:spLocks noChangeShapeType="1"/>
                </p:cNvSpPr>
                <p:nvPr/>
              </p:nvSpPr>
              <p:spPr bwMode="auto">
                <a:xfrm>
                  <a:off x="4800" y="144"/>
                  <a:ext cx="0" cy="403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91" name="Line 14"/>
                <p:cNvSpPr>
                  <a:spLocks noChangeShapeType="1"/>
                </p:cNvSpPr>
                <p:nvPr/>
              </p:nvSpPr>
              <p:spPr bwMode="auto">
                <a:xfrm>
                  <a:off x="5056" y="144"/>
                  <a:ext cx="0" cy="403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grpSp>
              <p:nvGrpSpPr>
                <p:cNvPr id="92" name="Group 16"/>
                <p:cNvGrpSpPr>
                  <a:grpSpLocks/>
                </p:cNvGrpSpPr>
                <p:nvPr/>
              </p:nvGrpSpPr>
              <p:grpSpPr bwMode="auto">
                <a:xfrm>
                  <a:off x="2496" y="144"/>
                  <a:ext cx="3112" cy="4032"/>
                  <a:chOff x="192" y="144"/>
                  <a:chExt cx="5446" cy="4032"/>
                </a:xfrm>
              </p:grpSpPr>
              <p:sp>
                <p:nvSpPr>
                  <p:cNvPr id="93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192" y="144"/>
                    <a:ext cx="537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94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192" y="4176"/>
                    <a:ext cx="537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95" name="Line 19"/>
                  <p:cNvSpPr>
                    <a:spLocks noChangeShapeType="1"/>
                  </p:cNvSpPr>
                  <p:nvPr/>
                </p:nvSpPr>
                <p:spPr bwMode="auto">
                  <a:xfrm>
                    <a:off x="192" y="381"/>
                    <a:ext cx="537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96" name="Line 20"/>
                  <p:cNvSpPr>
                    <a:spLocks noChangeShapeType="1"/>
                  </p:cNvSpPr>
                  <p:nvPr/>
                </p:nvSpPr>
                <p:spPr bwMode="auto">
                  <a:xfrm>
                    <a:off x="192" y="618"/>
                    <a:ext cx="537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97" name="Line 21"/>
                  <p:cNvSpPr>
                    <a:spLocks noChangeShapeType="1"/>
                  </p:cNvSpPr>
                  <p:nvPr/>
                </p:nvSpPr>
                <p:spPr bwMode="auto">
                  <a:xfrm>
                    <a:off x="192" y="856"/>
                    <a:ext cx="537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98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192" y="1093"/>
                    <a:ext cx="537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99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192" y="1330"/>
                    <a:ext cx="537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100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192" y="1567"/>
                    <a:ext cx="537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101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192" y="1804"/>
                    <a:ext cx="537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102" name="Line 26"/>
                  <p:cNvSpPr>
                    <a:spLocks noChangeShapeType="1"/>
                  </p:cNvSpPr>
                  <p:nvPr/>
                </p:nvSpPr>
                <p:spPr bwMode="auto">
                  <a:xfrm>
                    <a:off x="192" y="2041"/>
                    <a:ext cx="537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103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262" y="2274"/>
                    <a:ext cx="537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104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192" y="2516"/>
                    <a:ext cx="537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105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192" y="2753"/>
                    <a:ext cx="537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106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192" y="2990"/>
                    <a:ext cx="537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107" name="Line 31"/>
                  <p:cNvSpPr>
                    <a:spLocks noChangeShapeType="1"/>
                  </p:cNvSpPr>
                  <p:nvPr/>
                </p:nvSpPr>
                <p:spPr bwMode="auto">
                  <a:xfrm>
                    <a:off x="192" y="3227"/>
                    <a:ext cx="537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108" name="Line 32"/>
                  <p:cNvSpPr>
                    <a:spLocks noChangeShapeType="1"/>
                  </p:cNvSpPr>
                  <p:nvPr/>
                </p:nvSpPr>
                <p:spPr bwMode="auto">
                  <a:xfrm>
                    <a:off x="192" y="3464"/>
                    <a:ext cx="537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109" name="Line 33"/>
                  <p:cNvSpPr>
                    <a:spLocks noChangeShapeType="1"/>
                  </p:cNvSpPr>
                  <p:nvPr/>
                </p:nvSpPr>
                <p:spPr bwMode="auto">
                  <a:xfrm>
                    <a:off x="192" y="3702"/>
                    <a:ext cx="537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110" name="Line 34"/>
                  <p:cNvSpPr>
                    <a:spLocks noChangeShapeType="1"/>
                  </p:cNvSpPr>
                  <p:nvPr/>
                </p:nvSpPr>
                <p:spPr bwMode="auto">
                  <a:xfrm>
                    <a:off x="192" y="3939"/>
                    <a:ext cx="537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</p:grpSp>
          <p:grpSp>
            <p:nvGrpSpPr>
              <p:cNvPr id="42" name="Группа 45"/>
              <p:cNvGrpSpPr/>
              <p:nvPr/>
            </p:nvGrpSpPr>
            <p:grpSpPr>
              <a:xfrm>
                <a:off x="-91962" y="-171500"/>
                <a:ext cx="8993073" cy="6868154"/>
                <a:chOff x="-684084" y="368430"/>
                <a:chExt cx="8993073" cy="6868154"/>
              </a:xfrm>
            </p:grpSpPr>
            <p:grpSp>
              <p:nvGrpSpPr>
                <p:cNvPr id="43" name="Group 2"/>
                <p:cNvGrpSpPr>
                  <a:grpSpLocks/>
                </p:cNvGrpSpPr>
                <p:nvPr/>
              </p:nvGrpSpPr>
              <p:grpSpPr bwMode="auto">
                <a:xfrm>
                  <a:off x="-684084" y="368430"/>
                  <a:ext cx="3072" cy="6400800"/>
                  <a:chOff x="2496" y="144"/>
                  <a:chExt cx="3072" cy="4032"/>
                </a:xfrm>
              </p:grpSpPr>
              <p:sp>
                <p:nvSpPr>
                  <p:cNvPr id="51" name="Line 3"/>
                  <p:cNvSpPr>
                    <a:spLocks noChangeShapeType="1"/>
                  </p:cNvSpPr>
                  <p:nvPr/>
                </p:nvSpPr>
                <p:spPr bwMode="auto">
                  <a:xfrm>
                    <a:off x="5568" y="144"/>
                    <a:ext cx="0" cy="403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52" name="Line 4"/>
                  <p:cNvSpPr>
                    <a:spLocks noChangeShapeType="1"/>
                  </p:cNvSpPr>
                  <p:nvPr/>
                </p:nvSpPr>
                <p:spPr bwMode="auto">
                  <a:xfrm>
                    <a:off x="2496" y="144"/>
                    <a:ext cx="0" cy="403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53" name="Line 5"/>
                  <p:cNvSpPr>
                    <a:spLocks noChangeShapeType="1"/>
                  </p:cNvSpPr>
                  <p:nvPr/>
                </p:nvSpPr>
                <p:spPr bwMode="auto">
                  <a:xfrm>
                    <a:off x="2752" y="144"/>
                    <a:ext cx="0" cy="403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54" name="Line 6"/>
                  <p:cNvSpPr>
                    <a:spLocks noChangeShapeType="1"/>
                  </p:cNvSpPr>
                  <p:nvPr/>
                </p:nvSpPr>
                <p:spPr bwMode="auto">
                  <a:xfrm>
                    <a:off x="3008" y="144"/>
                    <a:ext cx="0" cy="403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55" name="Line 7"/>
                  <p:cNvSpPr>
                    <a:spLocks noChangeShapeType="1"/>
                  </p:cNvSpPr>
                  <p:nvPr/>
                </p:nvSpPr>
                <p:spPr bwMode="auto">
                  <a:xfrm>
                    <a:off x="3264" y="144"/>
                    <a:ext cx="0" cy="403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56" name="Line 8"/>
                  <p:cNvSpPr>
                    <a:spLocks noChangeShapeType="1"/>
                  </p:cNvSpPr>
                  <p:nvPr/>
                </p:nvSpPr>
                <p:spPr bwMode="auto">
                  <a:xfrm>
                    <a:off x="3520" y="144"/>
                    <a:ext cx="0" cy="403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57" name="Line 9"/>
                  <p:cNvSpPr>
                    <a:spLocks noChangeShapeType="1"/>
                  </p:cNvSpPr>
                  <p:nvPr/>
                </p:nvSpPr>
                <p:spPr bwMode="auto">
                  <a:xfrm>
                    <a:off x="3776" y="144"/>
                    <a:ext cx="0" cy="403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58" name="Line 10"/>
                  <p:cNvSpPr>
                    <a:spLocks noChangeShapeType="1"/>
                  </p:cNvSpPr>
                  <p:nvPr/>
                </p:nvSpPr>
                <p:spPr bwMode="auto">
                  <a:xfrm>
                    <a:off x="4032" y="144"/>
                    <a:ext cx="0" cy="403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59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4288" y="144"/>
                    <a:ext cx="0" cy="403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60" name="Line 12"/>
                  <p:cNvSpPr>
                    <a:spLocks noChangeShapeType="1"/>
                  </p:cNvSpPr>
                  <p:nvPr/>
                </p:nvSpPr>
                <p:spPr bwMode="auto">
                  <a:xfrm>
                    <a:off x="4544" y="144"/>
                    <a:ext cx="0" cy="403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grpSp>
                <p:nvGrpSpPr>
                  <p:cNvPr id="61" name="Group 16"/>
                  <p:cNvGrpSpPr>
                    <a:grpSpLocks/>
                  </p:cNvGrpSpPr>
                  <p:nvPr/>
                </p:nvGrpSpPr>
                <p:grpSpPr bwMode="auto">
                  <a:xfrm>
                    <a:off x="2496" y="144"/>
                    <a:ext cx="3072" cy="4032"/>
                    <a:chOff x="192" y="144"/>
                    <a:chExt cx="5376" cy="4032"/>
                  </a:xfrm>
                </p:grpSpPr>
                <p:sp>
                  <p:nvSpPr>
                    <p:cNvPr id="62" name="Line 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144"/>
                      <a:ext cx="5376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63" name="Line 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4176"/>
                      <a:ext cx="5376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64" name="Line 1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381"/>
                      <a:ext cx="5376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65" name="Line 2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618"/>
                      <a:ext cx="5376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66" name="Line 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856"/>
                      <a:ext cx="5376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67" name="Line 2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1093"/>
                      <a:ext cx="5376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68" name="Line 2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1330"/>
                      <a:ext cx="5376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69" name="Line 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1567"/>
                      <a:ext cx="5376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70" name="Line 2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1804"/>
                      <a:ext cx="5376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71" name="Line 2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2041"/>
                      <a:ext cx="5376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72" name="Line 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2279"/>
                      <a:ext cx="5376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73" name="Line 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2516"/>
                      <a:ext cx="5376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74" name="Line 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2753"/>
                      <a:ext cx="5376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75" name="Line 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2990"/>
                      <a:ext cx="5376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76" name="Line 3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3227"/>
                      <a:ext cx="5376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77" name="Line 3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3464"/>
                      <a:ext cx="5376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78" name="Line 3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3702"/>
                      <a:ext cx="5376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79" name="Line 3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3939"/>
                      <a:ext cx="5376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</p:grpSp>
            </p:grpSp>
            <p:grpSp>
              <p:nvGrpSpPr>
                <p:cNvPr id="44" name="Группа 75"/>
                <p:cNvGrpSpPr/>
                <p:nvPr/>
              </p:nvGrpSpPr>
              <p:grpSpPr>
                <a:xfrm>
                  <a:off x="3559189" y="530984"/>
                  <a:ext cx="4749800" cy="6705600"/>
                  <a:chOff x="4248693" y="0"/>
                  <a:chExt cx="4749800" cy="6705600"/>
                </a:xfrm>
              </p:grpSpPr>
              <p:sp>
                <p:nvSpPr>
                  <p:cNvPr id="45" name="Freeform 35"/>
                  <p:cNvSpPr>
                    <a:spLocks/>
                  </p:cNvSpPr>
                  <p:nvPr/>
                </p:nvSpPr>
                <p:spPr bwMode="auto">
                  <a:xfrm>
                    <a:off x="4248693" y="3602470"/>
                    <a:ext cx="4749800" cy="12700"/>
                  </a:xfrm>
                  <a:custGeom>
                    <a:avLst/>
                    <a:gdLst/>
                    <a:ahLst/>
                    <a:cxnLst>
                      <a:cxn ang="0">
                        <a:pos x="0" y="8"/>
                      </a:cxn>
                      <a:cxn ang="0">
                        <a:pos x="2992" y="0"/>
                      </a:cxn>
                    </a:cxnLst>
                    <a:rect l="0" t="0" r="r" b="b"/>
                    <a:pathLst>
                      <a:path w="2992" h="8">
                        <a:moveTo>
                          <a:pt x="0" y="8"/>
                        </a:moveTo>
                        <a:lnTo>
                          <a:pt x="2992" y="0"/>
                        </a:lnTo>
                      </a:path>
                    </a:pathLst>
                  </a:custGeom>
                  <a:noFill/>
                  <a:ln w="19050" cmpd="sng">
                    <a:solidFill>
                      <a:schemeClr val="tx1"/>
                    </a:solidFill>
                    <a:round/>
                    <a:headEnd/>
                    <a:tailEnd type="stealth" w="lg" len="lg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46" name="Freeform 36"/>
                  <p:cNvSpPr>
                    <a:spLocks/>
                  </p:cNvSpPr>
                  <p:nvPr/>
                </p:nvSpPr>
                <p:spPr bwMode="auto">
                  <a:xfrm>
                    <a:off x="6400800" y="101600"/>
                    <a:ext cx="1588" cy="6604000"/>
                  </a:xfrm>
                  <a:custGeom>
                    <a:avLst/>
                    <a:gdLst/>
                    <a:ahLst/>
                    <a:cxnLst>
                      <a:cxn ang="0">
                        <a:pos x="0" y="416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" h="4160">
                        <a:moveTo>
                          <a:pt x="0" y="4160"/>
                        </a:moveTo>
                        <a:lnTo>
                          <a:pt x="0" y="0"/>
                        </a:lnTo>
                      </a:path>
                    </a:pathLst>
                  </a:custGeom>
                  <a:noFill/>
                  <a:ln w="19050" cmpd="sng">
                    <a:solidFill>
                      <a:schemeClr val="tx1"/>
                    </a:solidFill>
                    <a:round/>
                    <a:headEnd/>
                    <a:tailEnd type="stealth" w="lg" len="lg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47" name="Text Box 3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070659" y="3293926"/>
                    <a:ext cx="407484" cy="46166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 i="1" dirty="0"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rPr>
                      <a:t>O</a:t>
                    </a:r>
                    <a:endParaRPr lang="ru-RU" sz="2400" b="1" i="1" dirty="0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48" name="Text Box 3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494423" y="3005886"/>
                    <a:ext cx="412750" cy="6413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3600" b="1" i="1" dirty="0"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rPr>
                      <a:t>x</a:t>
                    </a:r>
                    <a:endParaRPr lang="ru-RU" sz="3600" b="1" i="1" dirty="0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49" name="Text Box 3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019800" y="0"/>
                    <a:ext cx="387350" cy="6413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3600" b="1" i="1" dirty="0"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rPr>
                      <a:t>y</a:t>
                    </a:r>
                    <a:endParaRPr lang="ru-RU" sz="3600" b="1" i="1" dirty="0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0" name="Text Box 4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29400" y="3581400"/>
                    <a:ext cx="354013" cy="45720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 dirty="0"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</a:rPr>
                      <a:t>1</a:t>
                    </a:r>
                    <a:endParaRPr lang="ru-RU" sz="2400" b="1" dirty="0">
                      <a:effectLst>
                        <a:outerShdw blurRad="38100" dist="38100" dir="2700000" algn="tl">
                          <a:srgbClr val="C0C0C0"/>
                        </a:outerShdw>
                      </a:effectLst>
                    </a:endParaRPr>
                  </a:p>
                </p:txBody>
              </p:sp>
            </p:grpSp>
          </p:grpSp>
        </p:grpSp>
        <p:grpSp>
          <p:nvGrpSpPr>
            <p:cNvPr id="8" name="Group 2"/>
            <p:cNvGrpSpPr>
              <a:grpSpLocks/>
            </p:cNvGrpSpPr>
            <p:nvPr/>
          </p:nvGrpSpPr>
          <p:grpSpPr bwMode="auto">
            <a:xfrm>
              <a:off x="3860411" y="228600"/>
              <a:ext cx="4968876" cy="6400800"/>
              <a:chOff x="2496" y="144"/>
              <a:chExt cx="3130" cy="4032"/>
            </a:xfrm>
          </p:grpSpPr>
          <p:sp>
            <p:nvSpPr>
              <p:cNvPr id="9" name="Line 3"/>
              <p:cNvSpPr>
                <a:spLocks noChangeShapeType="1"/>
              </p:cNvSpPr>
              <p:nvPr/>
            </p:nvSpPr>
            <p:spPr bwMode="auto">
              <a:xfrm>
                <a:off x="5568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0" name="Line 4"/>
              <p:cNvSpPr>
                <a:spLocks noChangeShapeType="1"/>
              </p:cNvSpPr>
              <p:nvPr/>
            </p:nvSpPr>
            <p:spPr bwMode="auto">
              <a:xfrm>
                <a:off x="2496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1" name="Line 5"/>
              <p:cNvSpPr>
                <a:spLocks noChangeShapeType="1"/>
              </p:cNvSpPr>
              <p:nvPr/>
            </p:nvSpPr>
            <p:spPr bwMode="auto">
              <a:xfrm>
                <a:off x="2752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2" name="Line 6"/>
              <p:cNvSpPr>
                <a:spLocks noChangeShapeType="1"/>
              </p:cNvSpPr>
              <p:nvPr/>
            </p:nvSpPr>
            <p:spPr bwMode="auto">
              <a:xfrm>
                <a:off x="3008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3" name="Line 7"/>
              <p:cNvSpPr>
                <a:spLocks noChangeShapeType="1"/>
              </p:cNvSpPr>
              <p:nvPr/>
            </p:nvSpPr>
            <p:spPr bwMode="auto">
              <a:xfrm>
                <a:off x="3264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4" name="Line 8"/>
              <p:cNvSpPr>
                <a:spLocks noChangeShapeType="1"/>
              </p:cNvSpPr>
              <p:nvPr/>
            </p:nvSpPr>
            <p:spPr bwMode="auto">
              <a:xfrm>
                <a:off x="3520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5" name="Line 9"/>
              <p:cNvSpPr>
                <a:spLocks noChangeShapeType="1"/>
              </p:cNvSpPr>
              <p:nvPr/>
            </p:nvSpPr>
            <p:spPr bwMode="auto">
              <a:xfrm>
                <a:off x="3776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6" name="Line 10"/>
              <p:cNvSpPr>
                <a:spLocks noChangeShapeType="1"/>
              </p:cNvSpPr>
              <p:nvPr/>
            </p:nvSpPr>
            <p:spPr bwMode="auto">
              <a:xfrm>
                <a:off x="4032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7" name="Line 11"/>
              <p:cNvSpPr>
                <a:spLocks noChangeShapeType="1"/>
              </p:cNvSpPr>
              <p:nvPr/>
            </p:nvSpPr>
            <p:spPr bwMode="auto">
              <a:xfrm>
                <a:off x="4288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8" name="Line 12"/>
              <p:cNvSpPr>
                <a:spLocks noChangeShapeType="1"/>
              </p:cNvSpPr>
              <p:nvPr/>
            </p:nvSpPr>
            <p:spPr bwMode="auto">
              <a:xfrm>
                <a:off x="4544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9" name="Line 13"/>
              <p:cNvSpPr>
                <a:spLocks noChangeShapeType="1"/>
              </p:cNvSpPr>
              <p:nvPr/>
            </p:nvSpPr>
            <p:spPr bwMode="auto">
              <a:xfrm>
                <a:off x="4800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0" name="Line 14"/>
              <p:cNvSpPr>
                <a:spLocks noChangeShapeType="1"/>
              </p:cNvSpPr>
              <p:nvPr/>
            </p:nvSpPr>
            <p:spPr bwMode="auto">
              <a:xfrm>
                <a:off x="5056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1" name="Line 15"/>
              <p:cNvSpPr>
                <a:spLocks noChangeShapeType="1"/>
              </p:cNvSpPr>
              <p:nvPr/>
            </p:nvSpPr>
            <p:spPr bwMode="auto">
              <a:xfrm>
                <a:off x="5312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grpSp>
            <p:nvGrpSpPr>
              <p:cNvPr id="22" name="Group 16"/>
              <p:cNvGrpSpPr>
                <a:grpSpLocks/>
              </p:cNvGrpSpPr>
              <p:nvPr/>
            </p:nvGrpSpPr>
            <p:grpSpPr bwMode="auto">
              <a:xfrm>
                <a:off x="2496" y="144"/>
                <a:ext cx="3130" cy="4032"/>
                <a:chOff x="192" y="144"/>
                <a:chExt cx="5477" cy="4032"/>
              </a:xfrm>
            </p:grpSpPr>
            <p:sp>
              <p:nvSpPr>
                <p:cNvPr id="23" name="Line 17"/>
                <p:cNvSpPr>
                  <a:spLocks noChangeShapeType="1"/>
                </p:cNvSpPr>
                <p:nvPr/>
              </p:nvSpPr>
              <p:spPr bwMode="auto">
                <a:xfrm>
                  <a:off x="192" y="144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24" name="Line 18"/>
                <p:cNvSpPr>
                  <a:spLocks noChangeShapeType="1"/>
                </p:cNvSpPr>
                <p:nvPr/>
              </p:nvSpPr>
              <p:spPr bwMode="auto">
                <a:xfrm>
                  <a:off x="192" y="4176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25" name="Line 19"/>
                <p:cNvSpPr>
                  <a:spLocks noChangeShapeType="1"/>
                </p:cNvSpPr>
                <p:nvPr/>
              </p:nvSpPr>
              <p:spPr bwMode="auto">
                <a:xfrm>
                  <a:off x="192" y="381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26" name="Line 20"/>
                <p:cNvSpPr>
                  <a:spLocks noChangeShapeType="1"/>
                </p:cNvSpPr>
                <p:nvPr/>
              </p:nvSpPr>
              <p:spPr bwMode="auto">
                <a:xfrm>
                  <a:off x="192" y="618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27" name="Line 21"/>
                <p:cNvSpPr>
                  <a:spLocks noChangeShapeType="1"/>
                </p:cNvSpPr>
                <p:nvPr/>
              </p:nvSpPr>
              <p:spPr bwMode="auto">
                <a:xfrm>
                  <a:off x="192" y="856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28" name="Line 22"/>
                <p:cNvSpPr>
                  <a:spLocks noChangeShapeType="1"/>
                </p:cNvSpPr>
                <p:nvPr/>
              </p:nvSpPr>
              <p:spPr bwMode="auto">
                <a:xfrm>
                  <a:off x="192" y="1093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29" name="Line 23"/>
                <p:cNvSpPr>
                  <a:spLocks noChangeShapeType="1"/>
                </p:cNvSpPr>
                <p:nvPr/>
              </p:nvSpPr>
              <p:spPr bwMode="auto">
                <a:xfrm>
                  <a:off x="192" y="1330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30" name="Line 24"/>
                <p:cNvSpPr>
                  <a:spLocks noChangeShapeType="1"/>
                </p:cNvSpPr>
                <p:nvPr/>
              </p:nvSpPr>
              <p:spPr bwMode="auto">
                <a:xfrm>
                  <a:off x="192" y="1567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31" name="Line 25"/>
                <p:cNvSpPr>
                  <a:spLocks noChangeShapeType="1"/>
                </p:cNvSpPr>
                <p:nvPr/>
              </p:nvSpPr>
              <p:spPr bwMode="auto">
                <a:xfrm>
                  <a:off x="192" y="1804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32" name="Line 26"/>
                <p:cNvSpPr>
                  <a:spLocks noChangeShapeType="1"/>
                </p:cNvSpPr>
                <p:nvPr/>
              </p:nvSpPr>
              <p:spPr bwMode="auto">
                <a:xfrm>
                  <a:off x="192" y="2041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33" name="Line 27"/>
                <p:cNvSpPr>
                  <a:spLocks noChangeShapeType="1"/>
                </p:cNvSpPr>
                <p:nvPr/>
              </p:nvSpPr>
              <p:spPr bwMode="auto">
                <a:xfrm>
                  <a:off x="293" y="2277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34" name="Line 28"/>
                <p:cNvSpPr>
                  <a:spLocks noChangeShapeType="1"/>
                </p:cNvSpPr>
                <p:nvPr/>
              </p:nvSpPr>
              <p:spPr bwMode="auto">
                <a:xfrm>
                  <a:off x="192" y="2516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35" name="Line 29"/>
                <p:cNvSpPr>
                  <a:spLocks noChangeShapeType="1"/>
                </p:cNvSpPr>
                <p:nvPr/>
              </p:nvSpPr>
              <p:spPr bwMode="auto">
                <a:xfrm>
                  <a:off x="192" y="2753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36" name="Line 30"/>
                <p:cNvSpPr>
                  <a:spLocks noChangeShapeType="1"/>
                </p:cNvSpPr>
                <p:nvPr/>
              </p:nvSpPr>
              <p:spPr bwMode="auto">
                <a:xfrm>
                  <a:off x="192" y="2990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37" name="Line 31"/>
                <p:cNvSpPr>
                  <a:spLocks noChangeShapeType="1"/>
                </p:cNvSpPr>
                <p:nvPr/>
              </p:nvSpPr>
              <p:spPr bwMode="auto">
                <a:xfrm>
                  <a:off x="192" y="3227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38" name="Line 32"/>
                <p:cNvSpPr>
                  <a:spLocks noChangeShapeType="1"/>
                </p:cNvSpPr>
                <p:nvPr/>
              </p:nvSpPr>
              <p:spPr bwMode="auto">
                <a:xfrm>
                  <a:off x="192" y="3464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39" name="Line 33"/>
                <p:cNvSpPr>
                  <a:spLocks noChangeShapeType="1"/>
                </p:cNvSpPr>
                <p:nvPr/>
              </p:nvSpPr>
              <p:spPr bwMode="auto">
                <a:xfrm>
                  <a:off x="192" y="3702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40" name="Line 34"/>
                <p:cNvSpPr>
                  <a:spLocks noChangeShapeType="1"/>
                </p:cNvSpPr>
                <p:nvPr/>
              </p:nvSpPr>
              <p:spPr bwMode="auto">
                <a:xfrm>
                  <a:off x="192" y="3939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</p:grpSp>
        </p:grpSp>
      </p:grpSp>
      <p:sp>
        <p:nvSpPr>
          <p:cNvPr id="111" name="TextBox 110"/>
          <p:cNvSpPr txBox="1"/>
          <p:nvPr/>
        </p:nvSpPr>
        <p:spPr>
          <a:xfrm>
            <a:off x="0" y="1196690"/>
            <a:ext cx="416421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/>
            <a:r>
              <a:rPr lang="ru-RU" sz="2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1. При любом значении аргумента </a:t>
            </a:r>
          </a:p>
          <a:p>
            <a:pPr marL="457200" indent="-457200"/>
            <a:r>
              <a:rPr lang="ru-RU" sz="2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значение функции  равно одной </a:t>
            </a:r>
          </a:p>
          <a:p>
            <a:r>
              <a:rPr lang="ru-RU" sz="2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и той же величине у = -3.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179390" y="2276840"/>
            <a:ext cx="318715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2. Точки   А(-1; -3), В(2; -3)</a:t>
            </a:r>
          </a:p>
          <a:p>
            <a:r>
              <a:rPr lang="ru-RU" sz="2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принадлежат графику </a:t>
            </a:r>
          </a:p>
          <a:p>
            <a:r>
              <a:rPr lang="ru-RU" sz="2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функции.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107380" y="3225184"/>
            <a:ext cx="34095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3. Построим эти точки и</a:t>
            </a:r>
          </a:p>
          <a:p>
            <a:r>
              <a:rPr lang="ru-RU" sz="2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через них проведем прямую.</a:t>
            </a:r>
          </a:p>
        </p:txBody>
      </p:sp>
      <p:grpSp>
        <p:nvGrpSpPr>
          <p:cNvPr id="114" name="Группа 113"/>
          <p:cNvGrpSpPr/>
          <p:nvPr/>
        </p:nvGrpSpPr>
        <p:grpSpPr>
          <a:xfrm>
            <a:off x="5724160" y="3501010"/>
            <a:ext cx="1082824" cy="1397795"/>
            <a:chOff x="3400410" y="2871475"/>
            <a:chExt cx="1082824" cy="1397795"/>
          </a:xfrm>
        </p:grpSpPr>
        <p:sp>
          <p:nvSpPr>
            <p:cNvPr id="115" name="Text Box 40"/>
            <p:cNvSpPr txBox="1">
              <a:spLocks noChangeArrowheads="1"/>
            </p:cNvSpPr>
            <p:nvPr/>
          </p:nvSpPr>
          <p:spPr bwMode="auto">
            <a:xfrm>
              <a:off x="3400410" y="2871475"/>
              <a:ext cx="43473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-1</a:t>
              </a:r>
              <a:endParaRPr lang="ru-RU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16" name="Text Box 40"/>
            <p:cNvSpPr txBox="1">
              <a:spLocks noChangeArrowheads="1"/>
            </p:cNvSpPr>
            <p:nvPr/>
          </p:nvSpPr>
          <p:spPr bwMode="auto">
            <a:xfrm>
              <a:off x="4048500" y="3807605"/>
              <a:ext cx="43473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-3</a:t>
              </a:r>
              <a:endParaRPr lang="ru-RU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sp>
        <p:nvSpPr>
          <p:cNvPr id="117" name="Oval 25"/>
          <p:cNvSpPr>
            <a:spLocks noChangeArrowheads="1"/>
          </p:cNvSpPr>
          <p:nvPr/>
        </p:nvSpPr>
        <p:spPr bwMode="auto">
          <a:xfrm>
            <a:off x="5877705" y="4604530"/>
            <a:ext cx="142875" cy="149225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18" name="Прямоугольник 117"/>
          <p:cNvSpPr/>
          <p:nvPr/>
        </p:nvSpPr>
        <p:spPr>
          <a:xfrm>
            <a:off x="5148080" y="4725180"/>
            <a:ext cx="13244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(-1; -3) </a:t>
            </a:r>
            <a:endParaRPr lang="ru-RU" sz="2400" dirty="0"/>
          </a:p>
        </p:txBody>
      </p:sp>
      <p:grpSp>
        <p:nvGrpSpPr>
          <p:cNvPr id="119" name="Группа 118"/>
          <p:cNvGrpSpPr/>
          <p:nvPr/>
        </p:nvGrpSpPr>
        <p:grpSpPr>
          <a:xfrm>
            <a:off x="6372250" y="3501010"/>
            <a:ext cx="988248" cy="1397795"/>
            <a:chOff x="2752320" y="2871475"/>
            <a:chExt cx="988248" cy="1397795"/>
          </a:xfrm>
        </p:grpSpPr>
        <p:sp>
          <p:nvSpPr>
            <p:cNvPr id="120" name="Text Box 40"/>
            <p:cNvSpPr txBox="1">
              <a:spLocks noChangeArrowheads="1"/>
            </p:cNvSpPr>
            <p:nvPr/>
          </p:nvSpPr>
          <p:spPr bwMode="auto">
            <a:xfrm>
              <a:off x="3400410" y="2871475"/>
              <a:ext cx="34015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2</a:t>
              </a:r>
              <a:endParaRPr lang="ru-RU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21" name="Text Box 40"/>
            <p:cNvSpPr txBox="1">
              <a:spLocks noChangeArrowheads="1"/>
            </p:cNvSpPr>
            <p:nvPr/>
          </p:nvSpPr>
          <p:spPr bwMode="auto">
            <a:xfrm>
              <a:off x="2752320" y="3807605"/>
              <a:ext cx="43473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-3</a:t>
              </a:r>
              <a:endParaRPr lang="ru-RU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sp>
        <p:nvSpPr>
          <p:cNvPr id="122" name="Oval 25"/>
          <p:cNvSpPr>
            <a:spLocks noChangeArrowheads="1"/>
          </p:cNvSpPr>
          <p:nvPr/>
        </p:nvSpPr>
        <p:spPr bwMode="auto">
          <a:xfrm>
            <a:off x="7100319" y="4608456"/>
            <a:ext cx="142875" cy="149225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23" name="Прямоугольник 122"/>
          <p:cNvSpPr/>
          <p:nvPr/>
        </p:nvSpPr>
        <p:spPr>
          <a:xfrm>
            <a:off x="6732300" y="4725180"/>
            <a:ext cx="12041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; -3) </a:t>
            </a:r>
            <a:endParaRPr lang="ru-RU" sz="2400" dirty="0"/>
          </a:p>
        </p:txBody>
      </p:sp>
      <p:cxnSp>
        <p:nvCxnSpPr>
          <p:cNvPr id="124" name="Прямая соединительная линия 123"/>
          <p:cNvCxnSpPr/>
          <p:nvPr/>
        </p:nvCxnSpPr>
        <p:spPr>
          <a:xfrm flipH="1">
            <a:off x="3563860" y="4657360"/>
            <a:ext cx="558014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Прямоугольник 125"/>
          <p:cNvSpPr/>
          <p:nvPr/>
        </p:nvSpPr>
        <p:spPr>
          <a:xfrm>
            <a:off x="3923910" y="4221110"/>
            <a:ext cx="12073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у =  -3</a:t>
            </a:r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4283960" y="0"/>
            <a:ext cx="16962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Пример 5</a:t>
            </a:r>
          </a:p>
        </p:txBody>
      </p:sp>
      <p:cxnSp>
        <p:nvCxnSpPr>
          <p:cNvPr id="128" name="Прямая соединительная линия 127"/>
          <p:cNvCxnSpPr/>
          <p:nvPr/>
        </p:nvCxnSpPr>
        <p:spPr>
          <a:xfrm flipV="1">
            <a:off x="5949143" y="3519172"/>
            <a:ext cx="4628" cy="1133998"/>
          </a:xfrm>
          <a:prstGeom prst="line">
            <a:avLst/>
          </a:prstGeom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Прямая соединительная линия 130"/>
          <p:cNvCxnSpPr/>
          <p:nvPr/>
        </p:nvCxnSpPr>
        <p:spPr>
          <a:xfrm flipV="1">
            <a:off x="7173414" y="3507360"/>
            <a:ext cx="17005" cy="1152160"/>
          </a:xfrm>
          <a:prstGeom prst="line">
            <a:avLst/>
          </a:prstGeom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Прямая соединительная линия 131"/>
          <p:cNvCxnSpPr/>
          <p:nvPr/>
        </p:nvCxnSpPr>
        <p:spPr>
          <a:xfrm>
            <a:off x="6012200" y="4653170"/>
            <a:ext cx="360050" cy="0"/>
          </a:xfrm>
          <a:prstGeom prst="line">
            <a:avLst/>
          </a:prstGeom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Прямая соединительная линия 133"/>
          <p:cNvCxnSpPr/>
          <p:nvPr/>
        </p:nvCxnSpPr>
        <p:spPr>
          <a:xfrm flipH="1">
            <a:off x="6372250" y="4653170"/>
            <a:ext cx="792110" cy="0"/>
          </a:xfrm>
          <a:prstGeom prst="line">
            <a:avLst/>
          </a:prstGeom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Прямая соединительная линия 141"/>
          <p:cNvCxnSpPr/>
          <p:nvPr/>
        </p:nvCxnSpPr>
        <p:spPr>
          <a:xfrm flipH="1">
            <a:off x="5955430" y="4661446"/>
            <a:ext cx="432060" cy="0"/>
          </a:xfrm>
          <a:prstGeom prst="line">
            <a:avLst/>
          </a:prstGeom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3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3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8000"/>
                            </p:stCondLst>
                            <p:childTnLst>
                              <p:par>
                                <p:cTn id="5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3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00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3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000"/>
                            </p:stCondLst>
                            <p:childTnLst>
                              <p:par>
                                <p:cTn id="6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8000"/>
                            </p:stCondLst>
                            <p:childTnLst>
                              <p:par>
                                <p:cTn id="8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3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3000"/>
                            </p:stCondLst>
                            <p:childTnLst>
                              <p:par>
                                <p:cTn id="9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500"/>
                            </p:stCondLst>
                            <p:childTnLst>
                              <p:par>
                                <p:cTn id="9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0" dur="3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/>
      <p:bldP spid="112" grpId="0"/>
      <p:bldP spid="113" grpId="0"/>
      <p:bldP spid="117" grpId="0" animBg="1"/>
      <p:bldP spid="118" grpId="0"/>
      <p:bldP spid="122" grpId="0" animBg="1"/>
      <p:bldP spid="123" grpId="0"/>
      <p:bldP spid="12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06.07.2012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327A9-8F10-4CCC-8C59-AE8ABA1DCC7F}" type="slidenum">
              <a:rPr lang="ru-RU" smtClean="0"/>
              <a:pPr/>
              <a:t>13</a:t>
            </a:fld>
            <a:endParaRPr lang="ru-RU" dirty="0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97281" y="44530"/>
            <a:ext cx="7549439" cy="92333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Ответить на вопросы:</a:t>
            </a:r>
            <a:endParaRPr lang="ru-RU" sz="54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1400" y="1545800"/>
            <a:ext cx="8859733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/>
            <a:r>
              <a:rPr lang="en-US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Какой </a:t>
            </a:r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алгоритм построения графика линейного </a:t>
            </a:r>
          </a:p>
          <a:p>
            <a:pPr marL="514350" indent="-514350"/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уравнения </a:t>
            </a:r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 двумя переменными?</a:t>
            </a:r>
            <a:endParaRPr lang="en-US" sz="2800" b="1" i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 Какую функцию называют </a:t>
            </a:r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линейной функцией?</a:t>
            </a:r>
          </a:p>
          <a:p>
            <a:pPr marL="514350" indent="-514350"/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3. Что является </a:t>
            </a:r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графиком </a:t>
            </a:r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линейной функции?</a:t>
            </a:r>
            <a:r>
              <a:rPr lang="en-US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 </a:t>
            </a:r>
          </a:p>
          <a:p>
            <a:pPr marL="514350" indent="-514350"/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можно построить такой график?</a:t>
            </a:r>
          </a:p>
          <a:p>
            <a:pPr marL="514350" indent="-514350"/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4. Как найти точку пересечения графика с осью </a:t>
            </a:r>
            <a:r>
              <a:rPr lang="ru-RU" sz="2800" b="1" i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оу</a:t>
            </a:r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514350" indent="-514350"/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5. Смысл величин </a:t>
            </a:r>
            <a:r>
              <a:rPr lang="en-US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m</a:t>
            </a:r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в формуле линейной функции?</a:t>
            </a:r>
          </a:p>
          <a:p>
            <a:pPr marL="514350" indent="-514350"/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6. Какая прямая будет графиком функции при </a:t>
            </a:r>
            <a:r>
              <a:rPr lang="en-US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 = 0</a:t>
            </a:r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514350" indent="-514350"/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7. Дайте определение возрастающей (убывающей) </a:t>
            </a:r>
          </a:p>
          <a:p>
            <a:pPr marL="514350" indent="-514350"/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функций.</a:t>
            </a:r>
          </a:p>
          <a:p>
            <a:pPr marL="514350" indent="-514350"/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8. Как влияет </a:t>
            </a:r>
            <a:r>
              <a:rPr lang="en-US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возрастание (убывание) функции?</a:t>
            </a:r>
            <a:endParaRPr lang="ru-RU" sz="2800" b="1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419840" y="764630"/>
            <a:ext cx="2017284" cy="92333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54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Цели: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06.07.2012</a:t>
            </a:r>
            <a:endParaRPr lang="ru-RU" dirty="0"/>
          </a:p>
        </p:txBody>
      </p:sp>
      <p:pic>
        <p:nvPicPr>
          <p:cNvPr id="10" name="Picture 4" descr="C:\Documents and Settings\All Users\Документы\Мои рисунки\Образцы рисунков\WP6CAOETMLGCAJS66PICAFBVECJCAC3E2LVCAC3MBDYCAHKG0SRCALYZIL5CAJLOHK9CA3F9IM8CAYJZC6MCAM1SU86CA6X75BICAPMCXGWCA31NQV5CAL51XEZCAM3FFV4CA2Q1E1HCAQLHT5PCATXE11U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4FA"/>
              </a:clrFrom>
              <a:clrTo>
                <a:srgbClr val="FFF4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6444260" y="404580"/>
            <a:ext cx="1584220" cy="1584220"/>
          </a:xfrm>
          <a:prstGeom prst="rect">
            <a:avLst/>
          </a:prstGeom>
          <a:noFill/>
        </p:spPr>
      </p:pic>
      <p:pic>
        <p:nvPicPr>
          <p:cNvPr id="11" name="Picture 2" descr="C:\Documents and Settings\All Users\Документы\Мои рисунки\Образцы рисунков\3LCCAL3VWXVCAR01R14CAJKKEKDCA9G7WIFCA9G0LL8CAHXM5S7CAJ4CQ01CAATPEOJCALZBEMYCAB90X5HCA9SGP0JCA3J21JGCA2JOKWVCASJTJ29CAKEGE54CATC0ZUACAR0HD83CAU4RQXFCA3F8E4S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430" y="0"/>
            <a:ext cx="2706624" cy="1792224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97710" y="2276840"/>
            <a:ext cx="8748580" cy="1815882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Повторить алгоритм построения графика линейного уравнения с двумя переменными.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Рассмотреть линейную функцию и ее график.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Научить строить и читать график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y =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kx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+ b.</a:t>
            </a:r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06.07.2012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03793" y="551532"/>
            <a:ext cx="6336414" cy="1077218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Алгоритм построения  графика</a:t>
            </a:r>
          </a:p>
          <a:p>
            <a:pPr algn="ctr"/>
            <a:r>
              <a:rPr lang="ru-RU" sz="3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уравнения ах  + </a:t>
            </a:r>
            <a:r>
              <a:rPr lang="en-US" sz="3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3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en-US" sz="3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3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3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= 0 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323410" y="1484730"/>
            <a:ext cx="8569190" cy="1569660"/>
            <a:chOff x="827480" y="1772770"/>
            <a:chExt cx="7676503" cy="1569660"/>
          </a:xfrm>
        </p:grpSpPr>
        <p:sp>
          <p:nvSpPr>
            <p:cNvPr id="6" name="TextBox 5"/>
            <p:cNvSpPr txBox="1"/>
            <p:nvPr/>
          </p:nvSpPr>
          <p:spPr>
            <a:xfrm>
              <a:off x="827480" y="1772770"/>
              <a:ext cx="7516143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457200" indent="-457200">
                <a:buAutoNum type="arabicPeriod"/>
              </a:pPr>
              <a:r>
                <a:rPr lang="ru-RU" sz="24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Придать переменной  х конкретное значение х</a:t>
              </a:r>
              <a:r>
                <a:rPr lang="ru-RU" sz="24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Arial Unicode MS"/>
                  <a:cs typeface="Times New Roman" pitchFamily="18" charset="0"/>
                </a:rPr>
                <a:t>₁; найти </a:t>
              </a:r>
            </a:p>
            <a:p>
              <a:pPr marL="457200" indent="-457200"/>
              <a:r>
                <a:rPr lang="ru-RU" sz="24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Arial Unicode MS"/>
                  <a:cs typeface="Times New Roman" pitchFamily="18" charset="0"/>
                </a:rPr>
                <a:t> из уравнения </a:t>
              </a:r>
            </a:p>
            <a:p>
              <a:pPr marL="457200" indent="-457200"/>
              <a:endPara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endParaRPr>
            </a:p>
            <a:p>
              <a:pPr marL="457200" indent="-457200"/>
              <a:endPara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2633716" y="2165943"/>
              <a:ext cx="5870267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4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ах  + </a:t>
              </a:r>
              <a:r>
                <a:rPr lang="en-US" sz="24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b</a:t>
              </a:r>
              <a:r>
                <a:rPr lang="ru-RU" sz="24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у </a:t>
              </a:r>
              <a:r>
                <a:rPr lang="en-US" sz="24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+</a:t>
              </a:r>
              <a:r>
                <a:rPr lang="ru-RU" sz="24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ru-RU" sz="24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= 0  соответствующее значение у</a:t>
              </a:r>
              <a:r>
                <a:rPr lang="ru-RU" sz="24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Arial Unicode MS"/>
                  <a:cs typeface="Times New Roman" pitchFamily="18" charset="0"/>
                </a:rPr>
                <a:t>₁. Получим </a:t>
              </a:r>
              <a:r>
                <a:rPr lang="ru-RU" sz="2400" b="1" i="1" dirty="0" smtClean="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Arial Unicode MS"/>
                  <a:cs typeface="Times New Roman" pitchFamily="18" charset="0"/>
                </a:rPr>
                <a:t>(х₁;у₁).</a:t>
              </a:r>
              <a:endParaRPr lang="ru-RU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179390" y="2852920"/>
            <a:ext cx="8677839" cy="1569660"/>
            <a:chOff x="827480" y="1772770"/>
            <a:chExt cx="7773835" cy="1569660"/>
          </a:xfrm>
        </p:grpSpPr>
        <p:sp>
          <p:nvSpPr>
            <p:cNvPr id="10" name="TextBox 9"/>
            <p:cNvSpPr txBox="1"/>
            <p:nvPr/>
          </p:nvSpPr>
          <p:spPr>
            <a:xfrm>
              <a:off x="827480" y="1772770"/>
              <a:ext cx="7676503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7200" indent="-457200"/>
              <a:r>
                <a:rPr lang="ru-RU" sz="24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2. Придать переменной  х конкретное значение х</a:t>
              </a:r>
              <a:r>
                <a:rPr lang="ru-RU" sz="24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Arial Unicode MS"/>
                  <a:cs typeface="Times New Roman" pitchFamily="18" charset="0"/>
                </a:rPr>
                <a:t>₂; найти </a:t>
              </a:r>
            </a:p>
            <a:p>
              <a:pPr marL="457200" indent="-457200"/>
              <a:r>
                <a:rPr lang="ru-RU" sz="24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Arial Unicode MS"/>
                  <a:cs typeface="Times New Roman" pitchFamily="18" charset="0"/>
                </a:rPr>
                <a:t> из уравнения </a:t>
              </a:r>
            </a:p>
            <a:p>
              <a:pPr marL="457200" indent="-457200"/>
              <a:endPara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endParaRPr>
            </a:p>
            <a:p>
              <a:pPr marL="457200" indent="-457200"/>
              <a:endPara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2504699" y="2165943"/>
              <a:ext cx="6096616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4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ах  + </a:t>
              </a:r>
              <a:r>
                <a:rPr lang="en-US" sz="24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b</a:t>
              </a:r>
              <a:r>
                <a:rPr lang="ru-RU" sz="24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у </a:t>
              </a:r>
              <a:r>
                <a:rPr lang="en-US" sz="24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+</a:t>
              </a:r>
              <a:r>
                <a:rPr lang="ru-RU" sz="24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ru-RU" sz="24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= 0  соответствующее  значение у</a:t>
              </a:r>
              <a:r>
                <a:rPr lang="ru-RU" sz="24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Arial Unicode MS"/>
                  <a:cs typeface="Times New Roman" pitchFamily="18" charset="0"/>
                </a:rPr>
                <a:t>₂. </a:t>
              </a:r>
            </a:p>
            <a:p>
              <a:r>
                <a:rPr lang="ru-RU" sz="24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Arial Unicode MS"/>
                  <a:cs typeface="Times New Roman" pitchFamily="18" charset="0"/>
                </a:rPr>
                <a:t>    Получим</a:t>
              </a:r>
              <a:r>
                <a:rPr lang="ru-RU" sz="2400" b="1" i="1" dirty="0" smtClean="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Arial Unicode MS"/>
                  <a:cs typeface="Times New Roman" pitchFamily="18" charset="0"/>
                </a:rPr>
                <a:t> (х</a:t>
              </a:r>
              <a:r>
                <a:rPr lang="ru-RU" sz="2400" b="1" i="1" dirty="0" smtClean="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Unicode MS"/>
                  <a:ea typeface="Arial Unicode MS"/>
                  <a:cs typeface="Arial Unicode MS"/>
                </a:rPr>
                <a:t>₂</a:t>
              </a:r>
              <a:r>
                <a:rPr lang="ru-RU" sz="2400" b="1" i="1" dirty="0" smtClean="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Arial Unicode MS"/>
                  <a:cs typeface="Times New Roman" pitchFamily="18" charset="0"/>
                </a:rPr>
                <a:t>;у</a:t>
              </a:r>
              <a:r>
                <a:rPr lang="ru-RU" sz="2400" b="1" i="1" dirty="0" smtClean="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Unicode MS"/>
                  <a:ea typeface="Arial Unicode MS"/>
                  <a:cs typeface="Arial Unicode MS"/>
                </a:rPr>
                <a:t>₂</a:t>
              </a:r>
              <a:r>
                <a:rPr lang="ru-RU" sz="2400" b="1" i="1" dirty="0" smtClean="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Arial Unicode MS"/>
                  <a:cs typeface="Times New Roman" pitchFamily="18" charset="0"/>
                </a:rPr>
                <a:t>). </a:t>
              </a:r>
              <a:endParaRPr lang="ru-RU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323410" y="4437140"/>
            <a:ext cx="84971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ru-RU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3. Построим на координатной плоскости точки 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(х₁; у₁), </a:t>
            </a:r>
          </a:p>
          <a:p>
            <a:pPr marL="457200" indent="-457200"/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 (х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Arial Unicode MS"/>
                <a:cs typeface="Arial Unicode MS"/>
              </a:rPr>
              <a:t>₂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; у₂) </a:t>
            </a:r>
            <a:r>
              <a:rPr lang="ru-RU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соединим прямой.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95420" y="5517290"/>
            <a:ext cx="8497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ru-RU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4. Прямая – есть </a:t>
            </a:r>
            <a:r>
              <a:rPr lang="ru-RU" sz="24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график уравнения.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168571" y="0"/>
            <a:ext cx="2806859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0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Вспомним!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51400" y="5949350"/>
            <a:ext cx="8520153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0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Внимание! Этот способ не удобен!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WordArt 5"/>
          <p:cNvSpPr>
            <a:spLocks noChangeArrowheads="1" noChangeShapeType="1" noTextEdit="1"/>
          </p:cNvSpPr>
          <p:nvPr/>
        </p:nvSpPr>
        <p:spPr bwMode="auto">
          <a:xfrm>
            <a:off x="2339690" y="692620"/>
            <a:ext cx="3816530" cy="50407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1100" b="1" i="1" kern="10" dirty="0" smtClean="0">
                <a:ln w="19050">
                  <a:solidFill>
                    <a:srgbClr val="FFCC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ах </a:t>
            </a:r>
            <a:r>
              <a:rPr lang="ru-RU" sz="1100" b="1" i="1" kern="10" dirty="0">
                <a:ln w="19050">
                  <a:solidFill>
                    <a:srgbClr val="FFCC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+ </a:t>
            </a:r>
            <a:r>
              <a:rPr lang="en-US" sz="1100" b="1" i="1" kern="10" dirty="0" smtClean="0">
                <a:ln w="19050">
                  <a:solidFill>
                    <a:srgbClr val="FFCC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by + c</a:t>
            </a:r>
            <a:r>
              <a:rPr lang="ru-RU" sz="1100" b="1" i="1" kern="10" dirty="0" smtClean="0">
                <a:ln w="19050">
                  <a:solidFill>
                    <a:srgbClr val="FFCC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sz="1100" b="1" i="1" kern="10" dirty="0">
                <a:ln w="19050">
                  <a:solidFill>
                    <a:srgbClr val="FFCC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= </a:t>
            </a:r>
            <a:r>
              <a:rPr lang="ru-RU" sz="1100" b="1" i="1" kern="10" dirty="0" smtClean="0">
                <a:ln w="19050">
                  <a:solidFill>
                    <a:srgbClr val="FFCC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0</a:t>
            </a:r>
            <a:endParaRPr lang="ru-RU" sz="1100" b="1" i="1" kern="10" dirty="0">
              <a:ln w="19050">
                <a:solidFill>
                  <a:srgbClr val="FFCC99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06.07.2012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3168571" y="0"/>
            <a:ext cx="2806859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0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Вспомним!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95420" y="1268700"/>
            <a:ext cx="5457200" cy="58477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Выполним преобразования: </a:t>
            </a:r>
          </a:p>
        </p:txBody>
      </p:sp>
      <p:graphicFrame>
        <p:nvGraphicFramePr>
          <p:cNvPr id="14" name="Объект 13"/>
          <p:cNvGraphicFramePr>
            <a:graphicFrameLocks noChangeAspect="1"/>
          </p:cNvGraphicFramePr>
          <p:nvPr/>
        </p:nvGraphicFramePr>
        <p:xfrm>
          <a:off x="3049092" y="1772770"/>
          <a:ext cx="2978663" cy="82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397" name="Формула" r:id="rId3" imgW="736560" imgH="203040" progId="Equation.3">
                  <p:embed/>
                </p:oleObj>
              </mc:Choice>
              <mc:Fallback>
                <p:oleObj name="Формула" r:id="rId3" imgW="736560" imgH="20304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9092" y="1772770"/>
                        <a:ext cx="2978663" cy="821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394" name="Object 2"/>
          <p:cNvGraphicFramePr>
            <a:graphicFrameLocks noChangeAspect="1"/>
          </p:cNvGraphicFramePr>
          <p:nvPr/>
        </p:nvGraphicFramePr>
        <p:xfrm>
          <a:off x="3049092" y="2342395"/>
          <a:ext cx="2978150" cy="159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398" name="Формула" r:id="rId5" imgW="736560" imgH="393480" progId="Equation.3">
                  <p:embed/>
                </p:oleObj>
              </mc:Choice>
              <mc:Fallback>
                <p:oleObj name="Формула" r:id="rId5" imgW="73656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9092" y="2342395"/>
                        <a:ext cx="2978150" cy="1590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395" name="Object 3"/>
          <p:cNvGraphicFramePr>
            <a:graphicFrameLocks noChangeAspect="1"/>
          </p:cNvGraphicFramePr>
          <p:nvPr/>
        </p:nvGraphicFramePr>
        <p:xfrm>
          <a:off x="3049092" y="3424132"/>
          <a:ext cx="3235325" cy="158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399" name="Формула" r:id="rId7" imgW="799920" imgH="393480" progId="Equation.3">
                  <p:embed/>
                </p:oleObj>
              </mc:Choice>
              <mc:Fallback>
                <p:oleObj name="Формула" r:id="rId7" imgW="79992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9092" y="3424132"/>
                        <a:ext cx="3235325" cy="1589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Объект 15"/>
          <p:cNvGraphicFramePr>
            <a:graphicFrameLocks noChangeAspect="1"/>
          </p:cNvGraphicFramePr>
          <p:nvPr/>
        </p:nvGraphicFramePr>
        <p:xfrm>
          <a:off x="971500" y="5013220"/>
          <a:ext cx="6734946" cy="13298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00" name="Формула" r:id="rId9" imgW="1993680" imgH="393480" progId="Equation.3">
                  <p:embed/>
                </p:oleObj>
              </mc:Choice>
              <mc:Fallback>
                <p:oleObj name="Формула" r:id="rId9" imgW="199368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00" y="5013220"/>
                        <a:ext cx="6734946" cy="132983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9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9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1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06.07.2012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5</a:t>
            </a:fld>
            <a:endParaRPr lang="ru-RU" dirty="0"/>
          </a:p>
        </p:txBody>
      </p:sp>
      <p:graphicFrame>
        <p:nvGraphicFramePr>
          <p:cNvPr id="60418" name="Object 2"/>
          <p:cNvGraphicFramePr>
            <a:graphicFrameLocks noChangeAspect="1"/>
          </p:cNvGraphicFramePr>
          <p:nvPr/>
        </p:nvGraphicFramePr>
        <p:xfrm>
          <a:off x="2267680" y="332570"/>
          <a:ext cx="4889500" cy="687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20" name="Формула" r:id="rId3" imgW="1447560" imgH="203040" progId="Equation.3">
                  <p:embed/>
                </p:oleObj>
              </mc:Choice>
              <mc:Fallback>
                <p:oleObj name="Формула" r:id="rId3" imgW="144756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680" y="332570"/>
                        <a:ext cx="4889500" cy="687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19" name="Object 3"/>
          <p:cNvGraphicFramePr>
            <a:graphicFrameLocks noChangeAspect="1"/>
          </p:cNvGraphicFramePr>
          <p:nvPr/>
        </p:nvGraphicFramePr>
        <p:xfrm>
          <a:off x="4932050" y="836640"/>
          <a:ext cx="3456480" cy="9658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21" name="Формула" r:id="rId5" imgW="1409400" imgH="393480" progId="Equation.3">
                  <p:embed/>
                </p:oleObj>
              </mc:Choice>
              <mc:Fallback>
                <p:oleObj name="Формула" r:id="rId5" imgW="140940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050" y="836640"/>
                        <a:ext cx="3456480" cy="9658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627730" y="1340710"/>
            <a:ext cx="3804247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 = kx + m </a:t>
            </a:r>
            <a:endParaRPr lang="ru-RU" sz="6000" b="1" i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20667" y="2204830"/>
            <a:ext cx="918533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Частный вид линейного уравнения с двумя</a:t>
            </a:r>
          </a:p>
          <a:p>
            <a:pPr algn="ctr"/>
            <a:r>
              <a:rPr lang="ru-RU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переменными называется </a:t>
            </a:r>
            <a:r>
              <a:rPr lang="ru-RU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линейной функцией.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23917" y="3212970"/>
            <a:ext cx="5228483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40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b="1" i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независимая  переменная </a:t>
            </a:r>
            <a:endParaRPr lang="ru-RU" sz="4000" b="1" i="1" spc="50" dirty="0" smtClean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23917" y="3657244"/>
            <a:ext cx="4795608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0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 – </a:t>
            </a:r>
            <a:r>
              <a:rPr lang="ru-RU" sz="2800" b="1" i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зависимая переменная </a:t>
            </a:r>
            <a:endParaRPr lang="ru-RU" sz="4000" b="1" i="1" spc="50" dirty="0" smtClean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51400" y="5037061"/>
            <a:ext cx="8641200" cy="120032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i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Графиком </a:t>
            </a:r>
            <a:r>
              <a:rPr lang="ru-RU" sz="3600" b="1" i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линейной функции </a:t>
            </a:r>
            <a:r>
              <a:rPr lang="en-US" sz="3600" b="1" i="1" spc="50" dirty="0" smtClean="0">
                <a:ln w="11430"/>
                <a:solidFill>
                  <a:schemeClr val="accent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 = kx + m</a:t>
            </a:r>
            <a:r>
              <a:rPr lang="ru-RU" sz="3600" b="1" i="1" spc="50" dirty="0" smtClean="0">
                <a:ln w="11430"/>
                <a:solidFill>
                  <a:schemeClr val="accent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есть </a:t>
            </a:r>
            <a:r>
              <a:rPr lang="ru-RU" sz="3600" b="1" i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прямая</a:t>
            </a:r>
            <a:r>
              <a:rPr lang="en-US" sz="3600" b="1" i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b="1" i="1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563860" y="4438899"/>
            <a:ext cx="205639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3600" b="1" i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Теорема: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0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06.07.2012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6</a:t>
            </a:fld>
            <a:endParaRPr lang="ru-RU" dirty="0"/>
          </a:p>
        </p:txBody>
      </p:sp>
      <p:grpSp>
        <p:nvGrpSpPr>
          <p:cNvPr id="5" name="Группа 260"/>
          <p:cNvGrpSpPr/>
          <p:nvPr/>
        </p:nvGrpSpPr>
        <p:grpSpPr>
          <a:xfrm>
            <a:off x="3923910" y="-243510"/>
            <a:ext cx="4940301" cy="6868154"/>
            <a:chOff x="3860411" y="-171500"/>
            <a:chExt cx="4940301" cy="6868154"/>
          </a:xfrm>
        </p:grpSpPr>
        <p:grpSp>
          <p:nvGrpSpPr>
            <p:cNvPr id="6" name="Группа 76"/>
            <p:cNvGrpSpPr/>
            <p:nvPr/>
          </p:nvGrpSpPr>
          <p:grpSpPr>
            <a:xfrm>
              <a:off x="3860411" y="-171500"/>
              <a:ext cx="4940301" cy="6868154"/>
              <a:chOff x="3860411" y="-171500"/>
              <a:chExt cx="4940301" cy="6868154"/>
            </a:xfrm>
          </p:grpSpPr>
          <p:grpSp>
            <p:nvGrpSpPr>
              <p:cNvPr id="40" name="Group 2"/>
              <p:cNvGrpSpPr>
                <a:grpSpLocks/>
              </p:cNvGrpSpPr>
              <p:nvPr/>
            </p:nvGrpSpPr>
            <p:grpSpPr bwMode="auto">
              <a:xfrm>
                <a:off x="-99494" y="228600"/>
                <a:ext cx="3112" cy="6400800"/>
                <a:chOff x="2496" y="144"/>
                <a:chExt cx="3112" cy="4032"/>
              </a:xfrm>
            </p:grpSpPr>
            <p:sp>
              <p:nvSpPr>
                <p:cNvPr id="79" name="Line 3"/>
                <p:cNvSpPr>
                  <a:spLocks noChangeShapeType="1"/>
                </p:cNvSpPr>
                <p:nvPr/>
              </p:nvSpPr>
              <p:spPr bwMode="auto">
                <a:xfrm>
                  <a:off x="5568" y="144"/>
                  <a:ext cx="0" cy="403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80" name="Line 4"/>
                <p:cNvSpPr>
                  <a:spLocks noChangeShapeType="1"/>
                </p:cNvSpPr>
                <p:nvPr/>
              </p:nvSpPr>
              <p:spPr bwMode="auto">
                <a:xfrm>
                  <a:off x="2496" y="144"/>
                  <a:ext cx="0" cy="403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81" name="Line 5"/>
                <p:cNvSpPr>
                  <a:spLocks noChangeShapeType="1"/>
                </p:cNvSpPr>
                <p:nvPr/>
              </p:nvSpPr>
              <p:spPr bwMode="auto">
                <a:xfrm>
                  <a:off x="2752" y="144"/>
                  <a:ext cx="0" cy="403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82" name="Line 6"/>
                <p:cNvSpPr>
                  <a:spLocks noChangeShapeType="1"/>
                </p:cNvSpPr>
                <p:nvPr/>
              </p:nvSpPr>
              <p:spPr bwMode="auto">
                <a:xfrm>
                  <a:off x="3008" y="144"/>
                  <a:ext cx="0" cy="403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83" name="Line 7"/>
                <p:cNvSpPr>
                  <a:spLocks noChangeShapeType="1"/>
                </p:cNvSpPr>
                <p:nvPr/>
              </p:nvSpPr>
              <p:spPr bwMode="auto">
                <a:xfrm>
                  <a:off x="3264" y="144"/>
                  <a:ext cx="0" cy="403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84" name="Line 8"/>
                <p:cNvSpPr>
                  <a:spLocks noChangeShapeType="1"/>
                </p:cNvSpPr>
                <p:nvPr/>
              </p:nvSpPr>
              <p:spPr bwMode="auto">
                <a:xfrm>
                  <a:off x="3520" y="144"/>
                  <a:ext cx="0" cy="403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85" name="Line 9"/>
                <p:cNvSpPr>
                  <a:spLocks noChangeShapeType="1"/>
                </p:cNvSpPr>
                <p:nvPr/>
              </p:nvSpPr>
              <p:spPr bwMode="auto">
                <a:xfrm>
                  <a:off x="3776" y="144"/>
                  <a:ext cx="0" cy="403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86" name="Line 10"/>
                <p:cNvSpPr>
                  <a:spLocks noChangeShapeType="1"/>
                </p:cNvSpPr>
                <p:nvPr/>
              </p:nvSpPr>
              <p:spPr bwMode="auto">
                <a:xfrm>
                  <a:off x="4032" y="144"/>
                  <a:ext cx="0" cy="403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87" name="Line 11"/>
                <p:cNvSpPr>
                  <a:spLocks noChangeShapeType="1"/>
                </p:cNvSpPr>
                <p:nvPr/>
              </p:nvSpPr>
              <p:spPr bwMode="auto">
                <a:xfrm>
                  <a:off x="4288" y="144"/>
                  <a:ext cx="0" cy="403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88" name="Line 12"/>
                <p:cNvSpPr>
                  <a:spLocks noChangeShapeType="1"/>
                </p:cNvSpPr>
                <p:nvPr/>
              </p:nvSpPr>
              <p:spPr bwMode="auto">
                <a:xfrm>
                  <a:off x="4544" y="144"/>
                  <a:ext cx="0" cy="403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89" name="Line 13"/>
                <p:cNvSpPr>
                  <a:spLocks noChangeShapeType="1"/>
                </p:cNvSpPr>
                <p:nvPr/>
              </p:nvSpPr>
              <p:spPr bwMode="auto">
                <a:xfrm>
                  <a:off x="4800" y="144"/>
                  <a:ext cx="0" cy="403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90" name="Line 14"/>
                <p:cNvSpPr>
                  <a:spLocks noChangeShapeType="1"/>
                </p:cNvSpPr>
                <p:nvPr/>
              </p:nvSpPr>
              <p:spPr bwMode="auto">
                <a:xfrm>
                  <a:off x="5056" y="144"/>
                  <a:ext cx="0" cy="403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grpSp>
              <p:nvGrpSpPr>
                <p:cNvPr id="91" name="Group 16"/>
                <p:cNvGrpSpPr>
                  <a:grpSpLocks/>
                </p:cNvGrpSpPr>
                <p:nvPr/>
              </p:nvGrpSpPr>
              <p:grpSpPr bwMode="auto">
                <a:xfrm>
                  <a:off x="2496" y="144"/>
                  <a:ext cx="3112" cy="4032"/>
                  <a:chOff x="192" y="144"/>
                  <a:chExt cx="5446" cy="4032"/>
                </a:xfrm>
              </p:grpSpPr>
              <p:sp>
                <p:nvSpPr>
                  <p:cNvPr id="92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192" y="144"/>
                    <a:ext cx="537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93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192" y="4176"/>
                    <a:ext cx="537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94" name="Line 19"/>
                  <p:cNvSpPr>
                    <a:spLocks noChangeShapeType="1"/>
                  </p:cNvSpPr>
                  <p:nvPr/>
                </p:nvSpPr>
                <p:spPr bwMode="auto">
                  <a:xfrm>
                    <a:off x="192" y="381"/>
                    <a:ext cx="537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95" name="Line 20"/>
                  <p:cNvSpPr>
                    <a:spLocks noChangeShapeType="1"/>
                  </p:cNvSpPr>
                  <p:nvPr/>
                </p:nvSpPr>
                <p:spPr bwMode="auto">
                  <a:xfrm>
                    <a:off x="192" y="618"/>
                    <a:ext cx="537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96" name="Line 21"/>
                  <p:cNvSpPr>
                    <a:spLocks noChangeShapeType="1"/>
                  </p:cNvSpPr>
                  <p:nvPr/>
                </p:nvSpPr>
                <p:spPr bwMode="auto">
                  <a:xfrm>
                    <a:off x="192" y="856"/>
                    <a:ext cx="537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97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192" y="1093"/>
                    <a:ext cx="537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98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192" y="1330"/>
                    <a:ext cx="537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99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192" y="1567"/>
                    <a:ext cx="537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100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192" y="1804"/>
                    <a:ext cx="537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101" name="Line 26"/>
                  <p:cNvSpPr>
                    <a:spLocks noChangeShapeType="1"/>
                  </p:cNvSpPr>
                  <p:nvPr/>
                </p:nvSpPr>
                <p:spPr bwMode="auto">
                  <a:xfrm>
                    <a:off x="192" y="2041"/>
                    <a:ext cx="537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102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262" y="2274"/>
                    <a:ext cx="537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103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192" y="2516"/>
                    <a:ext cx="537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104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192" y="2753"/>
                    <a:ext cx="537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105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192" y="2990"/>
                    <a:ext cx="537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106" name="Line 31"/>
                  <p:cNvSpPr>
                    <a:spLocks noChangeShapeType="1"/>
                  </p:cNvSpPr>
                  <p:nvPr/>
                </p:nvSpPr>
                <p:spPr bwMode="auto">
                  <a:xfrm>
                    <a:off x="192" y="3227"/>
                    <a:ext cx="537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107" name="Line 32"/>
                  <p:cNvSpPr>
                    <a:spLocks noChangeShapeType="1"/>
                  </p:cNvSpPr>
                  <p:nvPr/>
                </p:nvSpPr>
                <p:spPr bwMode="auto">
                  <a:xfrm>
                    <a:off x="192" y="3464"/>
                    <a:ext cx="537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108" name="Line 33"/>
                  <p:cNvSpPr>
                    <a:spLocks noChangeShapeType="1"/>
                  </p:cNvSpPr>
                  <p:nvPr/>
                </p:nvSpPr>
                <p:spPr bwMode="auto">
                  <a:xfrm>
                    <a:off x="192" y="3702"/>
                    <a:ext cx="537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109" name="Line 34"/>
                  <p:cNvSpPr>
                    <a:spLocks noChangeShapeType="1"/>
                  </p:cNvSpPr>
                  <p:nvPr/>
                </p:nvSpPr>
                <p:spPr bwMode="auto">
                  <a:xfrm>
                    <a:off x="192" y="3939"/>
                    <a:ext cx="537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</p:grpSp>
          <p:grpSp>
            <p:nvGrpSpPr>
              <p:cNvPr id="41" name="Группа 45"/>
              <p:cNvGrpSpPr/>
              <p:nvPr/>
            </p:nvGrpSpPr>
            <p:grpSpPr>
              <a:xfrm>
                <a:off x="-91962" y="-171500"/>
                <a:ext cx="8865530" cy="6868154"/>
                <a:chOff x="-684084" y="368430"/>
                <a:chExt cx="8865530" cy="6868154"/>
              </a:xfrm>
            </p:grpSpPr>
            <p:grpSp>
              <p:nvGrpSpPr>
                <p:cNvPr id="42" name="Group 2"/>
                <p:cNvGrpSpPr>
                  <a:grpSpLocks/>
                </p:cNvGrpSpPr>
                <p:nvPr/>
              </p:nvGrpSpPr>
              <p:grpSpPr bwMode="auto">
                <a:xfrm>
                  <a:off x="-684084" y="368430"/>
                  <a:ext cx="3072" cy="6400800"/>
                  <a:chOff x="2496" y="144"/>
                  <a:chExt cx="3072" cy="4032"/>
                </a:xfrm>
              </p:grpSpPr>
              <p:sp>
                <p:nvSpPr>
                  <p:cNvPr id="50" name="Line 3"/>
                  <p:cNvSpPr>
                    <a:spLocks noChangeShapeType="1"/>
                  </p:cNvSpPr>
                  <p:nvPr/>
                </p:nvSpPr>
                <p:spPr bwMode="auto">
                  <a:xfrm>
                    <a:off x="5568" y="144"/>
                    <a:ext cx="0" cy="403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51" name="Line 4"/>
                  <p:cNvSpPr>
                    <a:spLocks noChangeShapeType="1"/>
                  </p:cNvSpPr>
                  <p:nvPr/>
                </p:nvSpPr>
                <p:spPr bwMode="auto">
                  <a:xfrm>
                    <a:off x="2496" y="144"/>
                    <a:ext cx="0" cy="403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52" name="Line 5"/>
                  <p:cNvSpPr>
                    <a:spLocks noChangeShapeType="1"/>
                  </p:cNvSpPr>
                  <p:nvPr/>
                </p:nvSpPr>
                <p:spPr bwMode="auto">
                  <a:xfrm>
                    <a:off x="2752" y="144"/>
                    <a:ext cx="0" cy="403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53" name="Line 6"/>
                  <p:cNvSpPr>
                    <a:spLocks noChangeShapeType="1"/>
                  </p:cNvSpPr>
                  <p:nvPr/>
                </p:nvSpPr>
                <p:spPr bwMode="auto">
                  <a:xfrm>
                    <a:off x="3008" y="144"/>
                    <a:ext cx="0" cy="403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54" name="Line 7"/>
                  <p:cNvSpPr>
                    <a:spLocks noChangeShapeType="1"/>
                  </p:cNvSpPr>
                  <p:nvPr/>
                </p:nvSpPr>
                <p:spPr bwMode="auto">
                  <a:xfrm>
                    <a:off x="3264" y="144"/>
                    <a:ext cx="0" cy="403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55" name="Line 8"/>
                  <p:cNvSpPr>
                    <a:spLocks noChangeShapeType="1"/>
                  </p:cNvSpPr>
                  <p:nvPr/>
                </p:nvSpPr>
                <p:spPr bwMode="auto">
                  <a:xfrm>
                    <a:off x="3520" y="144"/>
                    <a:ext cx="0" cy="403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56" name="Line 9"/>
                  <p:cNvSpPr>
                    <a:spLocks noChangeShapeType="1"/>
                  </p:cNvSpPr>
                  <p:nvPr/>
                </p:nvSpPr>
                <p:spPr bwMode="auto">
                  <a:xfrm>
                    <a:off x="3776" y="144"/>
                    <a:ext cx="0" cy="403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57" name="Line 10"/>
                  <p:cNvSpPr>
                    <a:spLocks noChangeShapeType="1"/>
                  </p:cNvSpPr>
                  <p:nvPr/>
                </p:nvSpPr>
                <p:spPr bwMode="auto">
                  <a:xfrm>
                    <a:off x="4032" y="144"/>
                    <a:ext cx="0" cy="403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58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4288" y="144"/>
                    <a:ext cx="0" cy="403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59" name="Line 12"/>
                  <p:cNvSpPr>
                    <a:spLocks noChangeShapeType="1"/>
                  </p:cNvSpPr>
                  <p:nvPr/>
                </p:nvSpPr>
                <p:spPr bwMode="auto">
                  <a:xfrm>
                    <a:off x="4544" y="144"/>
                    <a:ext cx="0" cy="403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grpSp>
                <p:nvGrpSpPr>
                  <p:cNvPr id="60" name="Group 16"/>
                  <p:cNvGrpSpPr>
                    <a:grpSpLocks/>
                  </p:cNvGrpSpPr>
                  <p:nvPr/>
                </p:nvGrpSpPr>
                <p:grpSpPr bwMode="auto">
                  <a:xfrm>
                    <a:off x="2496" y="144"/>
                    <a:ext cx="3072" cy="4032"/>
                    <a:chOff x="192" y="144"/>
                    <a:chExt cx="5376" cy="4032"/>
                  </a:xfrm>
                </p:grpSpPr>
                <p:sp>
                  <p:nvSpPr>
                    <p:cNvPr id="61" name="Line 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144"/>
                      <a:ext cx="5376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62" name="Line 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4176"/>
                      <a:ext cx="5376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63" name="Line 1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381"/>
                      <a:ext cx="5376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64" name="Line 2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618"/>
                      <a:ext cx="5376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65" name="Line 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856"/>
                      <a:ext cx="5376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66" name="Line 2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1093"/>
                      <a:ext cx="5376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67" name="Line 2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1330"/>
                      <a:ext cx="5376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68" name="Line 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1567"/>
                      <a:ext cx="5376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69" name="Line 2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1804"/>
                      <a:ext cx="5376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70" name="Line 2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2041"/>
                      <a:ext cx="5376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71" name="Line 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2279"/>
                      <a:ext cx="5376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72" name="Line 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2516"/>
                      <a:ext cx="5376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73" name="Line 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2753"/>
                      <a:ext cx="5376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74" name="Line 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2990"/>
                      <a:ext cx="5376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75" name="Line 3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3227"/>
                      <a:ext cx="5376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76" name="Line 3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3464"/>
                      <a:ext cx="5376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77" name="Line 3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3702"/>
                      <a:ext cx="5376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78" name="Line 3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3939"/>
                      <a:ext cx="5376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</p:grpSp>
            </p:grpSp>
            <p:grpSp>
              <p:nvGrpSpPr>
                <p:cNvPr id="43" name="Группа 75"/>
                <p:cNvGrpSpPr/>
                <p:nvPr/>
              </p:nvGrpSpPr>
              <p:grpSpPr>
                <a:xfrm>
                  <a:off x="3336396" y="530984"/>
                  <a:ext cx="4845050" cy="6705600"/>
                  <a:chOff x="4025900" y="0"/>
                  <a:chExt cx="4845050" cy="6705600"/>
                </a:xfrm>
              </p:grpSpPr>
              <p:sp>
                <p:nvSpPr>
                  <p:cNvPr id="44" name="Freeform 35"/>
                  <p:cNvSpPr>
                    <a:spLocks/>
                  </p:cNvSpPr>
                  <p:nvPr/>
                </p:nvSpPr>
                <p:spPr bwMode="auto">
                  <a:xfrm>
                    <a:off x="4025900" y="3602470"/>
                    <a:ext cx="4749800" cy="12700"/>
                  </a:xfrm>
                  <a:custGeom>
                    <a:avLst/>
                    <a:gdLst/>
                    <a:ahLst/>
                    <a:cxnLst>
                      <a:cxn ang="0">
                        <a:pos x="0" y="8"/>
                      </a:cxn>
                      <a:cxn ang="0">
                        <a:pos x="2992" y="0"/>
                      </a:cxn>
                    </a:cxnLst>
                    <a:rect l="0" t="0" r="r" b="b"/>
                    <a:pathLst>
                      <a:path w="2992" h="8">
                        <a:moveTo>
                          <a:pt x="0" y="8"/>
                        </a:moveTo>
                        <a:lnTo>
                          <a:pt x="2992" y="0"/>
                        </a:lnTo>
                      </a:path>
                    </a:pathLst>
                  </a:custGeom>
                  <a:noFill/>
                  <a:ln w="19050" cmpd="sng">
                    <a:solidFill>
                      <a:schemeClr val="tx1"/>
                    </a:solidFill>
                    <a:round/>
                    <a:headEnd/>
                    <a:tailEnd type="stealth" w="lg" len="lg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45" name="Freeform 36"/>
                  <p:cNvSpPr>
                    <a:spLocks/>
                  </p:cNvSpPr>
                  <p:nvPr/>
                </p:nvSpPr>
                <p:spPr bwMode="auto">
                  <a:xfrm>
                    <a:off x="6400800" y="101600"/>
                    <a:ext cx="1588" cy="6604000"/>
                  </a:xfrm>
                  <a:custGeom>
                    <a:avLst/>
                    <a:gdLst/>
                    <a:ahLst/>
                    <a:cxnLst>
                      <a:cxn ang="0">
                        <a:pos x="0" y="416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" h="4160">
                        <a:moveTo>
                          <a:pt x="0" y="4160"/>
                        </a:moveTo>
                        <a:lnTo>
                          <a:pt x="0" y="0"/>
                        </a:lnTo>
                      </a:path>
                    </a:pathLst>
                  </a:custGeom>
                  <a:noFill/>
                  <a:ln w="19050" cmpd="sng">
                    <a:solidFill>
                      <a:schemeClr val="tx1"/>
                    </a:solidFill>
                    <a:round/>
                    <a:headEnd/>
                    <a:tailEnd type="stealth" w="lg" len="lg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46" name="Text Box 3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070659" y="3293926"/>
                    <a:ext cx="407484" cy="46166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 i="1" dirty="0"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rPr>
                      <a:t>O</a:t>
                    </a:r>
                    <a:endParaRPr lang="ru-RU" sz="2400" b="1" i="1" dirty="0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47" name="Text Box 3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458200" y="3397250"/>
                    <a:ext cx="412750" cy="6413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3600" b="1" i="1" dirty="0"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rPr>
                      <a:t>x</a:t>
                    </a:r>
                    <a:endParaRPr lang="ru-RU" sz="3600" b="1" i="1" dirty="0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48" name="Text Box 3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019800" y="0"/>
                    <a:ext cx="387350" cy="6413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3600" b="1" i="1" dirty="0"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rPr>
                      <a:t>y</a:t>
                    </a:r>
                    <a:endParaRPr lang="ru-RU" sz="3600" b="1" i="1" dirty="0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49" name="Text Box 4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29400" y="3581400"/>
                    <a:ext cx="354013" cy="45720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 dirty="0"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</a:rPr>
                      <a:t>1</a:t>
                    </a:r>
                    <a:endParaRPr lang="ru-RU" sz="2400" b="1" dirty="0">
                      <a:effectLst>
                        <a:outerShdw blurRad="38100" dist="38100" dir="2700000" algn="tl">
                          <a:srgbClr val="C0C0C0"/>
                        </a:outerShdw>
                      </a:effectLst>
                    </a:endParaRPr>
                  </a:p>
                </p:txBody>
              </p:sp>
            </p:grpSp>
          </p:grpSp>
        </p:grpSp>
        <p:grpSp>
          <p:nvGrpSpPr>
            <p:cNvPr id="7" name="Group 2"/>
            <p:cNvGrpSpPr>
              <a:grpSpLocks/>
            </p:cNvGrpSpPr>
            <p:nvPr/>
          </p:nvGrpSpPr>
          <p:grpSpPr bwMode="auto">
            <a:xfrm>
              <a:off x="3860411" y="228600"/>
              <a:ext cx="4940301" cy="6400800"/>
              <a:chOff x="2496" y="144"/>
              <a:chExt cx="3112" cy="4032"/>
            </a:xfrm>
          </p:grpSpPr>
          <p:sp>
            <p:nvSpPr>
              <p:cNvPr id="8" name="Line 3"/>
              <p:cNvSpPr>
                <a:spLocks noChangeShapeType="1"/>
              </p:cNvSpPr>
              <p:nvPr/>
            </p:nvSpPr>
            <p:spPr bwMode="auto">
              <a:xfrm>
                <a:off x="5568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9" name="Line 4"/>
              <p:cNvSpPr>
                <a:spLocks noChangeShapeType="1"/>
              </p:cNvSpPr>
              <p:nvPr/>
            </p:nvSpPr>
            <p:spPr bwMode="auto">
              <a:xfrm>
                <a:off x="2496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0" name="Line 5"/>
              <p:cNvSpPr>
                <a:spLocks noChangeShapeType="1"/>
              </p:cNvSpPr>
              <p:nvPr/>
            </p:nvSpPr>
            <p:spPr bwMode="auto">
              <a:xfrm>
                <a:off x="2752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1" name="Line 6"/>
              <p:cNvSpPr>
                <a:spLocks noChangeShapeType="1"/>
              </p:cNvSpPr>
              <p:nvPr/>
            </p:nvSpPr>
            <p:spPr bwMode="auto">
              <a:xfrm>
                <a:off x="3008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3264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3" name="Line 8"/>
              <p:cNvSpPr>
                <a:spLocks noChangeShapeType="1"/>
              </p:cNvSpPr>
              <p:nvPr/>
            </p:nvSpPr>
            <p:spPr bwMode="auto">
              <a:xfrm>
                <a:off x="3520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4" name="Line 9"/>
              <p:cNvSpPr>
                <a:spLocks noChangeShapeType="1"/>
              </p:cNvSpPr>
              <p:nvPr/>
            </p:nvSpPr>
            <p:spPr bwMode="auto">
              <a:xfrm>
                <a:off x="3776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5" name="Line 10"/>
              <p:cNvSpPr>
                <a:spLocks noChangeShapeType="1"/>
              </p:cNvSpPr>
              <p:nvPr/>
            </p:nvSpPr>
            <p:spPr bwMode="auto">
              <a:xfrm>
                <a:off x="4032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6" name="Line 11"/>
              <p:cNvSpPr>
                <a:spLocks noChangeShapeType="1"/>
              </p:cNvSpPr>
              <p:nvPr/>
            </p:nvSpPr>
            <p:spPr bwMode="auto">
              <a:xfrm>
                <a:off x="4288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7" name="Line 12"/>
              <p:cNvSpPr>
                <a:spLocks noChangeShapeType="1"/>
              </p:cNvSpPr>
              <p:nvPr/>
            </p:nvSpPr>
            <p:spPr bwMode="auto">
              <a:xfrm>
                <a:off x="4544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8" name="Line 13"/>
              <p:cNvSpPr>
                <a:spLocks noChangeShapeType="1"/>
              </p:cNvSpPr>
              <p:nvPr/>
            </p:nvSpPr>
            <p:spPr bwMode="auto">
              <a:xfrm>
                <a:off x="4800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9" name="Line 14"/>
              <p:cNvSpPr>
                <a:spLocks noChangeShapeType="1"/>
              </p:cNvSpPr>
              <p:nvPr/>
            </p:nvSpPr>
            <p:spPr bwMode="auto">
              <a:xfrm>
                <a:off x="5056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0" name="Line 15"/>
              <p:cNvSpPr>
                <a:spLocks noChangeShapeType="1"/>
              </p:cNvSpPr>
              <p:nvPr/>
            </p:nvSpPr>
            <p:spPr bwMode="auto">
              <a:xfrm>
                <a:off x="5312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grpSp>
            <p:nvGrpSpPr>
              <p:cNvPr id="21" name="Group 16"/>
              <p:cNvGrpSpPr>
                <a:grpSpLocks/>
              </p:cNvGrpSpPr>
              <p:nvPr/>
            </p:nvGrpSpPr>
            <p:grpSpPr bwMode="auto">
              <a:xfrm>
                <a:off x="2496" y="144"/>
                <a:ext cx="3112" cy="4032"/>
                <a:chOff x="192" y="144"/>
                <a:chExt cx="5446" cy="4032"/>
              </a:xfrm>
            </p:grpSpPr>
            <p:sp>
              <p:nvSpPr>
                <p:cNvPr id="22" name="Line 17"/>
                <p:cNvSpPr>
                  <a:spLocks noChangeShapeType="1"/>
                </p:cNvSpPr>
                <p:nvPr/>
              </p:nvSpPr>
              <p:spPr bwMode="auto">
                <a:xfrm>
                  <a:off x="192" y="144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23" name="Line 18"/>
                <p:cNvSpPr>
                  <a:spLocks noChangeShapeType="1"/>
                </p:cNvSpPr>
                <p:nvPr/>
              </p:nvSpPr>
              <p:spPr bwMode="auto">
                <a:xfrm>
                  <a:off x="192" y="4176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24" name="Line 19"/>
                <p:cNvSpPr>
                  <a:spLocks noChangeShapeType="1"/>
                </p:cNvSpPr>
                <p:nvPr/>
              </p:nvSpPr>
              <p:spPr bwMode="auto">
                <a:xfrm>
                  <a:off x="192" y="381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25" name="Line 20"/>
                <p:cNvSpPr>
                  <a:spLocks noChangeShapeType="1"/>
                </p:cNvSpPr>
                <p:nvPr/>
              </p:nvSpPr>
              <p:spPr bwMode="auto">
                <a:xfrm>
                  <a:off x="192" y="618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26" name="Line 21"/>
                <p:cNvSpPr>
                  <a:spLocks noChangeShapeType="1"/>
                </p:cNvSpPr>
                <p:nvPr/>
              </p:nvSpPr>
              <p:spPr bwMode="auto">
                <a:xfrm>
                  <a:off x="192" y="856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27" name="Line 22"/>
                <p:cNvSpPr>
                  <a:spLocks noChangeShapeType="1"/>
                </p:cNvSpPr>
                <p:nvPr/>
              </p:nvSpPr>
              <p:spPr bwMode="auto">
                <a:xfrm>
                  <a:off x="192" y="1093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28" name="Line 23"/>
                <p:cNvSpPr>
                  <a:spLocks noChangeShapeType="1"/>
                </p:cNvSpPr>
                <p:nvPr/>
              </p:nvSpPr>
              <p:spPr bwMode="auto">
                <a:xfrm>
                  <a:off x="192" y="1330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29" name="Line 24"/>
                <p:cNvSpPr>
                  <a:spLocks noChangeShapeType="1"/>
                </p:cNvSpPr>
                <p:nvPr/>
              </p:nvSpPr>
              <p:spPr bwMode="auto">
                <a:xfrm>
                  <a:off x="192" y="1567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30" name="Line 25"/>
                <p:cNvSpPr>
                  <a:spLocks noChangeShapeType="1"/>
                </p:cNvSpPr>
                <p:nvPr/>
              </p:nvSpPr>
              <p:spPr bwMode="auto">
                <a:xfrm>
                  <a:off x="192" y="1804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31" name="Line 26"/>
                <p:cNvSpPr>
                  <a:spLocks noChangeShapeType="1"/>
                </p:cNvSpPr>
                <p:nvPr/>
              </p:nvSpPr>
              <p:spPr bwMode="auto">
                <a:xfrm>
                  <a:off x="192" y="2041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32" name="Line 27"/>
                <p:cNvSpPr>
                  <a:spLocks noChangeShapeType="1"/>
                </p:cNvSpPr>
                <p:nvPr/>
              </p:nvSpPr>
              <p:spPr bwMode="auto">
                <a:xfrm>
                  <a:off x="262" y="2274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33" name="Line 28"/>
                <p:cNvSpPr>
                  <a:spLocks noChangeShapeType="1"/>
                </p:cNvSpPr>
                <p:nvPr/>
              </p:nvSpPr>
              <p:spPr bwMode="auto">
                <a:xfrm>
                  <a:off x="192" y="2516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34" name="Line 29"/>
                <p:cNvSpPr>
                  <a:spLocks noChangeShapeType="1"/>
                </p:cNvSpPr>
                <p:nvPr/>
              </p:nvSpPr>
              <p:spPr bwMode="auto">
                <a:xfrm>
                  <a:off x="192" y="2753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35" name="Line 30"/>
                <p:cNvSpPr>
                  <a:spLocks noChangeShapeType="1"/>
                </p:cNvSpPr>
                <p:nvPr/>
              </p:nvSpPr>
              <p:spPr bwMode="auto">
                <a:xfrm>
                  <a:off x="192" y="2990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36" name="Line 31"/>
                <p:cNvSpPr>
                  <a:spLocks noChangeShapeType="1"/>
                </p:cNvSpPr>
                <p:nvPr/>
              </p:nvSpPr>
              <p:spPr bwMode="auto">
                <a:xfrm>
                  <a:off x="192" y="3227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37" name="Line 32"/>
                <p:cNvSpPr>
                  <a:spLocks noChangeShapeType="1"/>
                </p:cNvSpPr>
                <p:nvPr/>
              </p:nvSpPr>
              <p:spPr bwMode="auto">
                <a:xfrm>
                  <a:off x="192" y="3464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38" name="Line 33"/>
                <p:cNvSpPr>
                  <a:spLocks noChangeShapeType="1"/>
                </p:cNvSpPr>
                <p:nvPr/>
              </p:nvSpPr>
              <p:spPr bwMode="auto">
                <a:xfrm>
                  <a:off x="192" y="3702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39" name="Line 34"/>
                <p:cNvSpPr>
                  <a:spLocks noChangeShapeType="1"/>
                </p:cNvSpPr>
                <p:nvPr/>
              </p:nvSpPr>
              <p:spPr bwMode="auto">
                <a:xfrm>
                  <a:off x="192" y="3939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</p:grpSp>
        </p:grpSp>
      </p:grpSp>
      <p:sp>
        <p:nvSpPr>
          <p:cNvPr id="110" name="TextBox 109"/>
          <p:cNvSpPr txBox="1"/>
          <p:nvPr/>
        </p:nvSpPr>
        <p:spPr>
          <a:xfrm>
            <a:off x="3923910" y="0"/>
            <a:ext cx="16962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Пример 1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251400" y="476590"/>
            <a:ext cx="346735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Построить график функции</a:t>
            </a:r>
          </a:p>
          <a:p>
            <a:r>
              <a:rPr lang="ru-RU" sz="2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у = 2х + 3, найти точку</a:t>
            </a:r>
          </a:p>
          <a:p>
            <a:r>
              <a:rPr lang="ru-RU" sz="2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пересечения с осью </a:t>
            </a:r>
            <a:r>
              <a:rPr lang="ru-RU" sz="2000" b="1" i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оу</a:t>
            </a:r>
            <a:r>
              <a:rPr lang="ru-RU" sz="2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0" y="1876730"/>
            <a:ext cx="38306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1. Составим таблицу значений:</a:t>
            </a:r>
          </a:p>
        </p:txBody>
      </p:sp>
      <p:graphicFrame>
        <p:nvGraphicFramePr>
          <p:cNvPr id="114" name="Таблица 113"/>
          <p:cNvGraphicFramePr>
            <a:graphicFrameLocks noGrp="1"/>
          </p:cNvGraphicFramePr>
          <p:nvPr/>
        </p:nvGraphicFramePr>
        <p:xfrm>
          <a:off x="827480" y="2370580"/>
          <a:ext cx="2304321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8107"/>
                <a:gridCol w="768107"/>
                <a:gridCol w="768107"/>
              </a:tblGrid>
              <a:tr h="432060"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lang="ru-RU" sz="24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4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6055"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endParaRPr lang="ru-RU" sz="24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4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4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5" name="TextBox 114"/>
          <p:cNvSpPr txBox="1"/>
          <p:nvPr/>
        </p:nvSpPr>
        <p:spPr>
          <a:xfrm>
            <a:off x="81254" y="3244920"/>
            <a:ext cx="23304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2. Получим точки: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2411700" y="3244920"/>
            <a:ext cx="15279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(0; 3),  (1; 5)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179390" y="3645030"/>
            <a:ext cx="34095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3. Построим эти точки и</a:t>
            </a:r>
          </a:p>
          <a:p>
            <a:r>
              <a:rPr lang="ru-RU" sz="2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через них проведем прямую.</a:t>
            </a:r>
          </a:p>
        </p:txBody>
      </p:sp>
      <p:sp>
        <p:nvSpPr>
          <p:cNvPr id="118" name="Прямоугольник 117"/>
          <p:cNvSpPr/>
          <p:nvPr/>
        </p:nvSpPr>
        <p:spPr>
          <a:xfrm>
            <a:off x="6728499" y="2113670"/>
            <a:ext cx="10839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(0; 3) </a:t>
            </a:r>
            <a:endParaRPr lang="ru-RU" sz="2400" dirty="0"/>
          </a:p>
        </p:txBody>
      </p:sp>
      <p:sp>
        <p:nvSpPr>
          <p:cNvPr id="119" name="Text Box 40"/>
          <p:cNvSpPr txBox="1">
            <a:spLocks noChangeArrowheads="1"/>
          </p:cNvSpPr>
          <p:nvPr/>
        </p:nvSpPr>
        <p:spPr bwMode="auto">
          <a:xfrm>
            <a:off x="6415000" y="2204830"/>
            <a:ext cx="3401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endParaRPr lang="ru-RU" sz="24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0" name="Oval 25"/>
          <p:cNvSpPr>
            <a:spLocks noChangeArrowheads="1"/>
          </p:cNvSpPr>
          <p:nvPr/>
        </p:nvSpPr>
        <p:spPr bwMode="auto">
          <a:xfrm>
            <a:off x="6295447" y="2343645"/>
            <a:ext cx="142875" cy="149225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grpSp>
        <p:nvGrpSpPr>
          <p:cNvPr id="121" name="Группа 120"/>
          <p:cNvGrpSpPr/>
          <p:nvPr/>
        </p:nvGrpSpPr>
        <p:grpSpPr>
          <a:xfrm>
            <a:off x="6372250" y="1412719"/>
            <a:ext cx="556188" cy="2538919"/>
            <a:chOff x="4048500" y="2074676"/>
            <a:chExt cx="556188" cy="1157943"/>
          </a:xfrm>
        </p:grpSpPr>
        <p:sp>
          <p:nvSpPr>
            <p:cNvPr id="122" name="Text Box 40"/>
            <p:cNvSpPr txBox="1">
              <a:spLocks noChangeArrowheads="1"/>
            </p:cNvSpPr>
            <p:nvPr/>
          </p:nvSpPr>
          <p:spPr bwMode="auto">
            <a:xfrm>
              <a:off x="4264530" y="3022064"/>
              <a:ext cx="340158" cy="210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ru-RU" sz="2400" b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</a:t>
              </a:r>
              <a:endParaRPr lang="ru-RU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23" name="Text Box 40"/>
            <p:cNvSpPr txBox="1">
              <a:spLocks noChangeArrowheads="1"/>
            </p:cNvSpPr>
            <p:nvPr/>
          </p:nvSpPr>
          <p:spPr bwMode="auto">
            <a:xfrm>
              <a:off x="4048500" y="2074676"/>
              <a:ext cx="340158" cy="210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ru-RU" sz="2400" b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5</a:t>
              </a:r>
              <a:endParaRPr lang="ru-RU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sp>
        <p:nvSpPr>
          <p:cNvPr id="127" name="Oval 25"/>
          <p:cNvSpPr>
            <a:spLocks noChangeArrowheads="1"/>
          </p:cNvSpPr>
          <p:nvPr/>
        </p:nvSpPr>
        <p:spPr bwMode="auto">
          <a:xfrm>
            <a:off x="6703755" y="1587184"/>
            <a:ext cx="142875" cy="149225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28" name="Прямоугольник 127"/>
          <p:cNvSpPr/>
          <p:nvPr/>
        </p:nvSpPr>
        <p:spPr>
          <a:xfrm>
            <a:off x="6876320" y="1340710"/>
            <a:ext cx="10839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(1; 5) </a:t>
            </a:r>
            <a:endParaRPr lang="ru-RU" sz="2400" dirty="0"/>
          </a:p>
        </p:txBody>
      </p:sp>
      <p:cxnSp>
        <p:nvCxnSpPr>
          <p:cNvPr id="129" name="Прямая соединительная линия 128"/>
          <p:cNvCxnSpPr/>
          <p:nvPr/>
        </p:nvCxnSpPr>
        <p:spPr>
          <a:xfrm flipH="1">
            <a:off x="5148080" y="836640"/>
            <a:ext cx="2088290" cy="374452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Прямоугольник 137"/>
          <p:cNvSpPr/>
          <p:nvPr/>
        </p:nvSpPr>
        <p:spPr>
          <a:xfrm rot="17973230">
            <a:off x="4657848" y="3513892"/>
            <a:ext cx="13596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0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у  = 2х + 3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251400" y="4293120"/>
            <a:ext cx="5101909" cy="83099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en-US" sz="2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k &gt; 0, </a:t>
            </a:r>
            <a:r>
              <a:rPr lang="ru-RU" sz="2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то линейная функция</a:t>
            </a:r>
          </a:p>
          <a:p>
            <a:r>
              <a:rPr lang="ru-RU" sz="2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у = </a:t>
            </a:r>
            <a:r>
              <a:rPr lang="en-US" sz="2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kx + b</a:t>
            </a:r>
            <a:r>
              <a:rPr lang="ru-RU" sz="2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возрастает.</a:t>
            </a:r>
          </a:p>
        </p:txBody>
      </p:sp>
      <p:cxnSp>
        <p:nvCxnSpPr>
          <p:cNvPr id="141" name="Прямая со стрелкой 140"/>
          <p:cNvCxnSpPr/>
          <p:nvPr/>
        </p:nvCxnSpPr>
        <p:spPr>
          <a:xfrm flipV="1">
            <a:off x="5796170" y="2708900"/>
            <a:ext cx="792110" cy="1440200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TextBox 142"/>
          <p:cNvSpPr txBox="1"/>
          <p:nvPr/>
        </p:nvSpPr>
        <p:spPr>
          <a:xfrm>
            <a:off x="3995920" y="1700760"/>
            <a:ext cx="1412566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k = 2</a:t>
            </a:r>
            <a:endParaRPr lang="ru-RU" sz="4000" b="1" i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5" name="Прямоугольник 144"/>
          <p:cNvSpPr/>
          <p:nvPr/>
        </p:nvSpPr>
        <p:spPr>
          <a:xfrm>
            <a:off x="179390" y="5229250"/>
            <a:ext cx="4320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Точка пересечения с осью </a:t>
            </a:r>
            <a:r>
              <a:rPr lang="ru-RU" sz="2400" b="1" i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оу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 (0; 3) т. е. при т = 3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500"/>
                            </p:stCondLst>
                            <p:childTnLst>
                              <p:par>
                                <p:cTn id="5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000"/>
                            </p:stCondLst>
                            <p:childTnLst>
                              <p:par>
                                <p:cTn id="7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00"/>
                            </p:stCondLst>
                            <p:childTnLst>
                              <p:par>
                                <p:cTn id="96" presetID="22" presetClass="entr" presetSubtype="4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" grpId="0"/>
      <p:bldP spid="115" grpId="0"/>
      <p:bldP spid="116" grpId="0"/>
      <p:bldP spid="117" grpId="0"/>
      <p:bldP spid="118" grpId="0"/>
      <p:bldP spid="119" grpId="0"/>
      <p:bldP spid="120" grpId="0" animBg="1"/>
      <p:bldP spid="127" grpId="0" animBg="1"/>
      <p:bldP spid="128" grpId="0"/>
      <p:bldP spid="138" grpId="0"/>
      <p:bldP spid="139" grpId="0"/>
      <p:bldP spid="143" grpId="0"/>
      <p:bldP spid="14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06.07.2012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923910" y="0"/>
            <a:ext cx="16962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Пример 2</a:t>
            </a:r>
          </a:p>
        </p:txBody>
      </p:sp>
      <p:grpSp>
        <p:nvGrpSpPr>
          <p:cNvPr id="6" name="Группа 260"/>
          <p:cNvGrpSpPr/>
          <p:nvPr/>
        </p:nvGrpSpPr>
        <p:grpSpPr>
          <a:xfrm>
            <a:off x="3923910" y="-243510"/>
            <a:ext cx="4940301" cy="6868154"/>
            <a:chOff x="3860411" y="-171500"/>
            <a:chExt cx="4940301" cy="6868154"/>
          </a:xfrm>
        </p:grpSpPr>
        <p:grpSp>
          <p:nvGrpSpPr>
            <p:cNvPr id="7" name="Группа 76"/>
            <p:cNvGrpSpPr/>
            <p:nvPr/>
          </p:nvGrpSpPr>
          <p:grpSpPr>
            <a:xfrm>
              <a:off x="3860411" y="-171500"/>
              <a:ext cx="4940301" cy="6868154"/>
              <a:chOff x="3860411" y="-171500"/>
              <a:chExt cx="4940301" cy="6868154"/>
            </a:xfrm>
          </p:grpSpPr>
          <p:grpSp>
            <p:nvGrpSpPr>
              <p:cNvPr id="41" name="Group 2"/>
              <p:cNvGrpSpPr>
                <a:grpSpLocks/>
              </p:cNvGrpSpPr>
              <p:nvPr/>
            </p:nvGrpSpPr>
            <p:grpSpPr bwMode="auto">
              <a:xfrm>
                <a:off x="-99494" y="228600"/>
                <a:ext cx="3112" cy="6400800"/>
                <a:chOff x="2496" y="144"/>
                <a:chExt cx="3112" cy="4032"/>
              </a:xfrm>
            </p:grpSpPr>
            <p:sp>
              <p:nvSpPr>
                <p:cNvPr id="80" name="Line 3"/>
                <p:cNvSpPr>
                  <a:spLocks noChangeShapeType="1"/>
                </p:cNvSpPr>
                <p:nvPr/>
              </p:nvSpPr>
              <p:spPr bwMode="auto">
                <a:xfrm>
                  <a:off x="5568" y="144"/>
                  <a:ext cx="0" cy="403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81" name="Line 4"/>
                <p:cNvSpPr>
                  <a:spLocks noChangeShapeType="1"/>
                </p:cNvSpPr>
                <p:nvPr/>
              </p:nvSpPr>
              <p:spPr bwMode="auto">
                <a:xfrm>
                  <a:off x="2496" y="144"/>
                  <a:ext cx="0" cy="403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82" name="Line 5"/>
                <p:cNvSpPr>
                  <a:spLocks noChangeShapeType="1"/>
                </p:cNvSpPr>
                <p:nvPr/>
              </p:nvSpPr>
              <p:spPr bwMode="auto">
                <a:xfrm>
                  <a:off x="2752" y="144"/>
                  <a:ext cx="0" cy="403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83" name="Line 6"/>
                <p:cNvSpPr>
                  <a:spLocks noChangeShapeType="1"/>
                </p:cNvSpPr>
                <p:nvPr/>
              </p:nvSpPr>
              <p:spPr bwMode="auto">
                <a:xfrm>
                  <a:off x="3008" y="144"/>
                  <a:ext cx="0" cy="403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84" name="Line 7"/>
                <p:cNvSpPr>
                  <a:spLocks noChangeShapeType="1"/>
                </p:cNvSpPr>
                <p:nvPr/>
              </p:nvSpPr>
              <p:spPr bwMode="auto">
                <a:xfrm>
                  <a:off x="3264" y="144"/>
                  <a:ext cx="0" cy="403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85" name="Line 8"/>
                <p:cNvSpPr>
                  <a:spLocks noChangeShapeType="1"/>
                </p:cNvSpPr>
                <p:nvPr/>
              </p:nvSpPr>
              <p:spPr bwMode="auto">
                <a:xfrm>
                  <a:off x="3520" y="144"/>
                  <a:ext cx="0" cy="403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86" name="Line 9"/>
                <p:cNvSpPr>
                  <a:spLocks noChangeShapeType="1"/>
                </p:cNvSpPr>
                <p:nvPr/>
              </p:nvSpPr>
              <p:spPr bwMode="auto">
                <a:xfrm>
                  <a:off x="3776" y="144"/>
                  <a:ext cx="0" cy="403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87" name="Line 10"/>
                <p:cNvSpPr>
                  <a:spLocks noChangeShapeType="1"/>
                </p:cNvSpPr>
                <p:nvPr/>
              </p:nvSpPr>
              <p:spPr bwMode="auto">
                <a:xfrm>
                  <a:off x="4032" y="144"/>
                  <a:ext cx="0" cy="403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88" name="Line 11"/>
                <p:cNvSpPr>
                  <a:spLocks noChangeShapeType="1"/>
                </p:cNvSpPr>
                <p:nvPr/>
              </p:nvSpPr>
              <p:spPr bwMode="auto">
                <a:xfrm>
                  <a:off x="4288" y="144"/>
                  <a:ext cx="0" cy="403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89" name="Line 12"/>
                <p:cNvSpPr>
                  <a:spLocks noChangeShapeType="1"/>
                </p:cNvSpPr>
                <p:nvPr/>
              </p:nvSpPr>
              <p:spPr bwMode="auto">
                <a:xfrm>
                  <a:off x="4544" y="144"/>
                  <a:ext cx="0" cy="403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90" name="Line 13"/>
                <p:cNvSpPr>
                  <a:spLocks noChangeShapeType="1"/>
                </p:cNvSpPr>
                <p:nvPr/>
              </p:nvSpPr>
              <p:spPr bwMode="auto">
                <a:xfrm>
                  <a:off x="4800" y="144"/>
                  <a:ext cx="0" cy="403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91" name="Line 14"/>
                <p:cNvSpPr>
                  <a:spLocks noChangeShapeType="1"/>
                </p:cNvSpPr>
                <p:nvPr/>
              </p:nvSpPr>
              <p:spPr bwMode="auto">
                <a:xfrm>
                  <a:off x="5056" y="144"/>
                  <a:ext cx="0" cy="403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grpSp>
              <p:nvGrpSpPr>
                <p:cNvPr id="92" name="Group 16"/>
                <p:cNvGrpSpPr>
                  <a:grpSpLocks/>
                </p:cNvGrpSpPr>
                <p:nvPr/>
              </p:nvGrpSpPr>
              <p:grpSpPr bwMode="auto">
                <a:xfrm>
                  <a:off x="2496" y="144"/>
                  <a:ext cx="3112" cy="4032"/>
                  <a:chOff x="192" y="144"/>
                  <a:chExt cx="5446" cy="4032"/>
                </a:xfrm>
              </p:grpSpPr>
              <p:sp>
                <p:nvSpPr>
                  <p:cNvPr id="93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192" y="144"/>
                    <a:ext cx="537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94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192" y="4176"/>
                    <a:ext cx="537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95" name="Line 19"/>
                  <p:cNvSpPr>
                    <a:spLocks noChangeShapeType="1"/>
                  </p:cNvSpPr>
                  <p:nvPr/>
                </p:nvSpPr>
                <p:spPr bwMode="auto">
                  <a:xfrm>
                    <a:off x="192" y="381"/>
                    <a:ext cx="537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96" name="Line 20"/>
                  <p:cNvSpPr>
                    <a:spLocks noChangeShapeType="1"/>
                  </p:cNvSpPr>
                  <p:nvPr/>
                </p:nvSpPr>
                <p:spPr bwMode="auto">
                  <a:xfrm>
                    <a:off x="192" y="618"/>
                    <a:ext cx="537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97" name="Line 21"/>
                  <p:cNvSpPr>
                    <a:spLocks noChangeShapeType="1"/>
                  </p:cNvSpPr>
                  <p:nvPr/>
                </p:nvSpPr>
                <p:spPr bwMode="auto">
                  <a:xfrm>
                    <a:off x="192" y="856"/>
                    <a:ext cx="537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98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192" y="1093"/>
                    <a:ext cx="537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99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192" y="1330"/>
                    <a:ext cx="537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100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192" y="1567"/>
                    <a:ext cx="537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101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192" y="1804"/>
                    <a:ext cx="537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102" name="Line 26"/>
                  <p:cNvSpPr>
                    <a:spLocks noChangeShapeType="1"/>
                  </p:cNvSpPr>
                  <p:nvPr/>
                </p:nvSpPr>
                <p:spPr bwMode="auto">
                  <a:xfrm>
                    <a:off x="192" y="2041"/>
                    <a:ext cx="537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103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262" y="2274"/>
                    <a:ext cx="537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104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192" y="2516"/>
                    <a:ext cx="537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105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192" y="2753"/>
                    <a:ext cx="537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106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192" y="2990"/>
                    <a:ext cx="537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107" name="Line 31"/>
                  <p:cNvSpPr>
                    <a:spLocks noChangeShapeType="1"/>
                  </p:cNvSpPr>
                  <p:nvPr/>
                </p:nvSpPr>
                <p:spPr bwMode="auto">
                  <a:xfrm>
                    <a:off x="192" y="3227"/>
                    <a:ext cx="537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108" name="Line 32"/>
                  <p:cNvSpPr>
                    <a:spLocks noChangeShapeType="1"/>
                  </p:cNvSpPr>
                  <p:nvPr/>
                </p:nvSpPr>
                <p:spPr bwMode="auto">
                  <a:xfrm>
                    <a:off x="192" y="3464"/>
                    <a:ext cx="537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109" name="Line 33"/>
                  <p:cNvSpPr>
                    <a:spLocks noChangeShapeType="1"/>
                  </p:cNvSpPr>
                  <p:nvPr/>
                </p:nvSpPr>
                <p:spPr bwMode="auto">
                  <a:xfrm>
                    <a:off x="192" y="3702"/>
                    <a:ext cx="537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110" name="Line 34"/>
                  <p:cNvSpPr>
                    <a:spLocks noChangeShapeType="1"/>
                  </p:cNvSpPr>
                  <p:nvPr/>
                </p:nvSpPr>
                <p:spPr bwMode="auto">
                  <a:xfrm>
                    <a:off x="192" y="3939"/>
                    <a:ext cx="537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</p:grpSp>
          <p:grpSp>
            <p:nvGrpSpPr>
              <p:cNvPr id="42" name="Группа 45"/>
              <p:cNvGrpSpPr/>
              <p:nvPr/>
            </p:nvGrpSpPr>
            <p:grpSpPr>
              <a:xfrm>
                <a:off x="-91962" y="-171500"/>
                <a:ext cx="8865530" cy="6868154"/>
                <a:chOff x="-684084" y="368430"/>
                <a:chExt cx="8865530" cy="6868154"/>
              </a:xfrm>
            </p:grpSpPr>
            <p:grpSp>
              <p:nvGrpSpPr>
                <p:cNvPr id="43" name="Group 2"/>
                <p:cNvGrpSpPr>
                  <a:grpSpLocks/>
                </p:cNvGrpSpPr>
                <p:nvPr/>
              </p:nvGrpSpPr>
              <p:grpSpPr bwMode="auto">
                <a:xfrm>
                  <a:off x="-684084" y="368430"/>
                  <a:ext cx="3072" cy="6400800"/>
                  <a:chOff x="2496" y="144"/>
                  <a:chExt cx="3072" cy="4032"/>
                </a:xfrm>
              </p:grpSpPr>
              <p:sp>
                <p:nvSpPr>
                  <p:cNvPr id="51" name="Line 3"/>
                  <p:cNvSpPr>
                    <a:spLocks noChangeShapeType="1"/>
                  </p:cNvSpPr>
                  <p:nvPr/>
                </p:nvSpPr>
                <p:spPr bwMode="auto">
                  <a:xfrm>
                    <a:off x="5568" y="144"/>
                    <a:ext cx="0" cy="403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52" name="Line 4"/>
                  <p:cNvSpPr>
                    <a:spLocks noChangeShapeType="1"/>
                  </p:cNvSpPr>
                  <p:nvPr/>
                </p:nvSpPr>
                <p:spPr bwMode="auto">
                  <a:xfrm>
                    <a:off x="2496" y="144"/>
                    <a:ext cx="0" cy="403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53" name="Line 5"/>
                  <p:cNvSpPr>
                    <a:spLocks noChangeShapeType="1"/>
                  </p:cNvSpPr>
                  <p:nvPr/>
                </p:nvSpPr>
                <p:spPr bwMode="auto">
                  <a:xfrm>
                    <a:off x="2752" y="144"/>
                    <a:ext cx="0" cy="403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54" name="Line 6"/>
                  <p:cNvSpPr>
                    <a:spLocks noChangeShapeType="1"/>
                  </p:cNvSpPr>
                  <p:nvPr/>
                </p:nvSpPr>
                <p:spPr bwMode="auto">
                  <a:xfrm>
                    <a:off x="3008" y="144"/>
                    <a:ext cx="0" cy="403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55" name="Line 7"/>
                  <p:cNvSpPr>
                    <a:spLocks noChangeShapeType="1"/>
                  </p:cNvSpPr>
                  <p:nvPr/>
                </p:nvSpPr>
                <p:spPr bwMode="auto">
                  <a:xfrm>
                    <a:off x="3264" y="144"/>
                    <a:ext cx="0" cy="403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56" name="Line 8"/>
                  <p:cNvSpPr>
                    <a:spLocks noChangeShapeType="1"/>
                  </p:cNvSpPr>
                  <p:nvPr/>
                </p:nvSpPr>
                <p:spPr bwMode="auto">
                  <a:xfrm>
                    <a:off x="3520" y="144"/>
                    <a:ext cx="0" cy="403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57" name="Line 9"/>
                  <p:cNvSpPr>
                    <a:spLocks noChangeShapeType="1"/>
                  </p:cNvSpPr>
                  <p:nvPr/>
                </p:nvSpPr>
                <p:spPr bwMode="auto">
                  <a:xfrm>
                    <a:off x="3776" y="144"/>
                    <a:ext cx="0" cy="403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58" name="Line 10"/>
                  <p:cNvSpPr>
                    <a:spLocks noChangeShapeType="1"/>
                  </p:cNvSpPr>
                  <p:nvPr/>
                </p:nvSpPr>
                <p:spPr bwMode="auto">
                  <a:xfrm>
                    <a:off x="4032" y="144"/>
                    <a:ext cx="0" cy="403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59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4288" y="144"/>
                    <a:ext cx="0" cy="403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60" name="Line 12"/>
                  <p:cNvSpPr>
                    <a:spLocks noChangeShapeType="1"/>
                  </p:cNvSpPr>
                  <p:nvPr/>
                </p:nvSpPr>
                <p:spPr bwMode="auto">
                  <a:xfrm>
                    <a:off x="4544" y="144"/>
                    <a:ext cx="0" cy="403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grpSp>
                <p:nvGrpSpPr>
                  <p:cNvPr id="61" name="Group 16"/>
                  <p:cNvGrpSpPr>
                    <a:grpSpLocks/>
                  </p:cNvGrpSpPr>
                  <p:nvPr/>
                </p:nvGrpSpPr>
                <p:grpSpPr bwMode="auto">
                  <a:xfrm>
                    <a:off x="2496" y="144"/>
                    <a:ext cx="3072" cy="4032"/>
                    <a:chOff x="192" y="144"/>
                    <a:chExt cx="5376" cy="4032"/>
                  </a:xfrm>
                </p:grpSpPr>
                <p:sp>
                  <p:nvSpPr>
                    <p:cNvPr id="62" name="Line 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144"/>
                      <a:ext cx="5376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63" name="Line 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4176"/>
                      <a:ext cx="5376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64" name="Line 1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381"/>
                      <a:ext cx="5376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65" name="Line 2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618"/>
                      <a:ext cx="5376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66" name="Line 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856"/>
                      <a:ext cx="5376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67" name="Line 2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1093"/>
                      <a:ext cx="5376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68" name="Line 2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1330"/>
                      <a:ext cx="5376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69" name="Line 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1567"/>
                      <a:ext cx="5376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70" name="Line 2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1804"/>
                      <a:ext cx="5376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71" name="Line 2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2041"/>
                      <a:ext cx="5376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72" name="Line 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2279"/>
                      <a:ext cx="5376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73" name="Line 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2516"/>
                      <a:ext cx="5376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74" name="Line 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2753"/>
                      <a:ext cx="5376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75" name="Line 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2990"/>
                      <a:ext cx="5376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76" name="Line 3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3227"/>
                      <a:ext cx="5376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77" name="Line 3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3464"/>
                      <a:ext cx="5376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78" name="Line 3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3702"/>
                      <a:ext cx="5376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79" name="Line 3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3939"/>
                      <a:ext cx="5376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</p:grpSp>
            </p:grpSp>
            <p:grpSp>
              <p:nvGrpSpPr>
                <p:cNvPr id="44" name="Группа 75"/>
                <p:cNvGrpSpPr/>
                <p:nvPr/>
              </p:nvGrpSpPr>
              <p:grpSpPr>
                <a:xfrm>
                  <a:off x="3336396" y="530984"/>
                  <a:ext cx="4845050" cy="6705600"/>
                  <a:chOff x="4025900" y="0"/>
                  <a:chExt cx="4845050" cy="6705600"/>
                </a:xfrm>
              </p:grpSpPr>
              <p:sp>
                <p:nvSpPr>
                  <p:cNvPr id="45" name="Freeform 35"/>
                  <p:cNvSpPr>
                    <a:spLocks/>
                  </p:cNvSpPr>
                  <p:nvPr/>
                </p:nvSpPr>
                <p:spPr bwMode="auto">
                  <a:xfrm>
                    <a:off x="4025900" y="3602470"/>
                    <a:ext cx="4749800" cy="12700"/>
                  </a:xfrm>
                  <a:custGeom>
                    <a:avLst/>
                    <a:gdLst/>
                    <a:ahLst/>
                    <a:cxnLst>
                      <a:cxn ang="0">
                        <a:pos x="0" y="8"/>
                      </a:cxn>
                      <a:cxn ang="0">
                        <a:pos x="2992" y="0"/>
                      </a:cxn>
                    </a:cxnLst>
                    <a:rect l="0" t="0" r="r" b="b"/>
                    <a:pathLst>
                      <a:path w="2992" h="8">
                        <a:moveTo>
                          <a:pt x="0" y="8"/>
                        </a:moveTo>
                        <a:lnTo>
                          <a:pt x="2992" y="0"/>
                        </a:lnTo>
                      </a:path>
                    </a:pathLst>
                  </a:custGeom>
                  <a:noFill/>
                  <a:ln w="19050" cmpd="sng">
                    <a:solidFill>
                      <a:schemeClr val="tx1"/>
                    </a:solidFill>
                    <a:round/>
                    <a:headEnd/>
                    <a:tailEnd type="stealth" w="lg" len="lg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46" name="Freeform 36"/>
                  <p:cNvSpPr>
                    <a:spLocks/>
                  </p:cNvSpPr>
                  <p:nvPr/>
                </p:nvSpPr>
                <p:spPr bwMode="auto">
                  <a:xfrm>
                    <a:off x="6400800" y="101600"/>
                    <a:ext cx="1588" cy="6604000"/>
                  </a:xfrm>
                  <a:custGeom>
                    <a:avLst/>
                    <a:gdLst/>
                    <a:ahLst/>
                    <a:cxnLst>
                      <a:cxn ang="0">
                        <a:pos x="0" y="416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" h="4160">
                        <a:moveTo>
                          <a:pt x="0" y="4160"/>
                        </a:moveTo>
                        <a:lnTo>
                          <a:pt x="0" y="0"/>
                        </a:lnTo>
                      </a:path>
                    </a:pathLst>
                  </a:custGeom>
                  <a:noFill/>
                  <a:ln w="19050" cmpd="sng">
                    <a:solidFill>
                      <a:schemeClr val="tx1"/>
                    </a:solidFill>
                    <a:round/>
                    <a:headEnd/>
                    <a:tailEnd type="stealth" w="lg" len="lg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47" name="Text Box 3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070659" y="3293926"/>
                    <a:ext cx="407484" cy="46166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 i="1" dirty="0"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rPr>
                      <a:t>O</a:t>
                    </a:r>
                    <a:endParaRPr lang="ru-RU" sz="2400" b="1" i="1" dirty="0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48" name="Text Box 3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458200" y="3397250"/>
                    <a:ext cx="412750" cy="6413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3600" b="1" i="1" dirty="0"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rPr>
                      <a:t>x</a:t>
                    </a:r>
                    <a:endParaRPr lang="ru-RU" sz="3600" b="1" i="1" dirty="0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49" name="Text Box 3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019800" y="0"/>
                    <a:ext cx="387350" cy="6413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3600" b="1" i="1" dirty="0"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rPr>
                      <a:t>y</a:t>
                    </a:r>
                    <a:endParaRPr lang="ru-RU" sz="3600" b="1" i="1" dirty="0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0" name="Text Box 4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29400" y="3581400"/>
                    <a:ext cx="354013" cy="45720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 dirty="0"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</a:rPr>
                      <a:t>1</a:t>
                    </a:r>
                    <a:endParaRPr lang="ru-RU" sz="2400" b="1" dirty="0">
                      <a:effectLst>
                        <a:outerShdw blurRad="38100" dist="38100" dir="2700000" algn="tl">
                          <a:srgbClr val="C0C0C0"/>
                        </a:outerShdw>
                      </a:effectLst>
                    </a:endParaRPr>
                  </a:p>
                </p:txBody>
              </p:sp>
            </p:grpSp>
          </p:grpSp>
        </p:grpSp>
        <p:grpSp>
          <p:nvGrpSpPr>
            <p:cNvPr id="8" name="Group 2"/>
            <p:cNvGrpSpPr>
              <a:grpSpLocks/>
            </p:cNvGrpSpPr>
            <p:nvPr/>
          </p:nvGrpSpPr>
          <p:grpSpPr bwMode="auto">
            <a:xfrm>
              <a:off x="3860411" y="228600"/>
              <a:ext cx="4940301" cy="6400800"/>
              <a:chOff x="2496" y="144"/>
              <a:chExt cx="3112" cy="4032"/>
            </a:xfrm>
          </p:grpSpPr>
          <p:sp>
            <p:nvSpPr>
              <p:cNvPr id="9" name="Line 3"/>
              <p:cNvSpPr>
                <a:spLocks noChangeShapeType="1"/>
              </p:cNvSpPr>
              <p:nvPr/>
            </p:nvSpPr>
            <p:spPr bwMode="auto">
              <a:xfrm>
                <a:off x="5568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0" name="Line 4"/>
              <p:cNvSpPr>
                <a:spLocks noChangeShapeType="1"/>
              </p:cNvSpPr>
              <p:nvPr/>
            </p:nvSpPr>
            <p:spPr bwMode="auto">
              <a:xfrm>
                <a:off x="2496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1" name="Line 5"/>
              <p:cNvSpPr>
                <a:spLocks noChangeShapeType="1"/>
              </p:cNvSpPr>
              <p:nvPr/>
            </p:nvSpPr>
            <p:spPr bwMode="auto">
              <a:xfrm>
                <a:off x="2752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2" name="Line 6"/>
              <p:cNvSpPr>
                <a:spLocks noChangeShapeType="1"/>
              </p:cNvSpPr>
              <p:nvPr/>
            </p:nvSpPr>
            <p:spPr bwMode="auto">
              <a:xfrm>
                <a:off x="3008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3" name="Line 7"/>
              <p:cNvSpPr>
                <a:spLocks noChangeShapeType="1"/>
              </p:cNvSpPr>
              <p:nvPr/>
            </p:nvSpPr>
            <p:spPr bwMode="auto">
              <a:xfrm>
                <a:off x="3264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4" name="Line 8"/>
              <p:cNvSpPr>
                <a:spLocks noChangeShapeType="1"/>
              </p:cNvSpPr>
              <p:nvPr/>
            </p:nvSpPr>
            <p:spPr bwMode="auto">
              <a:xfrm>
                <a:off x="3520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5" name="Line 9"/>
              <p:cNvSpPr>
                <a:spLocks noChangeShapeType="1"/>
              </p:cNvSpPr>
              <p:nvPr/>
            </p:nvSpPr>
            <p:spPr bwMode="auto">
              <a:xfrm>
                <a:off x="3776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6" name="Line 10"/>
              <p:cNvSpPr>
                <a:spLocks noChangeShapeType="1"/>
              </p:cNvSpPr>
              <p:nvPr/>
            </p:nvSpPr>
            <p:spPr bwMode="auto">
              <a:xfrm>
                <a:off x="4032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7" name="Line 11"/>
              <p:cNvSpPr>
                <a:spLocks noChangeShapeType="1"/>
              </p:cNvSpPr>
              <p:nvPr/>
            </p:nvSpPr>
            <p:spPr bwMode="auto">
              <a:xfrm>
                <a:off x="4288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8" name="Line 12"/>
              <p:cNvSpPr>
                <a:spLocks noChangeShapeType="1"/>
              </p:cNvSpPr>
              <p:nvPr/>
            </p:nvSpPr>
            <p:spPr bwMode="auto">
              <a:xfrm>
                <a:off x="4544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9" name="Line 13"/>
              <p:cNvSpPr>
                <a:spLocks noChangeShapeType="1"/>
              </p:cNvSpPr>
              <p:nvPr/>
            </p:nvSpPr>
            <p:spPr bwMode="auto">
              <a:xfrm>
                <a:off x="4800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0" name="Line 14"/>
              <p:cNvSpPr>
                <a:spLocks noChangeShapeType="1"/>
              </p:cNvSpPr>
              <p:nvPr/>
            </p:nvSpPr>
            <p:spPr bwMode="auto">
              <a:xfrm>
                <a:off x="5056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1" name="Line 15"/>
              <p:cNvSpPr>
                <a:spLocks noChangeShapeType="1"/>
              </p:cNvSpPr>
              <p:nvPr/>
            </p:nvSpPr>
            <p:spPr bwMode="auto">
              <a:xfrm>
                <a:off x="5312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grpSp>
            <p:nvGrpSpPr>
              <p:cNvPr id="22" name="Group 16"/>
              <p:cNvGrpSpPr>
                <a:grpSpLocks/>
              </p:cNvGrpSpPr>
              <p:nvPr/>
            </p:nvGrpSpPr>
            <p:grpSpPr bwMode="auto">
              <a:xfrm>
                <a:off x="2496" y="144"/>
                <a:ext cx="3112" cy="4032"/>
                <a:chOff x="192" y="144"/>
                <a:chExt cx="5446" cy="4032"/>
              </a:xfrm>
            </p:grpSpPr>
            <p:sp>
              <p:nvSpPr>
                <p:cNvPr id="23" name="Line 17"/>
                <p:cNvSpPr>
                  <a:spLocks noChangeShapeType="1"/>
                </p:cNvSpPr>
                <p:nvPr/>
              </p:nvSpPr>
              <p:spPr bwMode="auto">
                <a:xfrm>
                  <a:off x="192" y="144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24" name="Line 18"/>
                <p:cNvSpPr>
                  <a:spLocks noChangeShapeType="1"/>
                </p:cNvSpPr>
                <p:nvPr/>
              </p:nvSpPr>
              <p:spPr bwMode="auto">
                <a:xfrm>
                  <a:off x="192" y="4176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25" name="Line 19"/>
                <p:cNvSpPr>
                  <a:spLocks noChangeShapeType="1"/>
                </p:cNvSpPr>
                <p:nvPr/>
              </p:nvSpPr>
              <p:spPr bwMode="auto">
                <a:xfrm>
                  <a:off x="192" y="381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26" name="Line 20"/>
                <p:cNvSpPr>
                  <a:spLocks noChangeShapeType="1"/>
                </p:cNvSpPr>
                <p:nvPr/>
              </p:nvSpPr>
              <p:spPr bwMode="auto">
                <a:xfrm>
                  <a:off x="192" y="618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27" name="Line 21"/>
                <p:cNvSpPr>
                  <a:spLocks noChangeShapeType="1"/>
                </p:cNvSpPr>
                <p:nvPr/>
              </p:nvSpPr>
              <p:spPr bwMode="auto">
                <a:xfrm>
                  <a:off x="192" y="856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28" name="Line 22"/>
                <p:cNvSpPr>
                  <a:spLocks noChangeShapeType="1"/>
                </p:cNvSpPr>
                <p:nvPr/>
              </p:nvSpPr>
              <p:spPr bwMode="auto">
                <a:xfrm>
                  <a:off x="192" y="1093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29" name="Line 23"/>
                <p:cNvSpPr>
                  <a:spLocks noChangeShapeType="1"/>
                </p:cNvSpPr>
                <p:nvPr/>
              </p:nvSpPr>
              <p:spPr bwMode="auto">
                <a:xfrm>
                  <a:off x="192" y="1330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30" name="Line 24"/>
                <p:cNvSpPr>
                  <a:spLocks noChangeShapeType="1"/>
                </p:cNvSpPr>
                <p:nvPr/>
              </p:nvSpPr>
              <p:spPr bwMode="auto">
                <a:xfrm>
                  <a:off x="192" y="1567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31" name="Line 25"/>
                <p:cNvSpPr>
                  <a:spLocks noChangeShapeType="1"/>
                </p:cNvSpPr>
                <p:nvPr/>
              </p:nvSpPr>
              <p:spPr bwMode="auto">
                <a:xfrm>
                  <a:off x="192" y="1804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32" name="Line 26"/>
                <p:cNvSpPr>
                  <a:spLocks noChangeShapeType="1"/>
                </p:cNvSpPr>
                <p:nvPr/>
              </p:nvSpPr>
              <p:spPr bwMode="auto">
                <a:xfrm>
                  <a:off x="192" y="2041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33" name="Line 27"/>
                <p:cNvSpPr>
                  <a:spLocks noChangeShapeType="1"/>
                </p:cNvSpPr>
                <p:nvPr/>
              </p:nvSpPr>
              <p:spPr bwMode="auto">
                <a:xfrm>
                  <a:off x="262" y="2274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34" name="Line 28"/>
                <p:cNvSpPr>
                  <a:spLocks noChangeShapeType="1"/>
                </p:cNvSpPr>
                <p:nvPr/>
              </p:nvSpPr>
              <p:spPr bwMode="auto">
                <a:xfrm>
                  <a:off x="192" y="2516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35" name="Line 29"/>
                <p:cNvSpPr>
                  <a:spLocks noChangeShapeType="1"/>
                </p:cNvSpPr>
                <p:nvPr/>
              </p:nvSpPr>
              <p:spPr bwMode="auto">
                <a:xfrm>
                  <a:off x="192" y="2753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36" name="Line 30"/>
                <p:cNvSpPr>
                  <a:spLocks noChangeShapeType="1"/>
                </p:cNvSpPr>
                <p:nvPr/>
              </p:nvSpPr>
              <p:spPr bwMode="auto">
                <a:xfrm>
                  <a:off x="192" y="2990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37" name="Line 31"/>
                <p:cNvSpPr>
                  <a:spLocks noChangeShapeType="1"/>
                </p:cNvSpPr>
                <p:nvPr/>
              </p:nvSpPr>
              <p:spPr bwMode="auto">
                <a:xfrm>
                  <a:off x="192" y="3227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38" name="Line 32"/>
                <p:cNvSpPr>
                  <a:spLocks noChangeShapeType="1"/>
                </p:cNvSpPr>
                <p:nvPr/>
              </p:nvSpPr>
              <p:spPr bwMode="auto">
                <a:xfrm>
                  <a:off x="192" y="3464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39" name="Line 33"/>
                <p:cNvSpPr>
                  <a:spLocks noChangeShapeType="1"/>
                </p:cNvSpPr>
                <p:nvPr/>
              </p:nvSpPr>
              <p:spPr bwMode="auto">
                <a:xfrm>
                  <a:off x="192" y="3702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40" name="Line 34"/>
                <p:cNvSpPr>
                  <a:spLocks noChangeShapeType="1"/>
                </p:cNvSpPr>
                <p:nvPr/>
              </p:nvSpPr>
              <p:spPr bwMode="auto">
                <a:xfrm>
                  <a:off x="192" y="3939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</p:grpSp>
        </p:grpSp>
      </p:grpSp>
      <p:sp>
        <p:nvSpPr>
          <p:cNvPr id="111" name="TextBox 110"/>
          <p:cNvSpPr txBox="1"/>
          <p:nvPr/>
        </p:nvSpPr>
        <p:spPr>
          <a:xfrm>
            <a:off x="251400" y="476590"/>
            <a:ext cx="34673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Построить график функции</a:t>
            </a:r>
          </a:p>
          <a:p>
            <a:r>
              <a:rPr lang="ru-RU" sz="2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а) у =  -2х + 1     х </a:t>
            </a:r>
            <a:r>
              <a:rPr lang="ru-RU" sz="2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 -3; 2</a:t>
            </a:r>
            <a:endParaRPr lang="ru-RU" sz="2000" b="1" i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0" y="1196690"/>
            <a:ext cx="38306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1. Составим таблицу значений:</a:t>
            </a:r>
          </a:p>
        </p:txBody>
      </p:sp>
      <p:graphicFrame>
        <p:nvGraphicFramePr>
          <p:cNvPr id="113" name="Таблица 112"/>
          <p:cNvGraphicFramePr>
            <a:graphicFrameLocks noGrp="1"/>
          </p:cNvGraphicFramePr>
          <p:nvPr/>
        </p:nvGraphicFramePr>
        <p:xfrm>
          <a:off x="827480" y="1628750"/>
          <a:ext cx="2304321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8107"/>
                <a:gridCol w="768107"/>
                <a:gridCol w="768107"/>
              </a:tblGrid>
              <a:tr h="432060"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lang="ru-RU" sz="24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-3</a:t>
                      </a:r>
                      <a:endParaRPr lang="ru-RU" sz="24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4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6055"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endParaRPr lang="ru-RU" sz="24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4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-3</a:t>
                      </a:r>
                      <a:endParaRPr lang="ru-RU" sz="24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4" name="TextBox 113"/>
          <p:cNvSpPr txBox="1"/>
          <p:nvPr/>
        </p:nvSpPr>
        <p:spPr>
          <a:xfrm>
            <a:off x="81254" y="2636890"/>
            <a:ext cx="23304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2. Получим точки: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2411700" y="2636890"/>
            <a:ext cx="16979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(-3; 7),  (2; -3)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107380" y="3068950"/>
            <a:ext cx="34095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3. Построим эти точки и</a:t>
            </a:r>
          </a:p>
          <a:p>
            <a:r>
              <a:rPr lang="ru-RU" sz="2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через них проведем прямую.</a:t>
            </a:r>
          </a:p>
        </p:txBody>
      </p:sp>
      <p:grpSp>
        <p:nvGrpSpPr>
          <p:cNvPr id="117" name="Группа 116"/>
          <p:cNvGrpSpPr/>
          <p:nvPr/>
        </p:nvGrpSpPr>
        <p:grpSpPr>
          <a:xfrm>
            <a:off x="4890520" y="692620"/>
            <a:ext cx="1821888" cy="3270055"/>
            <a:chOff x="2566770" y="63085"/>
            <a:chExt cx="1821888" cy="3270055"/>
          </a:xfrm>
        </p:grpSpPr>
        <p:sp>
          <p:nvSpPr>
            <p:cNvPr id="118" name="Text Box 40"/>
            <p:cNvSpPr txBox="1">
              <a:spLocks noChangeArrowheads="1"/>
            </p:cNvSpPr>
            <p:nvPr/>
          </p:nvSpPr>
          <p:spPr bwMode="auto">
            <a:xfrm>
              <a:off x="2566770" y="2871475"/>
              <a:ext cx="43473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-3</a:t>
              </a:r>
              <a:endParaRPr lang="ru-RU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19" name="Text Box 40"/>
            <p:cNvSpPr txBox="1">
              <a:spLocks noChangeArrowheads="1"/>
            </p:cNvSpPr>
            <p:nvPr/>
          </p:nvSpPr>
          <p:spPr bwMode="auto">
            <a:xfrm>
              <a:off x="4048500" y="63085"/>
              <a:ext cx="34015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7</a:t>
              </a:r>
              <a:endParaRPr lang="ru-RU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sp>
        <p:nvSpPr>
          <p:cNvPr id="120" name="Oval 25"/>
          <p:cNvSpPr>
            <a:spLocks noChangeArrowheads="1"/>
          </p:cNvSpPr>
          <p:nvPr/>
        </p:nvSpPr>
        <p:spPr bwMode="auto">
          <a:xfrm>
            <a:off x="5076070" y="836640"/>
            <a:ext cx="142875" cy="149225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21" name="Прямоугольник 120"/>
          <p:cNvSpPr/>
          <p:nvPr/>
        </p:nvSpPr>
        <p:spPr>
          <a:xfrm>
            <a:off x="3923910" y="908650"/>
            <a:ext cx="12041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(-3; 7) </a:t>
            </a:r>
            <a:endParaRPr lang="ru-RU" sz="2400" dirty="0"/>
          </a:p>
        </p:txBody>
      </p:sp>
      <p:grpSp>
        <p:nvGrpSpPr>
          <p:cNvPr id="122" name="Группа 121"/>
          <p:cNvGrpSpPr/>
          <p:nvPr/>
        </p:nvGrpSpPr>
        <p:grpSpPr>
          <a:xfrm>
            <a:off x="6372250" y="3501010"/>
            <a:ext cx="988248" cy="1397795"/>
            <a:chOff x="2278730" y="1503285"/>
            <a:chExt cx="988248" cy="1397795"/>
          </a:xfrm>
        </p:grpSpPr>
        <p:sp>
          <p:nvSpPr>
            <p:cNvPr id="123" name="Text Box 40"/>
            <p:cNvSpPr txBox="1">
              <a:spLocks noChangeArrowheads="1"/>
            </p:cNvSpPr>
            <p:nvPr/>
          </p:nvSpPr>
          <p:spPr bwMode="auto">
            <a:xfrm>
              <a:off x="2278730" y="2439415"/>
              <a:ext cx="43473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-3</a:t>
              </a:r>
              <a:endParaRPr lang="ru-RU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24" name="Text Box 40"/>
            <p:cNvSpPr txBox="1">
              <a:spLocks noChangeArrowheads="1"/>
            </p:cNvSpPr>
            <p:nvPr/>
          </p:nvSpPr>
          <p:spPr bwMode="auto">
            <a:xfrm>
              <a:off x="2926820" y="1503285"/>
              <a:ext cx="34015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2</a:t>
              </a:r>
              <a:endParaRPr lang="ru-RU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sp>
        <p:nvSpPr>
          <p:cNvPr id="125" name="Oval 25"/>
          <p:cNvSpPr>
            <a:spLocks noChangeArrowheads="1"/>
          </p:cNvSpPr>
          <p:nvPr/>
        </p:nvSpPr>
        <p:spPr bwMode="auto">
          <a:xfrm>
            <a:off x="7100810" y="4597900"/>
            <a:ext cx="142875" cy="149225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26" name="Прямоугольник 125"/>
          <p:cNvSpPr/>
          <p:nvPr/>
        </p:nvSpPr>
        <p:spPr>
          <a:xfrm>
            <a:off x="7236370" y="4077090"/>
            <a:ext cx="12041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(2; -3) </a:t>
            </a:r>
            <a:endParaRPr lang="ru-RU" sz="2400" dirty="0"/>
          </a:p>
        </p:txBody>
      </p:sp>
      <p:cxnSp>
        <p:nvCxnSpPr>
          <p:cNvPr id="127" name="Прямая соединительная линия 126"/>
          <p:cNvCxnSpPr/>
          <p:nvPr/>
        </p:nvCxnSpPr>
        <p:spPr>
          <a:xfrm>
            <a:off x="5004060" y="651090"/>
            <a:ext cx="2736380" cy="50407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TextBox 130"/>
          <p:cNvSpPr txBox="1"/>
          <p:nvPr/>
        </p:nvSpPr>
        <p:spPr>
          <a:xfrm>
            <a:off x="251400" y="4077090"/>
            <a:ext cx="38150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 Выделим отрезок </a:t>
            </a:r>
            <a:r>
              <a:rPr lang="ru-RU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 </a:t>
            </a:r>
            <a:r>
              <a:rPr lang="ru-RU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 -3; 2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.</a:t>
            </a:r>
          </a:p>
        </p:txBody>
      </p:sp>
      <p:cxnSp>
        <p:nvCxnSpPr>
          <p:cNvPr id="132" name="Прямая соединительная линия 131"/>
          <p:cNvCxnSpPr/>
          <p:nvPr/>
        </p:nvCxnSpPr>
        <p:spPr>
          <a:xfrm>
            <a:off x="5148080" y="908650"/>
            <a:ext cx="2024168" cy="3761260"/>
          </a:xfrm>
          <a:prstGeom prst="line">
            <a:avLst/>
          </a:prstGeom>
          <a:ln w="38100">
            <a:solidFill>
              <a:srgbClr val="FF000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TextBox 146"/>
          <p:cNvSpPr txBox="1"/>
          <p:nvPr/>
        </p:nvSpPr>
        <p:spPr>
          <a:xfrm>
            <a:off x="190191" y="4581160"/>
            <a:ext cx="5101909" cy="83099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en-US" sz="2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k &lt; 0, </a:t>
            </a:r>
            <a:r>
              <a:rPr lang="ru-RU" sz="2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то линейная функция</a:t>
            </a:r>
          </a:p>
          <a:p>
            <a:r>
              <a:rPr lang="ru-RU" sz="2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у = </a:t>
            </a:r>
            <a:r>
              <a:rPr lang="en-US" sz="2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kx + b</a:t>
            </a:r>
            <a:r>
              <a:rPr lang="ru-RU" sz="2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убывает.</a:t>
            </a:r>
          </a:p>
        </p:txBody>
      </p:sp>
      <p:cxnSp>
        <p:nvCxnSpPr>
          <p:cNvPr id="148" name="Прямая со стрелкой 147"/>
          <p:cNvCxnSpPr/>
          <p:nvPr/>
        </p:nvCxnSpPr>
        <p:spPr>
          <a:xfrm>
            <a:off x="5724160" y="2492870"/>
            <a:ext cx="720100" cy="1440200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TextBox 148"/>
          <p:cNvSpPr txBox="1"/>
          <p:nvPr/>
        </p:nvSpPr>
        <p:spPr>
          <a:xfrm>
            <a:off x="3995920" y="1700760"/>
            <a:ext cx="1590500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k = -2</a:t>
            </a:r>
            <a:endParaRPr lang="ru-RU" sz="4000" b="1" i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0" name="Прямоугольник 149"/>
          <p:cNvSpPr/>
          <p:nvPr/>
        </p:nvSpPr>
        <p:spPr>
          <a:xfrm rot="3611675">
            <a:off x="4830664" y="904397"/>
            <a:ext cx="13773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у =  -2х + 1 </a:t>
            </a:r>
            <a:endParaRPr lang="ru-RU" dirty="0"/>
          </a:p>
        </p:txBody>
      </p:sp>
      <p:sp>
        <p:nvSpPr>
          <p:cNvPr id="151" name="Прямоугольник 150"/>
          <p:cNvSpPr/>
          <p:nvPr/>
        </p:nvSpPr>
        <p:spPr>
          <a:xfrm>
            <a:off x="179390" y="5301260"/>
            <a:ext cx="4320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Точка пересечения с осью </a:t>
            </a:r>
            <a:r>
              <a:rPr lang="ru-RU" sz="2400" b="1" i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оу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 (0; 1) т. е. при т = 1</a:t>
            </a:r>
          </a:p>
        </p:txBody>
      </p:sp>
      <p:sp>
        <p:nvSpPr>
          <p:cNvPr id="152" name="Oval 25"/>
          <p:cNvSpPr>
            <a:spLocks noChangeArrowheads="1"/>
          </p:cNvSpPr>
          <p:nvPr/>
        </p:nvSpPr>
        <p:spPr bwMode="auto">
          <a:xfrm>
            <a:off x="6300240" y="3068950"/>
            <a:ext cx="142875" cy="149225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500"/>
                            </p:stCondLst>
                            <p:childTnLst>
                              <p:par>
                                <p:cTn id="7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000"/>
                            </p:stCondLst>
                            <p:childTnLst>
                              <p:par>
                                <p:cTn id="109" presetID="22" presetClass="entr" presetSubtype="1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1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" grpId="0"/>
      <p:bldP spid="114" grpId="0"/>
      <p:bldP spid="115" grpId="0"/>
      <p:bldP spid="116" grpId="0"/>
      <p:bldP spid="120" grpId="0" animBg="1"/>
      <p:bldP spid="121" grpId="0"/>
      <p:bldP spid="125" grpId="0" animBg="1"/>
      <p:bldP spid="126" grpId="0"/>
      <p:bldP spid="131" grpId="0"/>
      <p:bldP spid="147" grpId="0"/>
      <p:bldP spid="149" grpId="0"/>
      <p:bldP spid="150" grpId="0"/>
      <p:bldP spid="151" grpId="0"/>
      <p:bldP spid="15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67430" y="6492875"/>
            <a:ext cx="2133600" cy="365125"/>
          </a:xfrm>
        </p:spPr>
        <p:txBody>
          <a:bodyPr/>
          <a:lstStyle/>
          <a:p>
            <a:r>
              <a:rPr lang="ru-RU" smtClean="0"/>
              <a:t>06.07.2012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923910" y="0"/>
            <a:ext cx="16962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Пример 2</a:t>
            </a:r>
          </a:p>
        </p:txBody>
      </p:sp>
      <p:grpSp>
        <p:nvGrpSpPr>
          <p:cNvPr id="6" name="Группа 260"/>
          <p:cNvGrpSpPr/>
          <p:nvPr/>
        </p:nvGrpSpPr>
        <p:grpSpPr>
          <a:xfrm>
            <a:off x="3923910" y="-243510"/>
            <a:ext cx="4940301" cy="6868154"/>
            <a:chOff x="3860411" y="-171500"/>
            <a:chExt cx="4940301" cy="6868154"/>
          </a:xfrm>
        </p:grpSpPr>
        <p:grpSp>
          <p:nvGrpSpPr>
            <p:cNvPr id="7" name="Группа 76"/>
            <p:cNvGrpSpPr/>
            <p:nvPr/>
          </p:nvGrpSpPr>
          <p:grpSpPr>
            <a:xfrm>
              <a:off x="3860411" y="-171500"/>
              <a:ext cx="4940301" cy="6868154"/>
              <a:chOff x="3860411" y="-171500"/>
              <a:chExt cx="4940301" cy="6868154"/>
            </a:xfrm>
          </p:grpSpPr>
          <p:grpSp>
            <p:nvGrpSpPr>
              <p:cNvPr id="8" name="Group 2"/>
              <p:cNvGrpSpPr>
                <a:grpSpLocks/>
              </p:cNvGrpSpPr>
              <p:nvPr/>
            </p:nvGrpSpPr>
            <p:grpSpPr bwMode="auto">
              <a:xfrm>
                <a:off x="-99494" y="228600"/>
                <a:ext cx="3112" cy="6400800"/>
                <a:chOff x="2496" y="144"/>
                <a:chExt cx="3112" cy="4032"/>
              </a:xfrm>
            </p:grpSpPr>
            <p:sp>
              <p:nvSpPr>
                <p:cNvPr id="80" name="Line 3"/>
                <p:cNvSpPr>
                  <a:spLocks noChangeShapeType="1"/>
                </p:cNvSpPr>
                <p:nvPr/>
              </p:nvSpPr>
              <p:spPr bwMode="auto">
                <a:xfrm>
                  <a:off x="5568" y="144"/>
                  <a:ext cx="0" cy="403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81" name="Line 4"/>
                <p:cNvSpPr>
                  <a:spLocks noChangeShapeType="1"/>
                </p:cNvSpPr>
                <p:nvPr/>
              </p:nvSpPr>
              <p:spPr bwMode="auto">
                <a:xfrm>
                  <a:off x="2496" y="144"/>
                  <a:ext cx="0" cy="403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82" name="Line 5"/>
                <p:cNvSpPr>
                  <a:spLocks noChangeShapeType="1"/>
                </p:cNvSpPr>
                <p:nvPr/>
              </p:nvSpPr>
              <p:spPr bwMode="auto">
                <a:xfrm>
                  <a:off x="2752" y="144"/>
                  <a:ext cx="0" cy="403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83" name="Line 6"/>
                <p:cNvSpPr>
                  <a:spLocks noChangeShapeType="1"/>
                </p:cNvSpPr>
                <p:nvPr/>
              </p:nvSpPr>
              <p:spPr bwMode="auto">
                <a:xfrm>
                  <a:off x="3008" y="144"/>
                  <a:ext cx="0" cy="403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84" name="Line 7"/>
                <p:cNvSpPr>
                  <a:spLocks noChangeShapeType="1"/>
                </p:cNvSpPr>
                <p:nvPr/>
              </p:nvSpPr>
              <p:spPr bwMode="auto">
                <a:xfrm>
                  <a:off x="3264" y="144"/>
                  <a:ext cx="0" cy="403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85" name="Line 8"/>
                <p:cNvSpPr>
                  <a:spLocks noChangeShapeType="1"/>
                </p:cNvSpPr>
                <p:nvPr/>
              </p:nvSpPr>
              <p:spPr bwMode="auto">
                <a:xfrm>
                  <a:off x="3520" y="144"/>
                  <a:ext cx="0" cy="403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86" name="Line 9"/>
                <p:cNvSpPr>
                  <a:spLocks noChangeShapeType="1"/>
                </p:cNvSpPr>
                <p:nvPr/>
              </p:nvSpPr>
              <p:spPr bwMode="auto">
                <a:xfrm>
                  <a:off x="3776" y="144"/>
                  <a:ext cx="0" cy="403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87" name="Line 10"/>
                <p:cNvSpPr>
                  <a:spLocks noChangeShapeType="1"/>
                </p:cNvSpPr>
                <p:nvPr/>
              </p:nvSpPr>
              <p:spPr bwMode="auto">
                <a:xfrm>
                  <a:off x="4032" y="144"/>
                  <a:ext cx="0" cy="403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88" name="Line 11"/>
                <p:cNvSpPr>
                  <a:spLocks noChangeShapeType="1"/>
                </p:cNvSpPr>
                <p:nvPr/>
              </p:nvSpPr>
              <p:spPr bwMode="auto">
                <a:xfrm>
                  <a:off x="4288" y="144"/>
                  <a:ext cx="0" cy="403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89" name="Line 12"/>
                <p:cNvSpPr>
                  <a:spLocks noChangeShapeType="1"/>
                </p:cNvSpPr>
                <p:nvPr/>
              </p:nvSpPr>
              <p:spPr bwMode="auto">
                <a:xfrm>
                  <a:off x="4544" y="144"/>
                  <a:ext cx="0" cy="403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90" name="Line 13"/>
                <p:cNvSpPr>
                  <a:spLocks noChangeShapeType="1"/>
                </p:cNvSpPr>
                <p:nvPr/>
              </p:nvSpPr>
              <p:spPr bwMode="auto">
                <a:xfrm>
                  <a:off x="4800" y="144"/>
                  <a:ext cx="0" cy="403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91" name="Line 14"/>
                <p:cNvSpPr>
                  <a:spLocks noChangeShapeType="1"/>
                </p:cNvSpPr>
                <p:nvPr/>
              </p:nvSpPr>
              <p:spPr bwMode="auto">
                <a:xfrm>
                  <a:off x="5056" y="144"/>
                  <a:ext cx="0" cy="403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grpSp>
              <p:nvGrpSpPr>
                <p:cNvPr id="22" name="Group 16"/>
                <p:cNvGrpSpPr>
                  <a:grpSpLocks/>
                </p:cNvGrpSpPr>
                <p:nvPr/>
              </p:nvGrpSpPr>
              <p:grpSpPr bwMode="auto">
                <a:xfrm>
                  <a:off x="2496" y="144"/>
                  <a:ext cx="3112" cy="4032"/>
                  <a:chOff x="192" y="144"/>
                  <a:chExt cx="5446" cy="4032"/>
                </a:xfrm>
              </p:grpSpPr>
              <p:sp>
                <p:nvSpPr>
                  <p:cNvPr id="93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192" y="144"/>
                    <a:ext cx="537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94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192" y="4176"/>
                    <a:ext cx="537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95" name="Line 19"/>
                  <p:cNvSpPr>
                    <a:spLocks noChangeShapeType="1"/>
                  </p:cNvSpPr>
                  <p:nvPr/>
                </p:nvSpPr>
                <p:spPr bwMode="auto">
                  <a:xfrm>
                    <a:off x="192" y="381"/>
                    <a:ext cx="537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96" name="Line 20"/>
                  <p:cNvSpPr>
                    <a:spLocks noChangeShapeType="1"/>
                  </p:cNvSpPr>
                  <p:nvPr/>
                </p:nvSpPr>
                <p:spPr bwMode="auto">
                  <a:xfrm>
                    <a:off x="192" y="618"/>
                    <a:ext cx="537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97" name="Line 21"/>
                  <p:cNvSpPr>
                    <a:spLocks noChangeShapeType="1"/>
                  </p:cNvSpPr>
                  <p:nvPr/>
                </p:nvSpPr>
                <p:spPr bwMode="auto">
                  <a:xfrm>
                    <a:off x="192" y="856"/>
                    <a:ext cx="537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98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192" y="1093"/>
                    <a:ext cx="537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99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192" y="1330"/>
                    <a:ext cx="537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100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192" y="1567"/>
                    <a:ext cx="537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101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192" y="1804"/>
                    <a:ext cx="537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102" name="Line 26"/>
                  <p:cNvSpPr>
                    <a:spLocks noChangeShapeType="1"/>
                  </p:cNvSpPr>
                  <p:nvPr/>
                </p:nvSpPr>
                <p:spPr bwMode="auto">
                  <a:xfrm>
                    <a:off x="192" y="2041"/>
                    <a:ext cx="537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103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262" y="2274"/>
                    <a:ext cx="537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104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192" y="2516"/>
                    <a:ext cx="537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105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192" y="2753"/>
                    <a:ext cx="537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106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192" y="2990"/>
                    <a:ext cx="537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107" name="Line 31"/>
                  <p:cNvSpPr>
                    <a:spLocks noChangeShapeType="1"/>
                  </p:cNvSpPr>
                  <p:nvPr/>
                </p:nvSpPr>
                <p:spPr bwMode="auto">
                  <a:xfrm>
                    <a:off x="192" y="3227"/>
                    <a:ext cx="537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108" name="Line 32"/>
                  <p:cNvSpPr>
                    <a:spLocks noChangeShapeType="1"/>
                  </p:cNvSpPr>
                  <p:nvPr/>
                </p:nvSpPr>
                <p:spPr bwMode="auto">
                  <a:xfrm>
                    <a:off x="192" y="3464"/>
                    <a:ext cx="537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109" name="Line 33"/>
                  <p:cNvSpPr>
                    <a:spLocks noChangeShapeType="1"/>
                  </p:cNvSpPr>
                  <p:nvPr/>
                </p:nvSpPr>
                <p:spPr bwMode="auto">
                  <a:xfrm>
                    <a:off x="192" y="3702"/>
                    <a:ext cx="537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110" name="Line 34"/>
                  <p:cNvSpPr>
                    <a:spLocks noChangeShapeType="1"/>
                  </p:cNvSpPr>
                  <p:nvPr/>
                </p:nvSpPr>
                <p:spPr bwMode="auto">
                  <a:xfrm>
                    <a:off x="192" y="3939"/>
                    <a:ext cx="537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</p:grpSp>
          <p:grpSp>
            <p:nvGrpSpPr>
              <p:cNvPr id="41" name="Группа 45"/>
              <p:cNvGrpSpPr/>
              <p:nvPr/>
            </p:nvGrpSpPr>
            <p:grpSpPr>
              <a:xfrm>
                <a:off x="-91962" y="-171500"/>
                <a:ext cx="8865530" cy="6868154"/>
                <a:chOff x="-684084" y="368430"/>
                <a:chExt cx="8865530" cy="6868154"/>
              </a:xfrm>
            </p:grpSpPr>
            <p:grpSp>
              <p:nvGrpSpPr>
                <p:cNvPr id="42" name="Group 2"/>
                <p:cNvGrpSpPr>
                  <a:grpSpLocks/>
                </p:cNvGrpSpPr>
                <p:nvPr/>
              </p:nvGrpSpPr>
              <p:grpSpPr bwMode="auto">
                <a:xfrm>
                  <a:off x="-684084" y="368430"/>
                  <a:ext cx="3072" cy="6400800"/>
                  <a:chOff x="2496" y="144"/>
                  <a:chExt cx="3072" cy="4032"/>
                </a:xfrm>
              </p:grpSpPr>
              <p:sp>
                <p:nvSpPr>
                  <p:cNvPr id="51" name="Line 3"/>
                  <p:cNvSpPr>
                    <a:spLocks noChangeShapeType="1"/>
                  </p:cNvSpPr>
                  <p:nvPr/>
                </p:nvSpPr>
                <p:spPr bwMode="auto">
                  <a:xfrm>
                    <a:off x="5568" y="144"/>
                    <a:ext cx="0" cy="403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52" name="Line 4"/>
                  <p:cNvSpPr>
                    <a:spLocks noChangeShapeType="1"/>
                  </p:cNvSpPr>
                  <p:nvPr/>
                </p:nvSpPr>
                <p:spPr bwMode="auto">
                  <a:xfrm>
                    <a:off x="2496" y="144"/>
                    <a:ext cx="0" cy="403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53" name="Line 5"/>
                  <p:cNvSpPr>
                    <a:spLocks noChangeShapeType="1"/>
                  </p:cNvSpPr>
                  <p:nvPr/>
                </p:nvSpPr>
                <p:spPr bwMode="auto">
                  <a:xfrm>
                    <a:off x="2752" y="144"/>
                    <a:ext cx="0" cy="403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54" name="Line 6"/>
                  <p:cNvSpPr>
                    <a:spLocks noChangeShapeType="1"/>
                  </p:cNvSpPr>
                  <p:nvPr/>
                </p:nvSpPr>
                <p:spPr bwMode="auto">
                  <a:xfrm>
                    <a:off x="3008" y="144"/>
                    <a:ext cx="0" cy="403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55" name="Line 7"/>
                  <p:cNvSpPr>
                    <a:spLocks noChangeShapeType="1"/>
                  </p:cNvSpPr>
                  <p:nvPr/>
                </p:nvSpPr>
                <p:spPr bwMode="auto">
                  <a:xfrm>
                    <a:off x="3264" y="144"/>
                    <a:ext cx="0" cy="403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56" name="Line 8"/>
                  <p:cNvSpPr>
                    <a:spLocks noChangeShapeType="1"/>
                  </p:cNvSpPr>
                  <p:nvPr/>
                </p:nvSpPr>
                <p:spPr bwMode="auto">
                  <a:xfrm>
                    <a:off x="3520" y="144"/>
                    <a:ext cx="0" cy="403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57" name="Line 9"/>
                  <p:cNvSpPr>
                    <a:spLocks noChangeShapeType="1"/>
                  </p:cNvSpPr>
                  <p:nvPr/>
                </p:nvSpPr>
                <p:spPr bwMode="auto">
                  <a:xfrm>
                    <a:off x="3776" y="144"/>
                    <a:ext cx="0" cy="403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58" name="Line 10"/>
                  <p:cNvSpPr>
                    <a:spLocks noChangeShapeType="1"/>
                  </p:cNvSpPr>
                  <p:nvPr/>
                </p:nvSpPr>
                <p:spPr bwMode="auto">
                  <a:xfrm>
                    <a:off x="4032" y="144"/>
                    <a:ext cx="0" cy="403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59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4288" y="144"/>
                    <a:ext cx="0" cy="403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60" name="Line 12"/>
                  <p:cNvSpPr>
                    <a:spLocks noChangeShapeType="1"/>
                  </p:cNvSpPr>
                  <p:nvPr/>
                </p:nvSpPr>
                <p:spPr bwMode="auto">
                  <a:xfrm>
                    <a:off x="4544" y="144"/>
                    <a:ext cx="0" cy="403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grpSp>
                <p:nvGrpSpPr>
                  <p:cNvPr id="43" name="Group 16"/>
                  <p:cNvGrpSpPr>
                    <a:grpSpLocks/>
                  </p:cNvGrpSpPr>
                  <p:nvPr/>
                </p:nvGrpSpPr>
                <p:grpSpPr bwMode="auto">
                  <a:xfrm>
                    <a:off x="2496" y="144"/>
                    <a:ext cx="3072" cy="4032"/>
                    <a:chOff x="192" y="144"/>
                    <a:chExt cx="5376" cy="4032"/>
                  </a:xfrm>
                </p:grpSpPr>
                <p:sp>
                  <p:nvSpPr>
                    <p:cNvPr id="62" name="Line 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144"/>
                      <a:ext cx="5376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63" name="Line 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4176"/>
                      <a:ext cx="5376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64" name="Line 1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381"/>
                      <a:ext cx="5376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65" name="Line 2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618"/>
                      <a:ext cx="5376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66" name="Line 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856"/>
                      <a:ext cx="5376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67" name="Line 2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1093"/>
                      <a:ext cx="5376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68" name="Line 2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1330"/>
                      <a:ext cx="5376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69" name="Line 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1567"/>
                      <a:ext cx="5376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70" name="Line 2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1804"/>
                      <a:ext cx="5376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71" name="Line 2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2041"/>
                      <a:ext cx="5376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72" name="Line 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2279"/>
                      <a:ext cx="5376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73" name="Line 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2516"/>
                      <a:ext cx="5376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74" name="Line 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2753"/>
                      <a:ext cx="5376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75" name="Line 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2990"/>
                      <a:ext cx="5376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76" name="Line 3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3227"/>
                      <a:ext cx="5376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77" name="Line 3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3464"/>
                      <a:ext cx="5376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78" name="Line 3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3702"/>
                      <a:ext cx="5376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79" name="Line 3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3939"/>
                      <a:ext cx="5376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</p:grpSp>
            </p:grpSp>
            <p:grpSp>
              <p:nvGrpSpPr>
                <p:cNvPr id="44" name="Группа 75"/>
                <p:cNvGrpSpPr/>
                <p:nvPr/>
              </p:nvGrpSpPr>
              <p:grpSpPr>
                <a:xfrm>
                  <a:off x="3336396" y="530984"/>
                  <a:ext cx="4845050" cy="6705600"/>
                  <a:chOff x="4025900" y="0"/>
                  <a:chExt cx="4845050" cy="6705600"/>
                </a:xfrm>
              </p:grpSpPr>
              <p:sp>
                <p:nvSpPr>
                  <p:cNvPr id="45" name="Freeform 35"/>
                  <p:cNvSpPr>
                    <a:spLocks/>
                  </p:cNvSpPr>
                  <p:nvPr/>
                </p:nvSpPr>
                <p:spPr bwMode="auto">
                  <a:xfrm>
                    <a:off x="4025900" y="3602470"/>
                    <a:ext cx="4749800" cy="12700"/>
                  </a:xfrm>
                  <a:custGeom>
                    <a:avLst/>
                    <a:gdLst/>
                    <a:ahLst/>
                    <a:cxnLst>
                      <a:cxn ang="0">
                        <a:pos x="0" y="8"/>
                      </a:cxn>
                      <a:cxn ang="0">
                        <a:pos x="2992" y="0"/>
                      </a:cxn>
                    </a:cxnLst>
                    <a:rect l="0" t="0" r="r" b="b"/>
                    <a:pathLst>
                      <a:path w="2992" h="8">
                        <a:moveTo>
                          <a:pt x="0" y="8"/>
                        </a:moveTo>
                        <a:lnTo>
                          <a:pt x="2992" y="0"/>
                        </a:lnTo>
                      </a:path>
                    </a:pathLst>
                  </a:custGeom>
                  <a:noFill/>
                  <a:ln w="19050" cmpd="sng">
                    <a:solidFill>
                      <a:schemeClr val="tx1"/>
                    </a:solidFill>
                    <a:round/>
                    <a:headEnd/>
                    <a:tailEnd type="stealth" w="lg" len="lg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46" name="Freeform 36"/>
                  <p:cNvSpPr>
                    <a:spLocks/>
                  </p:cNvSpPr>
                  <p:nvPr/>
                </p:nvSpPr>
                <p:spPr bwMode="auto">
                  <a:xfrm>
                    <a:off x="6400800" y="101600"/>
                    <a:ext cx="1588" cy="6604000"/>
                  </a:xfrm>
                  <a:custGeom>
                    <a:avLst/>
                    <a:gdLst/>
                    <a:ahLst/>
                    <a:cxnLst>
                      <a:cxn ang="0">
                        <a:pos x="0" y="416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" h="4160">
                        <a:moveTo>
                          <a:pt x="0" y="4160"/>
                        </a:moveTo>
                        <a:lnTo>
                          <a:pt x="0" y="0"/>
                        </a:lnTo>
                      </a:path>
                    </a:pathLst>
                  </a:custGeom>
                  <a:noFill/>
                  <a:ln w="19050" cmpd="sng">
                    <a:solidFill>
                      <a:schemeClr val="tx1"/>
                    </a:solidFill>
                    <a:round/>
                    <a:headEnd/>
                    <a:tailEnd type="stealth" w="lg" len="lg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47" name="Text Box 3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070659" y="3293926"/>
                    <a:ext cx="407484" cy="46166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 i="1" dirty="0"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rPr>
                      <a:t>O</a:t>
                    </a:r>
                    <a:endParaRPr lang="ru-RU" sz="2400" b="1" i="1" dirty="0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48" name="Text Box 3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458200" y="3397250"/>
                    <a:ext cx="412750" cy="6413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3600" b="1" i="1" dirty="0"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rPr>
                      <a:t>x</a:t>
                    </a:r>
                    <a:endParaRPr lang="ru-RU" sz="3600" b="1" i="1" dirty="0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49" name="Text Box 3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019800" y="0"/>
                    <a:ext cx="387350" cy="6413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3600" b="1" i="1" dirty="0"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rPr>
                      <a:t>y</a:t>
                    </a:r>
                    <a:endParaRPr lang="ru-RU" sz="3600" b="1" i="1" dirty="0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0" name="Text Box 4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29400" y="3581400"/>
                    <a:ext cx="354013" cy="45720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 dirty="0"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</a:rPr>
                      <a:t>1</a:t>
                    </a:r>
                    <a:endParaRPr lang="ru-RU" sz="2400" b="1" dirty="0">
                      <a:effectLst>
                        <a:outerShdw blurRad="38100" dist="38100" dir="2700000" algn="tl">
                          <a:srgbClr val="C0C0C0"/>
                        </a:outerShdw>
                      </a:effectLst>
                    </a:endParaRPr>
                  </a:p>
                </p:txBody>
              </p:sp>
            </p:grpSp>
          </p:grpSp>
        </p:grpSp>
        <p:grpSp>
          <p:nvGrpSpPr>
            <p:cNvPr id="61" name="Group 2"/>
            <p:cNvGrpSpPr>
              <a:grpSpLocks/>
            </p:cNvGrpSpPr>
            <p:nvPr/>
          </p:nvGrpSpPr>
          <p:grpSpPr bwMode="auto">
            <a:xfrm>
              <a:off x="3860411" y="228600"/>
              <a:ext cx="4940301" cy="6400800"/>
              <a:chOff x="2496" y="144"/>
              <a:chExt cx="3112" cy="4032"/>
            </a:xfrm>
          </p:grpSpPr>
          <p:sp>
            <p:nvSpPr>
              <p:cNvPr id="9" name="Line 3"/>
              <p:cNvSpPr>
                <a:spLocks noChangeShapeType="1"/>
              </p:cNvSpPr>
              <p:nvPr/>
            </p:nvSpPr>
            <p:spPr bwMode="auto">
              <a:xfrm>
                <a:off x="5568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0" name="Line 4"/>
              <p:cNvSpPr>
                <a:spLocks noChangeShapeType="1"/>
              </p:cNvSpPr>
              <p:nvPr/>
            </p:nvSpPr>
            <p:spPr bwMode="auto">
              <a:xfrm>
                <a:off x="2496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1" name="Line 5"/>
              <p:cNvSpPr>
                <a:spLocks noChangeShapeType="1"/>
              </p:cNvSpPr>
              <p:nvPr/>
            </p:nvSpPr>
            <p:spPr bwMode="auto">
              <a:xfrm>
                <a:off x="2752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2" name="Line 6"/>
              <p:cNvSpPr>
                <a:spLocks noChangeShapeType="1"/>
              </p:cNvSpPr>
              <p:nvPr/>
            </p:nvSpPr>
            <p:spPr bwMode="auto">
              <a:xfrm>
                <a:off x="3008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3" name="Line 7"/>
              <p:cNvSpPr>
                <a:spLocks noChangeShapeType="1"/>
              </p:cNvSpPr>
              <p:nvPr/>
            </p:nvSpPr>
            <p:spPr bwMode="auto">
              <a:xfrm>
                <a:off x="3264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4" name="Line 8"/>
              <p:cNvSpPr>
                <a:spLocks noChangeShapeType="1"/>
              </p:cNvSpPr>
              <p:nvPr/>
            </p:nvSpPr>
            <p:spPr bwMode="auto">
              <a:xfrm>
                <a:off x="3520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5" name="Line 9"/>
              <p:cNvSpPr>
                <a:spLocks noChangeShapeType="1"/>
              </p:cNvSpPr>
              <p:nvPr/>
            </p:nvSpPr>
            <p:spPr bwMode="auto">
              <a:xfrm>
                <a:off x="3776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6" name="Line 10"/>
              <p:cNvSpPr>
                <a:spLocks noChangeShapeType="1"/>
              </p:cNvSpPr>
              <p:nvPr/>
            </p:nvSpPr>
            <p:spPr bwMode="auto">
              <a:xfrm>
                <a:off x="4032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7" name="Line 11"/>
              <p:cNvSpPr>
                <a:spLocks noChangeShapeType="1"/>
              </p:cNvSpPr>
              <p:nvPr/>
            </p:nvSpPr>
            <p:spPr bwMode="auto">
              <a:xfrm>
                <a:off x="4288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8" name="Line 12"/>
              <p:cNvSpPr>
                <a:spLocks noChangeShapeType="1"/>
              </p:cNvSpPr>
              <p:nvPr/>
            </p:nvSpPr>
            <p:spPr bwMode="auto">
              <a:xfrm>
                <a:off x="4544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9" name="Line 13"/>
              <p:cNvSpPr>
                <a:spLocks noChangeShapeType="1"/>
              </p:cNvSpPr>
              <p:nvPr/>
            </p:nvSpPr>
            <p:spPr bwMode="auto">
              <a:xfrm>
                <a:off x="4800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0" name="Line 14"/>
              <p:cNvSpPr>
                <a:spLocks noChangeShapeType="1"/>
              </p:cNvSpPr>
              <p:nvPr/>
            </p:nvSpPr>
            <p:spPr bwMode="auto">
              <a:xfrm>
                <a:off x="5056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1" name="Line 15"/>
              <p:cNvSpPr>
                <a:spLocks noChangeShapeType="1"/>
              </p:cNvSpPr>
              <p:nvPr/>
            </p:nvSpPr>
            <p:spPr bwMode="auto">
              <a:xfrm>
                <a:off x="5312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grpSp>
            <p:nvGrpSpPr>
              <p:cNvPr id="92" name="Group 16"/>
              <p:cNvGrpSpPr>
                <a:grpSpLocks/>
              </p:cNvGrpSpPr>
              <p:nvPr/>
            </p:nvGrpSpPr>
            <p:grpSpPr bwMode="auto">
              <a:xfrm>
                <a:off x="2496" y="144"/>
                <a:ext cx="3112" cy="4032"/>
                <a:chOff x="192" y="144"/>
                <a:chExt cx="5446" cy="4032"/>
              </a:xfrm>
            </p:grpSpPr>
            <p:sp>
              <p:nvSpPr>
                <p:cNvPr id="23" name="Line 17"/>
                <p:cNvSpPr>
                  <a:spLocks noChangeShapeType="1"/>
                </p:cNvSpPr>
                <p:nvPr/>
              </p:nvSpPr>
              <p:spPr bwMode="auto">
                <a:xfrm>
                  <a:off x="192" y="144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24" name="Line 18"/>
                <p:cNvSpPr>
                  <a:spLocks noChangeShapeType="1"/>
                </p:cNvSpPr>
                <p:nvPr/>
              </p:nvSpPr>
              <p:spPr bwMode="auto">
                <a:xfrm>
                  <a:off x="192" y="4176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25" name="Line 19"/>
                <p:cNvSpPr>
                  <a:spLocks noChangeShapeType="1"/>
                </p:cNvSpPr>
                <p:nvPr/>
              </p:nvSpPr>
              <p:spPr bwMode="auto">
                <a:xfrm>
                  <a:off x="192" y="381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26" name="Line 20"/>
                <p:cNvSpPr>
                  <a:spLocks noChangeShapeType="1"/>
                </p:cNvSpPr>
                <p:nvPr/>
              </p:nvSpPr>
              <p:spPr bwMode="auto">
                <a:xfrm>
                  <a:off x="192" y="618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27" name="Line 21"/>
                <p:cNvSpPr>
                  <a:spLocks noChangeShapeType="1"/>
                </p:cNvSpPr>
                <p:nvPr/>
              </p:nvSpPr>
              <p:spPr bwMode="auto">
                <a:xfrm>
                  <a:off x="192" y="856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28" name="Line 22"/>
                <p:cNvSpPr>
                  <a:spLocks noChangeShapeType="1"/>
                </p:cNvSpPr>
                <p:nvPr/>
              </p:nvSpPr>
              <p:spPr bwMode="auto">
                <a:xfrm>
                  <a:off x="192" y="1093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29" name="Line 23"/>
                <p:cNvSpPr>
                  <a:spLocks noChangeShapeType="1"/>
                </p:cNvSpPr>
                <p:nvPr/>
              </p:nvSpPr>
              <p:spPr bwMode="auto">
                <a:xfrm>
                  <a:off x="192" y="1330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30" name="Line 24"/>
                <p:cNvSpPr>
                  <a:spLocks noChangeShapeType="1"/>
                </p:cNvSpPr>
                <p:nvPr/>
              </p:nvSpPr>
              <p:spPr bwMode="auto">
                <a:xfrm>
                  <a:off x="192" y="1567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31" name="Line 25"/>
                <p:cNvSpPr>
                  <a:spLocks noChangeShapeType="1"/>
                </p:cNvSpPr>
                <p:nvPr/>
              </p:nvSpPr>
              <p:spPr bwMode="auto">
                <a:xfrm>
                  <a:off x="192" y="1804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32" name="Line 26"/>
                <p:cNvSpPr>
                  <a:spLocks noChangeShapeType="1"/>
                </p:cNvSpPr>
                <p:nvPr/>
              </p:nvSpPr>
              <p:spPr bwMode="auto">
                <a:xfrm>
                  <a:off x="192" y="2041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33" name="Line 27"/>
                <p:cNvSpPr>
                  <a:spLocks noChangeShapeType="1"/>
                </p:cNvSpPr>
                <p:nvPr/>
              </p:nvSpPr>
              <p:spPr bwMode="auto">
                <a:xfrm>
                  <a:off x="262" y="2274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34" name="Line 28"/>
                <p:cNvSpPr>
                  <a:spLocks noChangeShapeType="1"/>
                </p:cNvSpPr>
                <p:nvPr/>
              </p:nvSpPr>
              <p:spPr bwMode="auto">
                <a:xfrm>
                  <a:off x="192" y="2516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35" name="Line 29"/>
                <p:cNvSpPr>
                  <a:spLocks noChangeShapeType="1"/>
                </p:cNvSpPr>
                <p:nvPr/>
              </p:nvSpPr>
              <p:spPr bwMode="auto">
                <a:xfrm>
                  <a:off x="192" y="2753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36" name="Line 30"/>
                <p:cNvSpPr>
                  <a:spLocks noChangeShapeType="1"/>
                </p:cNvSpPr>
                <p:nvPr/>
              </p:nvSpPr>
              <p:spPr bwMode="auto">
                <a:xfrm>
                  <a:off x="192" y="2990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37" name="Line 31"/>
                <p:cNvSpPr>
                  <a:spLocks noChangeShapeType="1"/>
                </p:cNvSpPr>
                <p:nvPr/>
              </p:nvSpPr>
              <p:spPr bwMode="auto">
                <a:xfrm>
                  <a:off x="192" y="3227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38" name="Line 32"/>
                <p:cNvSpPr>
                  <a:spLocks noChangeShapeType="1"/>
                </p:cNvSpPr>
                <p:nvPr/>
              </p:nvSpPr>
              <p:spPr bwMode="auto">
                <a:xfrm>
                  <a:off x="192" y="3464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39" name="Line 33"/>
                <p:cNvSpPr>
                  <a:spLocks noChangeShapeType="1"/>
                </p:cNvSpPr>
                <p:nvPr/>
              </p:nvSpPr>
              <p:spPr bwMode="auto">
                <a:xfrm>
                  <a:off x="192" y="3702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40" name="Line 34"/>
                <p:cNvSpPr>
                  <a:spLocks noChangeShapeType="1"/>
                </p:cNvSpPr>
                <p:nvPr/>
              </p:nvSpPr>
              <p:spPr bwMode="auto">
                <a:xfrm>
                  <a:off x="192" y="3939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</p:grpSp>
        </p:grpSp>
      </p:grpSp>
      <p:sp>
        <p:nvSpPr>
          <p:cNvPr id="111" name="TextBox 110"/>
          <p:cNvSpPr txBox="1"/>
          <p:nvPr/>
        </p:nvSpPr>
        <p:spPr>
          <a:xfrm>
            <a:off x="251400" y="476590"/>
            <a:ext cx="34673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Построить график функции</a:t>
            </a:r>
          </a:p>
          <a:p>
            <a:r>
              <a:rPr lang="ru-RU" sz="2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а) у =  -2х + 1     х </a:t>
            </a:r>
            <a:r>
              <a:rPr lang="ru-RU" sz="2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  (-3; 2)</a:t>
            </a:r>
            <a:endParaRPr lang="ru-RU" sz="2000" b="1" i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0" y="1196690"/>
            <a:ext cx="38306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1. Составим таблицу значений:</a:t>
            </a:r>
          </a:p>
        </p:txBody>
      </p:sp>
      <p:graphicFrame>
        <p:nvGraphicFramePr>
          <p:cNvPr id="113" name="Таблица 112"/>
          <p:cNvGraphicFramePr>
            <a:graphicFrameLocks noGrp="1"/>
          </p:cNvGraphicFramePr>
          <p:nvPr/>
        </p:nvGraphicFramePr>
        <p:xfrm>
          <a:off x="827480" y="1628750"/>
          <a:ext cx="2304321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8107"/>
                <a:gridCol w="768107"/>
                <a:gridCol w="768107"/>
              </a:tblGrid>
              <a:tr h="432060"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lang="ru-RU" sz="24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-3</a:t>
                      </a:r>
                      <a:endParaRPr lang="ru-RU" sz="24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4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6055"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endParaRPr lang="ru-RU" sz="24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4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-3</a:t>
                      </a:r>
                      <a:endParaRPr lang="ru-RU" sz="24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4" name="TextBox 113"/>
          <p:cNvSpPr txBox="1"/>
          <p:nvPr/>
        </p:nvSpPr>
        <p:spPr>
          <a:xfrm>
            <a:off x="81254" y="2636890"/>
            <a:ext cx="23304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2. Получим точки: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2411700" y="2636890"/>
            <a:ext cx="16979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(-3; 7),  (2; -3)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107380" y="3068950"/>
            <a:ext cx="34095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3. Построим эти точки и</a:t>
            </a:r>
          </a:p>
          <a:p>
            <a:r>
              <a:rPr lang="ru-RU" sz="2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через них проведем прямую.</a:t>
            </a:r>
          </a:p>
        </p:txBody>
      </p:sp>
      <p:grpSp>
        <p:nvGrpSpPr>
          <p:cNvPr id="117" name="Группа 116"/>
          <p:cNvGrpSpPr/>
          <p:nvPr/>
        </p:nvGrpSpPr>
        <p:grpSpPr>
          <a:xfrm>
            <a:off x="4890520" y="692620"/>
            <a:ext cx="1821888" cy="3270055"/>
            <a:chOff x="2566770" y="63085"/>
            <a:chExt cx="1821888" cy="3270055"/>
          </a:xfrm>
        </p:grpSpPr>
        <p:sp>
          <p:nvSpPr>
            <p:cNvPr id="118" name="Text Box 40"/>
            <p:cNvSpPr txBox="1">
              <a:spLocks noChangeArrowheads="1"/>
            </p:cNvSpPr>
            <p:nvPr/>
          </p:nvSpPr>
          <p:spPr bwMode="auto">
            <a:xfrm>
              <a:off x="2566770" y="2871475"/>
              <a:ext cx="43473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-3</a:t>
              </a:r>
              <a:endParaRPr lang="ru-RU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19" name="Text Box 40"/>
            <p:cNvSpPr txBox="1">
              <a:spLocks noChangeArrowheads="1"/>
            </p:cNvSpPr>
            <p:nvPr/>
          </p:nvSpPr>
          <p:spPr bwMode="auto">
            <a:xfrm>
              <a:off x="4048500" y="63085"/>
              <a:ext cx="34015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7</a:t>
              </a:r>
              <a:endParaRPr lang="ru-RU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sp>
        <p:nvSpPr>
          <p:cNvPr id="120" name="Oval 25"/>
          <p:cNvSpPr>
            <a:spLocks noChangeArrowheads="1"/>
          </p:cNvSpPr>
          <p:nvPr/>
        </p:nvSpPr>
        <p:spPr bwMode="auto">
          <a:xfrm>
            <a:off x="5076070" y="836640"/>
            <a:ext cx="142875" cy="149225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21" name="Прямоугольник 120"/>
          <p:cNvSpPr/>
          <p:nvPr/>
        </p:nvSpPr>
        <p:spPr>
          <a:xfrm>
            <a:off x="4087924" y="836640"/>
            <a:ext cx="12041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(-3; 7) </a:t>
            </a:r>
            <a:endParaRPr lang="ru-RU" sz="2400" dirty="0"/>
          </a:p>
        </p:txBody>
      </p:sp>
      <p:grpSp>
        <p:nvGrpSpPr>
          <p:cNvPr id="122" name="Группа 121"/>
          <p:cNvGrpSpPr/>
          <p:nvPr/>
        </p:nvGrpSpPr>
        <p:grpSpPr>
          <a:xfrm>
            <a:off x="6372250" y="3501010"/>
            <a:ext cx="988248" cy="1397795"/>
            <a:chOff x="2278730" y="1503285"/>
            <a:chExt cx="988248" cy="1397795"/>
          </a:xfrm>
        </p:grpSpPr>
        <p:sp>
          <p:nvSpPr>
            <p:cNvPr id="123" name="Text Box 40"/>
            <p:cNvSpPr txBox="1">
              <a:spLocks noChangeArrowheads="1"/>
            </p:cNvSpPr>
            <p:nvPr/>
          </p:nvSpPr>
          <p:spPr bwMode="auto">
            <a:xfrm>
              <a:off x="2278730" y="2439415"/>
              <a:ext cx="43473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-3</a:t>
              </a:r>
              <a:endParaRPr lang="ru-RU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24" name="Text Box 40"/>
            <p:cNvSpPr txBox="1">
              <a:spLocks noChangeArrowheads="1"/>
            </p:cNvSpPr>
            <p:nvPr/>
          </p:nvSpPr>
          <p:spPr bwMode="auto">
            <a:xfrm>
              <a:off x="2926820" y="1503285"/>
              <a:ext cx="34015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2</a:t>
              </a:r>
              <a:endParaRPr lang="ru-RU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sp>
        <p:nvSpPr>
          <p:cNvPr id="125" name="Oval 25"/>
          <p:cNvSpPr>
            <a:spLocks noChangeArrowheads="1"/>
          </p:cNvSpPr>
          <p:nvPr/>
        </p:nvSpPr>
        <p:spPr bwMode="auto">
          <a:xfrm>
            <a:off x="7100810" y="4597900"/>
            <a:ext cx="142875" cy="149225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26" name="Прямоугольник 125"/>
          <p:cNvSpPr/>
          <p:nvPr/>
        </p:nvSpPr>
        <p:spPr>
          <a:xfrm>
            <a:off x="7164360" y="4273970"/>
            <a:ext cx="12041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(2; -3) </a:t>
            </a:r>
            <a:endParaRPr lang="ru-RU" sz="2400" dirty="0"/>
          </a:p>
        </p:txBody>
      </p:sp>
      <p:cxnSp>
        <p:nvCxnSpPr>
          <p:cNvPr id="127" name="Прямая соединительная линия 126"/>
          <p:cNvCxnSpPr/>
          <p:nvPr/>
        </p:nvCxnSpPr>
        <p:spPr>
          <a:xfrm>
            <a:off x="5004060" y="651090"/>
            <a:ext cx="2736380" cy="50407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TextBox 130"/>
          <p:cNvSpPr txBox="1"/>
          <p:nvPr/>
        </p:nvSpPr>
        <p:spPr>
          <a:xfrm>
            <a:off x="251400" y="4077090"/>
            <a:ext cx="38150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 Выделим отрезок </a:t>
            </a:r>
            <a:r>
              <a:rPr lang="ru-RU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 </a:t>
            </a:r>
            <a:r>
              <a:rPr lang="ru-RU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  (-3; 2) 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pSp>
        <p:nvGrpSpPr>
          <p:cNvPr id="134" name="Группа 133"/>
          <p:cNvGrpSpPr/>
          <p:nvPr/>
        </p:nvGrpSpPr>
        <p:grpSpPr>
          <a:xfrm>
            <a:off x="5076070" y="836640"/>
            <a:ext cx="2191366" cy="3888540"/>
            <a:chOff x="5681524" y="804968"/>
            <a:chExt cx="2191366" cy="3888540"/>
          </a:xfrm>
        </p:grpSpPr>
        <p:cxnSp>
          <p:nvCxnSpPr>
            <p:cNvPr id="132" name="Прямая соединительная линия 131"/>
            <p:cNvCxnSpPr/>
            <p:nvPr/>
          </p:nvCxnSpPr>
          <p:spPr>
            <a:xfrm>
              <a:off x="5788282" y="908650"/>
              <a:ext cx="1981532" cy="3646764"/>
            </a:xfrm>
            <a:prstGeom prst="line">
              <a:avLst/>
            </a:prstGeom>
            <a:ln w="38100">
              <a:solidFill>
                <a:srgbClr val="FF0000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0" name="Блок-схема: узел 129"/>
            <p:cNvSpPr/>
            <p:nvPr/>
          </p:nvSpPr>
          <p:spPr>
            <a:xfrm>
              <a:off x="5681524" y="804968"/>
              <a:ext cx="144020" cy="138094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33" name="Блок-схема: узел 132"/>
            <p:cNvSpPr/>
            <p:nvPr/>
          </p:nvSpPr>
          <p:spPr>
            <a:xfrm>
              <a:off x="7685888" y="4524348"/>
              <a:ext cx="187002" cy="16916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36" name="TextBox 135"/>
          <p:cNvSpPr txBox="1"/>
          <p:nvPr/>
        </p:nvSpPr>
        <p:spPr>
          <a:xfrm>
            <a:off x="0" y="4797190"/>
            <a:ext cx="5101909" cy="83099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en-US" sz="2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k &lt; 0, </a:t>
            </a:r>
            <a:r>
              <a:rPr lang="ru-RU" sz="2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то линейная функция</a:t>
            </a:r>
          </a:p>
          <a:p>
            <a:r>
              <a:rPr lang="ru-RU" sz="2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у = </a:t>
            </a:r>
            <a:r>
              <a:rPr lang="en-US" sz="2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kx + b</a:t>
            </a:r>
            <a:r>
              <a:rPr lang="ru-RU" sz="2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убывает.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3995920" y="1700760"/>
            <a:ext cx="1590500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k = -2</a:t>
            </a:r>
            <a:endParaRPr lang="ru-RU" sz="4000" b="1" i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8" name="Прямая со стрелкой 137"/>
          <p:cNvCxnSpPr/>
          <p:nvPr/>
        </p:nvCxnSpPr>
        <p:spPr>
          <a:xfrm>
            <a:off x="5724160" y="2492870"/>
            <a:ext cx="720100" cy="1440200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Прямоугольник 138"/>
          <p:cNvSpPr/>
          <p:nvPr/>
        </p:nvSpPr>
        <p:spPr>
          <a:xfrm rot="3611675">
            <a:off x="4830664" y="904397"/>
            <a:ext cx="13773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у =  -2х + 1 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500"/>
                            </p:stCondLst>
                            <p:childTnLst>
                              <p:par>
                                <p:cTn id="7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000"/>
                            </p:stCondLst>
                            <p:childTnLst>
                              <p:par>
                                <p:cTn id="109" presetID="22" presetClass="entr" presetSubtype="1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1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" grpId="0"/>
      <p:bldP spid="114" grpId="0"/>
      <p:bldP spid="115" grpId="0"/>
      <p:bldP spid="116" grpId="0"/>
      <p:bldP spid="120" grpId="0" animBg="1"/>
      <p:bldP spid="121" grpId="0"/>
      <p:bldP spid="125" grpId="0" animBg="1"/>
      <p:bldP spid="126" grpId="0"/>
      <p:bldP spid="131" grpId="0"/>
      <p:bldP spid="136" grpId="0"/>
      <p:bldP spid="137" grpId="0"/>
      <p:bldP spid="13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06.07.2012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9</a:t>
            </a:fld>
            <a:endParaRPr lang="ru-RU" dirty="0"/>
          </a:p>
        </p:txBody>
      </p:sp>
      <p:grpSp>
        <p:nvGrpSpPr>
          <p:cNvPr id="5" name="Группа 260"/>
          <p:cNvGrpSpPr/>
          <p:nvPr/>
        </p:nvGrpSpPr>
        <p:grpSpPr>
          <a:xfrm>
            <a:off x="-35995" y="-243510"/>
            <a:ext cx="9000605" cy="6868154"/>
            <a:chOff x="-99494" y="-171500"/>
            <a:chExt cx="9000605" cy="6868154"/>
          </a:xfrm>
        </p:grpSpPr>
        <p:grpSp>
          <p:nvGrpSpPr>
            <p:cNvPr id="6" name="Группа 76"/>
            <p:cNvGrpSpPr/>
            <p:nvPr/>
          </p:nvGrpSpPr>
          <p:grpSpPr>
            <a:xfrm>
              <a:off x="-99494" y="-171500"/>
              <a:ext cx="9000605" cy="6868154"/>
              <a:chOff x="-99494" y="-171500"/>
              <a:chExt cx="9000605" cy="6868154"/>
            </a:xfrm>
          </p:grpSpPr>
          <p:grpSp>
            <p:nvGrpSpPr>
              <p:cNvPr id="40" name="Group 2"/>
              <p:cNvGrpSpPr>
                <a:grpSpLocks/>
              </p:cNvGrpSpPr>
              <p:nvPr/>
            </p:nvGrpSpPr>
            <p:grpSpPr bwMode="auto">
              <a:xfrm>
                <a:off x="-99494" y="228600"/>
                <a:ext cx="3112" cy="6400800"/>
                <a:chOff x="2496" y="144"/>
                <a:chExt cx="3112" cy="4032"/>
              </a:xfrm>
            </p:grpSpPr>
            <p:sp>
              <p:nvSpPr>
                <p:cNvPr id="79" name="Line 3"/>
                <p:cNvSpPr>
                  <a:spLocks noChangeShapeType="1"/>
                </p:cNvSpPr>
                <p:nvPr/>
              </p:nvSpPr>
              <p:spPr bwMode="auto">
                <a:xfrm>
                  <a:off x="5568" y="144"/>
                  <a:ext cx="0" cy="403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80" name="Line 4"/>
                <p:cNvSpPr>
                  <a:spLocks noChangeShapeType="1"/>
                </p:cNvSpPr>
                <p:nvPr/>
              </p:nvSpPr>
              <p:spPr bwMode="auto">
                <a:xfrm>
                  <a:off x="2496" y="144"/>
                  <a:ext cx="0" cy="403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81" name="Line 5"/>
                <p:cNvSpPr>
                  <a:spLocks noChangeShapeType="1"/>
                </p:cNvSpPr>
                <p:nvPr/>
              </p:nvSpPr>
              <p:spPr bwMode="auto">
                <a:xfrm>
                  <a:off x="2752" y="144"/>
                  <a:ext cx="0" cy="403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82" name="Line 6"/>
                <p:cNvSpPr>
                  <a:spLocks noChangeShapeType="1"/>
                </p:cNvSpPr>
                <p:nvPr/>
              </p:nvSpPr>
              <p:spPr bwMode="auto">
                <a:xfrm>
                  <a:off x="3008" y="144"/>
                  <a:ext cx="0" cy="403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83" name="Line 7"/>
                <p:cNvSpPr>
                  <a:spLocks noChangeShapeType="1"/>
                </p:cNvSpPr>
                <p:nvPr/>
              </p:nvSpPr>
              <p:spPr bwMode="auto">
                <a:xfrm>
                  <a:off x="3264" y="144"/>
                  <a:ext cx="0" cy="403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84" name="Line 8"/>
                <p:cNvSpPr>
                  <a:spLocks noChangeShapeType="1"/>
                </p:cNvSpPr>
                <p:nvPr/>
              </p:nvSpPr>
              <p:spPr bwMode="auto">
                <a:xfrm>
                  <a:off x="3520" y="144"/>
                  <a:ext cx="0" cy="403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85" name="Line 9"/>
                <p:cNvSpPr>
                  <a:spLocks noChangeShapeType="1"/>
                </p:cNvSpPr>
                <p:nvPr/>
              </p:nvSpPr>
              <p:spPr bwMode="auto">
                <a:xfrm>
                  <a:off x="3776" y="144"/>
                  <a:ext cx="0" cy="403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86" name="Line 10"/>
                <p:cNvSpPr>
                  <a:spLocks noChangeShapeType="1"/>
                </p:cNvSpPr>
                <p:nvPr/>
              </p:nvSpPr>
              <p:spPr bwMode="auto">
                <a:xfrm>
                  <a:off x="4032" y="144"/>
                  <a:ext cx="0" cy="403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87" name="Line 11"/>
                <p:cNvSpPr>
                  <a:spLocks noChangeShapeType="1"/>
                </p:cNvSpPr>
                <p:nvPr/>
              </p:nvSpPr>
              <p:spPr bwMode="auto">
                <a:xfrm>
                  <a:off x="4288" y="144"/>
                  <a:ext cx="0" cy="403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88" name="Line 12"/>
                <p:cNvSpPr>
                  <a:spLocks noChangeShapeType="1"/>
                </p:cNvSpPr>
                <p:nvPr/>
              </p:nvSpPr>
              <p:spPr bwMode="auto">
                <a:xfrm>
                  <a:off x="4544" y="144"/>
                  <a:ext cx="0" cy="403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89" name="Line 13"/>
                <p:cNvSpPr>
                  <a:spLocks noChangeShapeType="1"/>
                </p:cNvSpPr>
                <p:nvPr/>
              </p:nvSpPr>
              <p:spPr bwMode="auto">
                <a:xfrm>
                  <a:off x="4800" y="144"/>
                  <a:ext cx="0" cy="403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90" name="Line 14"/>
                <p:cNvSpPr>
                  <a:spLocks noChangeShapeType="1"/>
                </p:cNvSpPr>
                <p:nvPr/>
              </p:nvSpPr>
              <p:spPr bwMode="auto">
                <a:xfrm>
                  <a:off x="5056" y="144"/>
                  <a:ext cx="0" cy="403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grpSp>
              <p:nvGrpSpPr>
                <p:cNvPr id="91" name="Group 16"/>
                <p:cNvGrpSpPr>
                  <a:grpSpLocks/>
                </p:cNvGrpSpPr>
                <p:nvPr/>
              </p:nvGrpSpPr>
              <p:grpSpPr bwMode="auto">
                <a:xfrm>
                  <a:off x="2496" y="144"/>
                  <a:ext cx="3112" cy="4032"/>
                  <a:chOff x="192" y="144"/>
                  <a:chExt cx="5446" cy="4032"/>
                </a:xfrm>
              </p:grpSpPr>
              <p:sp>
                <p:nvSpPr>
                  <p:cNvPr id="92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192" y="144"/>
                    <a:ext cx="537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93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192" y="4176"/>
                    <a:ext cx="537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94" name="Line 19"/>
                  <p:cNvSpPr>
                    <a:spLocks noChangeShapeType="1"/>
                  </p:cNvSpPr>
                  <p:nvPr/>
                </p:nvSpPr>
                <p:spPr bwMode="auto">
                  <a:xfrm>
                    <a:off x="192" y="381"/>
                    <a:ext cx="537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95" name="Line 20"/>
                  <p:cNvSpPr>
                    <a:spLocks noChangeShapeType="1"/>
                  </p:cNvSpPr>
                  <p:nvPr/>
                </p:nvSpPr>
                <p:spPr bwMode="auto">
                  <a:xfrm>
                    <a:off x="192" y="618"/>
                    <a:ext cx="537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96" name="Line 21"/>
                  <p:cNvSpPr>
                    <a:spLocks noChangeShapeType="1"/>
                  </p:cNvSpPr>
                  <p:nvPr/>
                </p:nvSpPr>
                <p:spPr bwMode="auto">
                  <a:xfrm>
                    <a:off x="192" y="856"/>
                    <a:ext cx="537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97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192" y="1093"/>
                    <a:ext cx="537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98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192" y="1330"/>
                    <a:ext cx="537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99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192" y="1567"/>
                    <a:ext cx="537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100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192" y="1804"/>
                    <a:ext cx="537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101" name="Line 26"/>
                  <p:cNvSpPr>
                    <a:spLocks noChangeShapeType="1"/>
                  </p:cNvSpPr>
                  <p:nvPr/>
                </p:nvSpPr>
                <p:spPr bwMode="auto">
                  <a:xfrm>
                    <a:off x="192" y="2041"/>
                    <a:ext cx="537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102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262" y="2274"/>
                    <a:ext cx="537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103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192" y="2516"/>
                    <a:ext cx="537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104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192" y="2753"/>
                    <a:ext cx="537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105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192" y="2990"/>
                    <a:ext cx="537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106" name="Line 31"/>
                  <p:cNvSpPr>
                    <a:spLocks noChangeShapeType="1"/>
                  </p:cNvSpPr>
                  <p:nvPr/>
                </p:nvSpPr>
                <p:spPr bwMode="auto">
                  <a:xfrm>
                    <a:off x="192" y="3227"/>
                    <a:ext cx="537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107" name="Line 32"/>
                  <p:cNvSpPr>
                    <a:spLocks noChangeShapeType="1"/>
                  </p:cNvSpPr>
                  <p:nvPr/>
                </p:nvSpPr>
                <p:spPr bwMode="auto">
                  <a:xfrm>
                    <a:off x="192" y="3464"/>
                    <a:ext cx="537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108" name="Line 33"/>
                  <p:cNvSpPr>
                    <a:spLocks noChangeShapeType="1"/>
                  </p:cNvSpPr>
                  <p:nvPr/>
                </p:nvSpPr>
                <p:spPr bwMode="auto">
                  <a:xfrm>
                    <a:off x="192" y="3702"/>
                    <a:ext cx="537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109" name="Line 34"/>
                  <p:cNvSpPr>
                    <a:spLocks noChangeShapeType="1"/>
                  </p:cNvSpPr>
                  <p:nvPr/>
                </p:nvSpPr>
                <p:spPr bwMode="auto">
                  <a:xfrm>
                    <a:off x="192" y="3939"/>
                    <a:ext cx="537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</p:grpSp>
          <p:grpSp>
            <p:nvGrpSpPr>
              <p:cNvPr id="41" name="Группа 45"/>
              <p:cNvGrpSpPr/>
              <p:nvPr/>
            </p:nvGrpSpPr>
            <p:grpSpPr>
              <a:xfrm>
                <a:off x="-91962" y="-171500"/>
                <a:ext cx="8993073" cy="6868154"/>
                <a:chOff x="-684084" y="368430"/>
                <a:chExt cx="8993073" cy="6868154"/>
              </a:xfrm>
            </p:grpSpPr>
            <p:grpSp>
              <p:nvGrpSpPr>
                <p:cNvPr id="42" name="Group 2"/>
                <p:cNvGrpSpPr>
                  <a:grpSpLocks/>
                </p:cNvGrpSpPr>
                <p:nvPr/>
              </p:nvGrpSpPr>
              <p:grpSpPr bwMode="auto">
                <a:xfrm>
                  <a:off x="-684084" y="368430"/>
                  <a:ext cx="3072" cy="6400800"/>
                  <a:chOff x="2496" y="144"/>
                  <a:chExt cx="3072" cy="4032"/>
                </a:xfrm>
              </p:grpSpPr>
              <p:sp>
                <p:nvSpPr>
                  <p:cNvPr id="50" name="Line 3"/>
                  <p:cNvSpPr>
                    <a:spLocks noChangeShapeType="1"/>
                  </p:cNvSpPr>
                  <p:nvPr/>
                </p:nvSpPr>
                <p:spPr bwMode="auto">
                  <a:xfrm>
                    <a:off x="5568" y="144"/>
                    <a:ext cx="0" cy="403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51" name="Line 4"/>
                  <p:cNvSpPr>
                    <a:spLocks noChangeShapeType="1"/>
                  </p:cNvSpPr>
                  <p:nvPr/>
                </p:nvSpPr>
                <p:spPr bwMode="auto">
                  <a:xfrm>
                    <a:off x="2496" y="144"/>
                    <a:ext cx="0" cy="403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52" name="Line 5"/>
                  <p:cNvSpPr>
                    <a:spLocks noChangeShapeType="1"/>
                  </p:cNvSpPr>
                  <p:nvPr/>
                </p:nvSpPr>
                <p:spPr bwMode="auto">
                  <a:xfrm>
                    <a:off x="2752" y="144"/>
                    <a:ext cx="0" cy="403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53" name="Line 6"/>
                  <p:cNvSpPr>
                    <a:spLocks noChangeShapeType="1"/>
                  </p:cNvSpPr>
                  <p:nvPr/>
                </p:nvSpPr>
                <p:spPr bwMode="auto">
                  <a:xfrm>
                    <a:off x="3008" y="144"/>
                    <a:ext cx="0" cy="403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54" name="Line 7"/>
                  <p:cNvSpPr>
                    <a:spLocks noChangeShapeType="1"/>
                  </p:cNvSpPr>
                  <p:nvPr/>
                </p:nvSpPr>
                <p:spPr bwMode="auto">
                  <a:xfrm>
                    <a:off x="3264" y="144"/>
                    <a:ext cx="0" cy="403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55" name="Line 8"/>
                  <p:cNvSpPr>
                    <a:spLocks noChangeShapeType="1"/>
                  </p:cNvSpPr>
                  <p:nvPr/>
                </p:nvSpPr>
                <p:spPr bwMode="auto">
                  <a:xfrm>
                    <a:off x="3520" y="144"/>
                    <a:ext cx="0" cy="403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56" name="Line 9"/>
                  <p:cNvSpPr>
                    <a:spLocks noChangeShapeType="1"/>
                  </p:cNvSpPr>
                  <p:nvPr/>
                </p:nvSpPr>
                <p:spPr bwMode="auto">
                  <a:xfrm>
                    <a:off x="3776" y="144"/>
                    <a:ext cx="0" cy="403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57" name="Line 10"/>
                  <p:cNvSpPr>
                    <a:spLocks noChangeShapeType="1"/>
                  </p:cNvSpPr>
                  <p:nvPr/>
                </p:nvSpPr>
                <p:spPr bwMode="auto">
                  <a:xfrm>
                    <a:off x="4032" y="144"/>
                    <a:ext cx="0" cy="403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58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4288" y="144"/>
                    <a:ext cx="0" cy="403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59" name="Line 12"/>
                  <p:cNvSpPr>
                    <a:spLocks noChangeShapeType="1"/>
                  </p:cNvSpPr>
                  <p:nvPr/>
                </p:nvSpPr>
                <p:spPr bwMode="auto">
                  <a:xfrm>
                    <a:off x="4544" y="144"/>
                    <a:ext cx="0" cy="403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grpSp>
                <p:nvGrpSpPr>
                  <p:cNvPr id="60" name="Group 16"/>
                  <p:cNvGrpSpPr>
                    <a:grpSpLocks/>
                  </p:cNvGrpSpPr>
                  <p:nvPr/>
                </p:nvGrpSpPr>
                <p:grpSpPr bwMode="auto">
                  <a:xfrm>
                    <a:off x="2496" y="144"/>
                    <a:ext cx="3072" cy="4032"/>
                    <a:chOff x="192" y="144"/>
                    <a:chExt cx="5376" cy="4032"/>
                  </a:xfrm>
                </p:grpSpPr>
                <p:sp>
                  <p:nvSpPr>
                    <p:cNvPr id="61" name="Line 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144"/>
                      <a:ext cx="5376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62" name="Line 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4176"/>
                      <a:ext cx="5376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63" name="Line 1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381"/>
                      <a:ext cx="5376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64" name="Line 2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618"/>
                      <a:ext cx="5376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65" name="Line 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856"/>
                      <a:ext cx="5376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66" name="Line 2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1093"/>
                      <a:ext cx="5376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67" name="Line 2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1330"/>
                      <a:ext cx="5376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68" name="Line 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1567"/>
                      <a:ext cx="5376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69" name="Line 2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1804"/>
                      <a:ext cx="5376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70" name="Line 2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2041"/>
                      <a:ext cx="5376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71" name="Line 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2279"/>
                      <a:ext cx="5376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72" name="Line 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2516"/>
                      <a:ext cx="5376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73" name="Line 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2753"/>
                      <a:ext cx="5376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74" name="Line 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2990"/>
                      <a:ext cx="5376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75" name="Line 3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3227"/>
                      <a:ext cx="5376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76" name="Line 3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3464"/>
                      <a:ext cx="5376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77" name="Line 3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3702"/>
                      <a:ext cx="5376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78" name="Line 3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3939"/>
                      <a:ext cx="5376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</p:grpSp>
            </p:grpSp>
            <p:grpSp>
              <p:nvGrpSpPr>
                <p:cNvPr id="43" name="Группа 75"/>
                <p:cNvGrpSpPr/>
                <p:nvPr/>
              </p:nvGrpSpPr>
              <p:grpSpPr>
                <a:xfrm>
                  <a:off x="3559189" y="530984"/>
                  <a:ext cx="4749800" cy="6705600"/>
                  <a:chOff x="4248693" y="0"/>
                  <a:chExt cx="4749800" cy="6705600"/>
                </a:xfrm>
              </p:grpSpPr>
              <p:sp>
                <p:nvSpPr>
                  <p:cNvPr id="44" name="Freeform 35"/>
                  <p:cNvSpPr>
                    <a:spLocks/>
                  </p:cNvSpPr>
                  <p:nvPr/>
                </p:nvSpPr>
                <p:spPr bwMode="auto">
                  <a:xfrm>
                    <a:off x="4248693" y="3602470"/>
                    <a:ext cx="4749800" cy="12700"/>
                  </a:xfrm>
                  <a:custGeom>
                    <a:avLst/>
                    <a:gdLst/>
                    <a:ahLst/>
                    <a:cxnLst>
                      <a:cxn ang="0">
                        <a:pos x="0" y="8"/>
                      </a:cxn>
                      <a:cxn ang="0">
                        <a:pos x="2992" y="0"/>
                      </a:cxn>
                    </a:cxnLst>
                    <a:rect l="0" t="0" r="r" b="b"/>
                    <a:pathLst>
                      <a:path w="2992" h="8">
                        <a:moveTo>
                          <a:pt x="0" y="8"/>
                        </a:moveTo>
                        <a:lnTo>
                          <a:pt x="2992" y="0"/>
                        </a:lnTo>
                      </a:path>
                    </a:pathLst>
                  </a:custGeom>
                  <a:noFill/>
                  <a:ln w="19050" cmpd="sng">
                    <a:solidFill>
                      <a:schemeClr val="tx1"/>
                    </a:solidFill>
                    <a:round/>
                    <a:headEnd/>
                    <a:tailEnd type="stealth" w="lg" len="lg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45" name="Freeform 36"/>
                  <p:cNvSpPr>
                    <a:spLocks/>
                  </p:cNvSpPr>
                  <p:nvPr/>
                </p:nvSpPr>
                <p:spPr bwMode="auto">
                  <a:xfrm>
                    <a:off x="6400800" y="101600"/>
                    <a:ext cx="1588" cy="6604000"/>
                  </a:xfrm>
                  <a:custGeom>
                    <a:avLst/>
                    <a:gdLst/>
                    <a:ahLst/>
                    <a:cxnLst>
                      <a:cxn ang="0">
                        <a:pos x="0" y="416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" h="4160">
                        <a:moveTo>
                          <a:pt x="0" y="4160"/>
                        </a:moveTo>
                        <a:lnTo>
                          <a:pt x="0" y="0"/>
                        </a:lnTo>
                      </a:path>
                    </a:pathLst>
                  </a:custGeom>
                  <a:noFill/>
                  <a:ln w="19050" cmpd="sng">
                    <a:solidFill>
                      <a:schemeClr val="tx1"/>
                    </a:solidFill>
                    <a:round/>
                    <a:headEnd/>
                    <a:tailEnd type="stealth" w="lg" len="lg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46" name="Text Box 3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070659" y="3293926"/>
                    <a:ext cx="407484" cy="46166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 i="1" dirty="0"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rPr>
                      <a:t>O</a:t>
                    </a:r>
                    <a:endParaRPr lang="ru-RU" sz="2400" b="1" i="1" dirty="0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47" name="Text Box 3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494423" y="3005886"/>
                    <a:ext cx="412750" cy="6413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3600" b="1" i="1" dirty="0"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rPr>
                      <a:t>x</a:t>
                    </a:r>
                    <a:endParaRPr lang="ru-RU" sz="3600" b="1" i="1" dirty="0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48" name="Text Box 3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019800" y="0"/>
                    <a:ext cx="387350" cy="6413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3600" b="1" i="1" dirty="0"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rPr>
                      <a:t>y</a:t>
                    </a:r>
                    <a:endParaRPr lang="ru-RU" sz="3600" b="1" i="1" dirty="0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49" name="Text Box 4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29400" y="3581400"/>
                    <a:ext cx="354013" cy="45720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 dirty="0"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</a:rPr>
                      <a:t>1</a:t>
                    </a:r>
                    <a:endParaRPr lang="ru-RU" sz="2400" b="1" dirty="0">
                      <a:effectLst>
                        <a:outerShdw blurRad="38100" dist="38100" dir="2700000" algn="tl">
                          <a:srgbClr val="C0C0C0"/>
                        </a:outerShdw>
                      </a:effectLst>
                    </a:endParaRPr>
                  </a:p>
                </p:txBody>
              </p:sp>
            </p:grpSp>
          </p:grpSp>
        </p:grpSp>
        <p:grpSp>
          <p:nvGrpSpPr>
            <p:cNvPr id="7" name="Group 2"/>
            <p:cNvGrpSpPr>
              <a:grpSpLocks/>
            </p:cNvGrpSpPr>
            <p:nvPr/>
          </p:nvGrpSpPr>
          <p:grpSpPr bwMode="auto">
            <a:xfrm>
              <a:off x="3860411" y="228600"/>
              <a:ext cx="4968876" cy="6400800"/>
              <a:chOff x="2496" y="144"/>
              <a:chExt cx="3130" cy="4032"/>
            </a:xfrm>
          </p:grpSpPr>
          <p:sp>
            <p:nvSpPr>
              <p:cNvPr id="8" name="Line 3"/>
              <p:cNvSpPr>
                <a:spLocks noChangeShapeType="1"/>
              </p:cNvSpPr>
              <p:nvPr/>
            </p:nvSpPr>
            <p:spPr bwMode="auto">
              <a:xfrm>
                <a:off x="5568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9" name="Line 4"/>
              <p:cNvSpPr>
                <a:spLocks noChangeShapeType="1"/>
              </p:cNvSpPr>
              <p:nvPr/>
            </p:nvSpPr>
            <p:spPr bwMode="auto">
              <a:xfrm>
                <a:off x="2496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0" name="Line 5"/>
              <p:cNvSpPr>
                <a:spLocks noChangeShapeType="1"/>
              </p:cNvSpPr>
              <p:nvPr/>
            </p:nvSpPr>
            <p:spPr bwMode="auto">
              <a:xfrm>
                <a:off x="2752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1" name="Line 6"/>
              <p:cNvSpPr>
                <a:spLocks noChangeShapeType="1"/>
              </p:cNvSpPr>
              <p:nvPr/>
            </p:nvSpPr>
            <p:spPr bwMode="auto">
              <a:xfrm>
                <a:off x="3008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3264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3" name="Line 8"/>
              <p:cNvSpPr>
                <a:spLocks noChangeShapeType="1"/>
              </p:cNvSpPr>
              <p:nvPr/>
            </p:nvSpPr>
            <p:spPr bwMode="auto">
              <a:xfrm>
                <a:off x="3520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4" name="Line 9"/>
              <p:cNvSpPr>
                <a:spLocks noChangeShapeType="1"/>
              </p:cNvSpPr>
              <p:nvPr/>
            </p:nvSpPr>
            <p:spPr bwMode="auto">
              <a:xfrm>
                <a:off x="3776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5" name="Line 10"/>
              <p:cNvSpPr>
                <a:spLocks noChangeShapeType="1"/>
              </p:cNvSpPr>
              <p:nvPr/>
            </p:nvSpPr>
            <p:spPr bwMode="auto">
              <a:xfrm>
                <a:off x="4032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6" name="Line 11"/>
              <p:cNvSpPr>
                <a:spLocks noChangeShapeType="1"/>
              </p:cNvSpPr>
              <p:nvPr/>
            </p:nvSpPr>
            <p:spPr bwMode="auto">
              <a:xfrm>
                <a:off x="4288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7" name="Line 12"/>
              <p:cNvSpPr>
                <a:spLocks noChangeShapeType="1"/>
              </p:cNvSpPr>
              <p:nvPr/>
            </p:nvSpPr>
            <p:spPr bwMode="auto">
              <a:xfrm>
                <a:off x="4544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8" name="Line 13"/>
              <p:cNvSpPr>
                <a:spLocks noChangeShapeType="1"/>
              </p:cNvSpPr>
              <p:nvPr/>
            </p:nvSpPr>
            <p:spPr bwMode="auto">
              <a:xfrm>
                <a:off x="4800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9" name="Line 14"/>
              <p:cNvSpPr>
                <a:spLocks noChangeShapeType="1"/>
              </p:cNvSpPr>
              <p:nvPr/>
            </p:nvSpPr>
            <p:spPr bwMode="auto">
              <a:xfrm>
                <a:off x="5056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0" name="Line 15"/>
              <p:cNvSpPr>
                <a:spLocks noChangeShapeType="1"/>
              </p:cNvSpPr>
              <p:nvPr/>
            </p:nvSpPr>
            <p:spPr bwMode="auto">
              <a:xfrm>
                <a:off x="5312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grpSp>
            <p:nvGrpSpPr>
              <p:cNvPr id="21" name="Group 16"/>
              <p:cNvGrpSpPr>
                <a:grpSpLocks/>
              </p:cNvGrpSpPr>
              <p:nvPr/>
            </p:nvGrpSpPr>
            <p:grpSpPr bwMode="auto">
              <a:xfrm>
                <a:off x="2496" y="144"/>
                <a:ext cx="3130" cy="4032"/>
                <a:chOff x="192" y="144"/>
                <a:chExt cx="5477" cy="4032"/>
              </a:xfrm>
            </p:grpSpPr>
            <p:sp>
              <p:nvSpPr>
                <p:cNvPr id="22" name="Line 17"/>
                <p:cNvSpPr>
                  <a:spLocks noChangeShapeType="1"/>
                </p:cNvSpPr>
                <p:nvPr/>
              </p:nvSpPr>
              <p:spPr bwMode="auto">
                <a:xfrm>
                  <a:off x="192" y="144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23" name="Line 18"/>
                <p:cNvSpPr>
                  <a:spLocks noChangeShapeType="1"/>
                </p:cNvSpPr>
                <p:nvPr/>
              </p:nvSpPr>
              <p:spPr bwMode="auto">
                <a:xfrm>
                  <a:off x="192" y="4176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24" name="Line 19"/>
                <p:cNvSpPr>
                  <a:spLocks noChangeShapeType="1"/>
                </p:cNvSpPr>
                <p:nvPr/>
              </p:nvSpPr>
              <p:spPr bwMode="auto">
                <a:xfrm>
                  <a:off x="192" y="381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25" name="Line 20"/>
                <p:cNvSpPr>
                  <a:spLocks noChangeShapeType="1"/>
                </p:cNvSpPr>
                <p:nvPr/>
              </p:nvSpPr>
              <p:spPr bwMode="auto">
                <a:xfrm>
                  <a:off x="192" y="618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26" name="Line 21"/>
                <p:cNvSpPr>
                  <a:spLocks noChangeShapeType="1"/>
                </p:cNvSpPr>
                <p:nvPr/>
              </p:nvSpPr>
              <p:spPr bwMode="auto">
                <a:xfrm>
                  <a:off x="192" y="856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27" name="Line 22"/>
                <p:cNvSpPr>
                  <a:spLocks noChangeShapeType="1"/>
                </p:cNvSpPr>
                <p:nvPr/>
              </p:nvSpPr>
              <p:spPr bwMode="auto">
                <a:xfrm>
                  <a:off x="192" y="1093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28" name="Line 23"/>
                <p:cNvSpPr>
                  <a:spLocks noChangeShapeType="1"/>
                </p:cNvSpPr>
                <p:nvPr/>
              </p:nvSpPr>
              <p:spPr bwMode="auto">
                <a:xfrm>
                  <a:off x="192" y="1330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29" name="Line 24"/>
                <p:cNvSpPr>
                  <a:spLocks noChangeShapeType="1"/>
                </p:cNvSpPr>
                <p:nvPr/>
              </p:nvSpPr>
              <p:spPr bwMode="auto">
                <a:xfrm>
                  <a:off x="192" y="1567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30" name="Line 25"/>
                <p:cNvSpPr>
                  <a:spLocks noChangeShapeType="1"/>
                </p:cNvSpPr>
                <p:nvPr/>
              </p:nvSpPr>
              <p:spPr bwMode="auto">
                <a:xfrm>
                  <a:off x="192" y="1804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31" name="Line 26"/>
                <p:cNvSpPr>
                  <a:spLocks noChangeShapeType="1"/>
                </p:cNvSpPr>
                <p:nvPr/>
              </p:nvSpPr>
              <p:spPr bwMode="auto">
                <a:xfrm>
                  <a:off x="192" y="2041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32" name="Line 27"/>
                <p:cNvSpPr>
                  <a:spLocks noChangeShapeType="1"/>
                </p:cNvSpPr>
                <p:nvPr/>
              </p:nvSpPr>
              <p:spPr bwMode="auto">
                <a:xfrm>
                  <a:off x="293" y="2277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33" name="Line 28"/>
                <p:cNvSpPr>
                  <a:spLocks noChangeShapeType="1"/>
                </p:cNvSpPr>
                <p:nvPr/>
              </p:nvSpPr>
              <p:spPr bwMode="auto">
                <a:xfrm>
                  <a:off x="192" y="2516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34" name="Line 29"/>
                <p:cNvSpPr>
                  <a:spLocks noChangeShapeType="1"/>
                </p:cNvSpPr>
                <p:nvPr/>
              </p:nvSpPr>
              <p:spPr bwMode="auto">
                <a:xfrm>
                  <a:off x="192" y="2753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35" name="Line 30"/>
                <p:cNvSpPr>
                  <a:spLocks noChangeShapeType="1"/>
                </p:cNvSpPr>
                <p:nvPr/>
              </p:nvSpPr>
              <p:spPr bwMode="auto">
                <a:xfrm>
                  <a:off x="192" y="2990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36" name="Line 31"/>
                <p:cNvSpPr>
                  <a:spLocks noChangeShapeType="1"/>
                </p:cNvSpPr>
                <p:nvPr/>
              </p:nvSpPr>
              <p:spPr bwMode="auto">
                <a:xfrm>
                  <a:off x="192" y="3227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37" name="Line 32"/>
                <p:cNvSpPr>
                  <a:spLocks noChangeShapeType="1"/>
                </p:cNvSpPr>
                <p:nvPr/>
              </p:nvSpPr>
              <p:spPr bwMode="auto">
                <a:xfrm>
                  <a:off x="192" y="3464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38" name="Line 33"/>
                <p:cNvSpPr>
                  <a:spLocks noChangeShapeType="1"/>
                </p:cNvSpPr>
                <p:nvPr/>
              </p:nvSpPr>
              <p:spPr bwMode="auto">
                <a:xfrm>
                  <a:off x="192" y="3702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39" name="Line 34"/>
                <p:cNvSpPr>
                  <a:spLocks noChangeShapeType="1"/>
                </p:cNvSpPr>
                <p:nvPr/>
              </p:nvSpPr>
              <p:spPr bwMode="auto">
                <a:xfrm>
                  <a:off x="192" y="3939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</p:grpSp>
        </p:grpSp>
      </p:grpSp>
      <p:sp>
        <p:nvSpPr>
          <p:cNvPr id="110" name="TextBox 109"/>
          <p:cNvSpPr txBox="1"/>
          <p:nvPr/>
        </p:nvSpPr>
        <p:spPr>
          <a:xfrm>
            <a:off x="4283960" y="0"/>
            <a:ext cx="16962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Пример 4</a:t>
            </a:r>
          </a:p>
        </p:txBody>
      </p:sp>
      <p:sp>
        <p:nvSpPr>
          <p:cNvPr id="111" name="Oval 25"/>
          <p:cNvSpPr>
            <a:spLocks noChangeArrowheads="1"/>
          </p:cNvSpPr>
          <p:nvPr/>
        </p:nvSpPr>
        <p:spPr bwMode="auto">
          <a:xfrm>
            <a:off x="6301385" y="1961504"/>
            <a:ext cx="142875" cy="149225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graphicFrame>
        <p:nvGraphicFramePr>
          <p:cNvPr id="113" name="Объект 112"/>
          <p:cNvGraphicFramePr>
            <a:graphicFrameLocks noChangeAspect="1"/>
          </p:cNvGraphicFramePr>
          <p:nvPr/>
        </p:nvGraphicFramePr>
        <p:xfrm>
          <a:off x="0" y="260560"/>
          <a:ext cx="4283960" cy="15122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46" name="Формула" r:id="rId3" imgW="2197080" imgH="838080" progId="Equation.3">
                  <p:embed/>
                </p:oleObj>
              </mc:Choice>
              <mc:Fallback>
                <p:oleObj name="Формула" r:id="rId3" imgW="2197080" imgH="8380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60560"/>
                        <a:ext cx="4283960" cy="151221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4" name="TextBox 113"/>
          <p:cNvSpPr txBox="1"/>
          <p:nvPr/>
        </p:nvSpPr>
        <p:spPr>
          <a:xfrm>
            <a:off x="0" y="1804720"/>
            <a:ext cx="38306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1. Составим таблицу значений:</a:t>
            </a:r>
          </a:p>
        </p:txBody>
      </p:sp>
      <p:graphicFrame>
        <p:nvGraphicFramePr>
          <p:cNvPr id="115" name="Таблица 114"/>
          <p:cNvGraphicFramePr>
            <a:graphicFrameLocks noGrp="1"/>
          </p:cNvGraphicFramePr>
          <p:nvPr/>
        </p:nvGraphicFramePr>
        <p:xfrm>
          <a:off x="683460" y="2132820"/>
          <a:ext cx="2304321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8107"/>
                <a:gridCol w="768107"/>
                <a:gridCol w="768107"/>
              </a:tblGrid>
              <a:tr h="432060"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lang="ru-RU" sz="24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4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4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6055"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endParaRPr lang="ru-RU" sz="24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4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4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6" name="TextBox 115"/>
          <p:cNvSpPr txBox="1"/>
          <p:nvPr/>
        </p:nvSpPr>
        <p:spPr>
          <a:xfrm>
            <a:off x="81254" y="3068950"/>
            <a:ext cx="23304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2. Получим точки: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2411700" y="2996940"/>
            <a:ext cx="15279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(0; 4),  (6; 7)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107380" y="3513224"/>
            <a:ext cx="34095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3. Построим эти точки и</a:t>
            </a:r>
          </a:p>
          <a:p>
            <a:r>
              <a:rPr lang="ru-RU" sz="2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через них проведем прямую.</a:t>
            </a:r>
          </a:p>
        </p:txBody>
      </p:sp>
      <p:sp>
        <p:nvSpPr>
          <p:cNvPr id="121" name="Text Box 40"/>
          <p:cNvSpPr txBox="1">
            <a:spLocks noChangeArrowheads="1"/>
          </p:cNvSpPr>
          <p:nvPr/>
        </p:nvSpPr>
        <p:spPr bwMode="auto">
          <a:xfrm>
            <a:off x="6444260" y="1844780"/>
            <a:ext cx="3401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</a:t>
            </a:r>
            <a:endParaRPr lang="ru-RU" sz="24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2" name="Прямоугольник 121"/>
          <p:cNvSpPr/>
          <p:nvPr/>
        </p:nvSpPr>
        <p:spPr>
          <a:xfrm>
            <a:off x="5292100" y="1556740"/>
            <a:ext cx="10839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(0; 4) </a:t>
            </a:r>
            <a:endParaRPr lang="ru-RU" sz="2400" dirty="0"/>
          </a:p>
        </p:txBody>
      </p:sp>
      <p:grpSp>
        <p:nvGrpSpPr>
          <p:cNvPr id="123" name="Группа 122"/>
          <p:cNvGrpSpPr/>
          <p:nvPr/>
        </p:nvGrpSpPr>
        <p:grpSpPr>
          <a:xfrm>
            <a:off x="6372250" y="692620"/>
            <a:ext cx="2572468" cy="3414075"/>
            <a:chOff x="4048500" y="63085"/>
            <a:chExt cx="2572468" cy="3414075"/>
          </a:xfrm>
        </p:grpSpPr>
        <p:sp>
          <p:nvSpPr>
            <p:cNvPr id="124" name="Text Box 40"/>
            <p:cNvSpPr txBox="1">
              <a:spLocks noChangeArrowheads="1"/>
            </p:cNvSpPr>
            <p:nvPr/>
          </p:nvSpPr>
          <p:spPr bwMode="auto">
            <a:xfrm>
              <a:off x="6280810" y="3015495"/>
              <a:ext cx="34015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6</a:t>
              </a:r>
              <a:endParaRPr lang="ru-RU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25" name="Text Box 40"/>
            <p:cNvSpPr txBox="1">
              <a:spLocks noChangeArrowheads="1"/>
            </p:cNvSpPr>
            <p:nvPr/>
          </p:nvSpPr>
          <p:spPr bwMode="auto">
            <a:xfrm>
              <a:off x="4048500" y="63085"/>
              <a:ext cx="34015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7</a:t>
              </a:r>
              <a:endParaRPr lang="ru-RU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sp>
        <p:nvSpPr>
          <p:cNvPr id="126" name="Oval 25"/>
          <p:cNvSpPr>
            <a:spLocks noChangeArrowheads="1"/>
          </p:cNvSpPr>
          <p:nvPr/>
        </p:nvSpPr>
        <p:spPr bwMode="auto">
          <a:xfrm>
            <a:off x="8727780" y="822010"/>
            <a:ext cx="142875" cy="149225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cxnSp>
        <p:nvCxnSpPr>
          <p:cNvPr id="127" name="Прямая соединительная линия 126"/>
          <p:cNvCxnSpPr/>
          <p:nvPr/>
        </p:nvCxnSpPr>
        <p:spPr>
          <a:xfrm flipH="1">
            <a:off x="4427980" y="728055"/>
            <a:ext cx="4716020" cy="223231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TextBox 130"/>
          <p:cNvSpPr txBox="1"/>
          <p:nvPr/>
        </p:nvSpPr>
        <p:spPr>
          <a:xfrm>
            <a:off x="185896" y="4325070"/>
            <a:ext cx="36660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 Выделим отрезок </a:t>
            </a:r>
            <a:r>
              <a:rPr lang="ru-RU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 </a:t>
            </a:r>
            <a:r>
              <a:rPr lang="ru-RU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 0; 6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cxnSp>
        <p:nvCxnSpPr>
          <p:cNvPr id="132" name="Прямая соединительная линия 131"/>
          <p:cNvCxnSpPr/>
          <p:nvPr/>
        </p:nvCxnSpPr>
        <p:spPr>
          <a:xfrm flipH="1">
            <a:off x="6360522" y="891232"/>
            <a:ext cx="2448340" cy="1152160"/>
          </a:xfrm>
          <a:prstGeom prst="line">
            <a:avLst/>
          </a:prstGeom>
          <a:ln w="38100">
            <a:solidFill>
              <a:srgbClr val="FF000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5" name="Объект 134"/>
          <p:cNvGraphicFramePr>
            <a:graphicFrameLocks noChangeAspect="1"/>
          </p:cNvGraphicFramePr>
          <p:nvPr/>
        </p:nvGraphicFramePr>
        <p:xfrm>
          <a:off x="6444260" y="4077090"/>
          <a:ext cx="2160300" cy="15871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47" name="Формула" r:id="rId5" imgW="622080" imgH="457200" progId="Equation.3">
                  <p:embed/>
                </p:oleObj>
              </mc:Choice>
              <mc:Fallback>
                <p:oleObj name="Формула" r:id="rId5" imgW="622080" imgH="457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4260" y="4077090"/>
                        <a:ext cx="2160300" cy="158715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44" name="Object 4"/>
          <p:cNvGraphicFramePr>
            <a:graphicFrameLocks noChangeAspect="1"/>
          </p:cNvGraphicFramePr>
          <p:nvPr/>
        </p:nvGraphicFramePr>
        <p:xfrm>
          <a:off x="5508130" y="2060810"/>
          <a:ext cx="3168440" cy="6529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48" name="Формула" r:id="rId7" imgW="1765080" imgH="393480" progId="Equation.3">
                  <p:embed/>
                </p:oleObj>
              </mc:Choice>
              <mc:Fallback>
                <p:oleObj name="Формула" r:id="rId7" imgW="176508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30" y="2060810"/>
                        <a:ext cx="3168440" cy="65297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8" name="Прямоугольник 137"/>
          <p:cNvSpPr/>
          <p:nvPr/>
        </p:nvSpPr>
        <p:spPr>
          <a:xfrm>
            <a:off x="7740440" y="332570"/>
            <a:ext cx="10839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(6; 7) </a:t>
            </a:r>
            <a:endParaRPr lang="ru-RU" sz="2400" dirty="0"/>
          </a:p>
        </p:txBody>
      </p:sp>
      <p:cxnSp>
        <p:nvCxnSpPr>
          <p:cNvPr id="141" name="Прямая соединительная линия 140"/>
          <p:cNvCxnSpPr>
            <a:endCxn id="125" idx="1"/>
          </p:cNvCxnSpPr>
          <p:nvPr/>
        </p:nvCxnSpPr>
        <p:spPr>
          <a:xfrm flipH="1">
            <a:off x="6372250" y="908650"/>
            <a:ext cx="2412328" cy="14803"/>
          </a:xfrm>
          <a:prstGeom prst="line">
            <a:avLst/>
          </a:prstGeom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Oval 25"/>
          <p:cNvSpPr>
            <a:spLocks noChangeArrowheads="1"/>
          </p:cNvSpPr>
          <p:nvPr/>
        </p:nvSpPr>
        <p:spPr bwMode="auto">
          <a:xfrm>
            <a:off x="6301385" y="836640"/>
            <a:ext cx="142875" cy="149225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44" name="TextBox 143"/>
          <p:cNvSpPr txBox="1"/>
          <p:nvPr/>
        </p:nvSpPr>
        <p:spPr>
          <a:xfrm>
            <a:off x="202087" y="4725180"/>
            <a:ext cx="5101909" cy="83099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en-US" sz="2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k &gt; 0, </a:t>
            </a:r>
            <a:r>
              <a:rPr lang="ru-RU" sz="2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то линейная функция</a:t>
            </a:r>
          </a:p>
          <a:p>
            <a:r>
              <a:rPr lang="ru-RU" sz="2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у = </a:t>
            </a:r>
            <a:r>
              <a:rPr lang="en-US" sz="2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kx + b</a:t>
            </a:r>
            <a:r>
              <a:rPr lang="ru-RU" sz="2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возрастает.</a:t>
            </a:r>
          </a:p>
        </p:txBody>
      </p:sp>
      <p:graphicFrame>
        <p:nvGraphicFramePr>
          <p:cNvPr id="145" name="Объект 144"/>
          <p:cNvGraphicFramePr>
            <a:graphicFrameLocks noChangeAspect="1"/>
          </p:cNvGraphicFramePr>
          <p:nvPr/>
        </p:nvGraphicFramePr>
        <p:xfrm>
          <a:off x="3851900" y="1412720"/>
          <a:ext cx="1067320" cy="10339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49" name="Формула" r:id="rId9" imgW="406080" imgH="393480" progId="Equation.3">
                  <p:embed/>
                </p:oleObj>
              </mc:Choice>
              <mc:Fallback>
                <p:oleObj name="Формула" r:id="rId9" imgW="40608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900" y="1412720"/>
                        <a:ext cx="1067320" cy="103396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6" name="Прямая со стрелкой 145"/>
          <p:cNvCxnSpPr/>
          <p:nvPr/>
        </p:nvCxnSpPr>
        <p:spPr>
          <a:xfrm flipV="1">
            <a:off x="6588280" y="1484730"/>
            <a:ext cx="1440200" cy="648090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Прямоугольник 147"/>
          <p:cNvSpPr/>
          <p:nvPr/>
        </p:nvSpPr>
        <p:spPr>
          <a:xfrm>
            <a:off x="179390" y="5550413"/>
            <a:ext cx="4320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Точка пересечения с осью </a:t>
            </a:r>
            <a:r>
              <a:rPr lang="ru-RU" sz="2400" b="1" i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оу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 (0; 4) т. е. при т = 4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500"/>
                            </p:stCondLst>
                            <p:childTnLst>
                              <p:par>
                                <p:cTn id="75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4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6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4" dur="3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3000"/>
                            </p:stCondLst>
                            <p:childTnLst>
                              <p:par>
                                <p:cTn id="10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1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6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0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2" presetID="22" presetClass="entr" presetSubtype="4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 animBg="1"/>
      <p:bldP spid="114" grpId="0"/>
      <p:bldP spid="116" grpId="0"/>
      <p:bldP spid="117" grpId="0"/>
      <p:bldP spid="118" grpId="0"/>
      <p:bldP spid="121" grpId="0"/>
      <p:bldP spid="122" grpId="0"/>
      <p:bldP spid="126" grpId="0" animBg="1"/>
      <p:bldP spid="131" grpId="0"/>
      <p:bldP spid="138" grpId="1"/>
      <p:bldP spid="143" grpId="0" animBg="1"/>
      <p:bldP spid="144" grpId="0"/>
      <p:bldP spid="148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2000" b="1" i="1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10738</TotalTime>
  <Words>1075</Words>
  <Application>Microsoft Office PowerPoint</Application>
  <PresentationFormat>Экран (4:3)</PresentationFormat>
  <Paragraphs>239</Paragraphs>
  <Slides>13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Тема Office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 класс алгебра</dc:title>
  <dc:creator>Кравченко</dc:creator>
  <cp:lastModifiedBy>tRon</cp:lastModifiedBy>
  <cp:revision>1217</cp:revision>
  <dcterms:created xsi:type="dcterms:W3CDTF">2011-06-18T13:01:16Z</dcterms:created>
  <dcterms:modified xsi:type="dcterms:W3CDTF">2016-02-28T11:45:45Z</dcterms:modified>
</cp:coreProperties>
</file>