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67" r:id="rId7"/>
    <p:sldId id="268" r:id="rId8"/>
    <p:sldId id="259" r:id="rId9"/>
    <p:sldId id="257" r:id="rId10"/>
    <p:sldId id="258" r:id="rId11"/>
    <p:sldId id="269" r:id="rId12"/>
    <p:sldId id="260"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0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B327DD-385C-473C-8D54-170291047E37}"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7EDA8C-99EC-4B2C-9938-C3C18B66B11C}" type="slidenum">
              <a:rPr lang="ru-RU" smtClean="0"/>
              <a:pPr/>
              <a:t>‹#›</a:t>
            </a:fld>
            <a:endParaRPr lang="ru-RU"/>
          </a:p>
        </p:txBody>
      </p:sp>
    </p:spTree>
    <p:extLst>
      <p:ext uri="{BB962C8B-B14F-4D97-AF65-F5344CB8AC3E}">
        <p14:creationId xmlns:p14="http://schemas.microsoft.com/office/powerpoint/2010/main" val="198218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B327DD-385C-473C-8D54-170291047E37}"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7EDA8C-99EC-4B2C-9938-C3C18B66B11C}" type="slidenum">
              <a:rPr lang="ru-RU" smtClean="0"/>
              <a:pPr/>
              <a:t>‹#›</a:t>
            </a:fld>
            <a:endParaRPr lang="ru-RU"/>
          </a:p>
        </p:txBody>
      </p:sp>
    </p:spTree>
    <p:extLst>
      <p:ext uri="{BB962C8B-B14F-4D97-AF65-F5344CB8AC3E}">
        <p14:creationId xmlns:p14="http://schemas.microsoft.com/office/powerpoint/2010/main" val="307420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B327DD-385C-473C-8D54-170291047E37}"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7EDA8C-99EC-4B2C-9938-C3C18B66B11C}" type="slidenum">
              <a:rPr lang="ru-RU" smtClean="0"/>
              <a:pPr/>
              <a:t>‹#›</a:t>
            </a:fld>
            <a:endParaRPr lang="ru-RU"/>
          </a:p>
        </p:txBody>
      </p:sp>
    </p:spTree>
    <p:extLst>
      <p:ext uri="{BB962C8B-B14F-4D97-AF65-F5344CB8AC3E}">
        <p14:creationId xmlns:p14="http://schemas.microsoft.com/office/powerpoint/2010/main" val="404103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B327DD-385C-473C-8D54-170291047E37}"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7EDA8C-99EC-4B2C-9938-C3C18B66B11C}" type="slidenum">
              <a:rPr lang="ru-RU" smtClean="0"/>
              <a:pPr/>
              <a:t>‹#›</a:t>
            </a:fld>
            <a:endParaRPr lang="ru-RU"/>
          </a:p>
        </p:txBody>
      </p:sp>
    </p:spTree>
    <p:extLst>
      <p:ext uri="{BB962C8B-B14F-4D97-AF65-F5344CB8AC3E}">
        <p14:creationId xmlns:p14="http://schemas.microsoft.com/office/powerpoint/2010/main" val="46963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4B327DD-385C-473C-8D54-170291047E37}"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7EDA8C-99EC-4B2C-9938-C3C18B66B11C}" type="slidenum">
              <a:rPr lang="ru-RU" smtClean="0"/>
              <a:pPr/>
              <a:t>‹#›</a:t>
            </a:fld>
            <a:endParaRPr lang="ru-RU"/>
          </a:p>
        </p:txBody>
      </p:sp>
    </p:spTree>
    <p:extLst>
      <p:ext uri="{BB962C8B-B14F-4D97-AF65-F5344CB8AC3E}">
        <p14:creationId xmlns:p14="http://schemas.microsoft.com/office/powerpoint/2010/main" val="3910993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4B327DD-385C-473C-8D54-170291047E37}" type="datetimeFigureOut">
              <a:rPr lang="ru-RU" smtClean="0"/>
              <a:pPr/>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7EDA8C-99EC-4B2C-9938-C3C18B66B11C}" type="slidenum">
              <a:rPr lang="ru-RU" smtClean="0"/>
              <a:pPr/>
              <a:t>‹#›</a:t>
            </a:fld>
            <a:endParaRPr lang="ru-RU"/>
          </a:p>
        </p:txBody>
      </p:sp>
    </p:spTree>
    <p:extLst>
      <p:ext uri="{BB962C8B-B14F-4D97-AF65-F5344CB8AC3E}">
        <p14:creationId xmlns:p14="http://schemas.microsoft.com/office/powerpoint/2010/main" val="182310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4B327DD-385C-473C-8D54-170291047E37}" type="datetimeFigureOut">
              <a:rPr lang="ru-RU" smtClean="0"/>
              <a:pPr/>
              <a:t>28.02.2016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17EDA8C-99EC-4B2C-9938-C3C18B66B11C}" type="slidenum">
              <a:rPr lang="ru-RU" smtClean="0"/>
              <a:pPr/>
              <a:t>‹#›</a:t>
            </a:fld>
            <a:endParaRPr lang="ru-RU"/>
          </a:p>
        </p:txBody>
      </p:sp>
    </p:spTree>
    <p:extLst>
      <p:ext uri="{BB962C8B-B14F-4D97-AF65-F5344CB8AC3E}">
        <p14:creationId xmlns:p14="http://schemas.microsoft.com/office/powerpoint/2010/main" val="501110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4B327DD-385C-473C-8D54-170291047E37}" type="datetimeFigureOut">
              <a:rPr lang="ru-RU" smtClean="0"/>
              <a:pPr/>
              <a:t>28.02.2016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17EDA8C-99EC-4B2C-9938-C3C18B66B11C}" type="slidenum">
              <a:rPr lang="ru-RU" smtClean="0"/>
              <a:pPr/>
              <a:t>‹#›</a:t>
            </a:fld>
            <a:endParaRPr lang="ru-RU"/>
          </a:p>
        </p:txBody>
      </p:sp>
    </p:spTree>
    <p:extLst>
      <p:ext uri="{BB962C8B-B14F-4D97-AF65-F5344CB8AC3E}">
        <p14:creationId xmlns:p14="http://schemas.microsoft.com/office/powerpoint/2010/main" val="409345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B327DD-385C-473C-8D54-170291047E37}" type="datetimeFigureOut">
              <a:rPr lang="ru-RU" smtClean="0"/>
              <a:pPr/>
              <a:t>28.02.2016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17EDA8C-99EC-4B2C-9938-C3C18B66B11C}" type="slidenum">
              <a:rPr lang="ru-RU" smtClean="0"/>
              <a:pPr/>
              <a:t>‹#›</a:t>
            </a:fld>
            <a:endParaRPr lang="ru-RU"/>
          </a:p>
        </p:txBody>
      </p:sp>
    </p:spTree>
    <p:extLst>
      <p:ext uri="{BB962C8B-B14F-4D97-AF65-F5344CB8AC3E}">
        <p14:creationId xmlns:p14="http://schemas.microsoft.com/office/powerpoint/2010/main" val="2943848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B327DD-385C-473C-8D54-170291047E37}" type="datetimeFigureOut">
              <a:rPr lang="ru-RU" smtClean="0"/>
              <a:pPr/>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7EDA8C-99EC-4B2C-9938-C3C18B66B11C}" type="slidenum">
              <a:rPr lang="ru-RU" smtClean="0"/>
              <a:pPr/>
              <a:t>‹#›</a:t>
            </a:fld>
            <a:endParaRPr lang="ru-RU"/>
          </a:p>
        </p:txBody>
      </p:sp>
    </p:spTree>
    <p:extLst>
      <p:ext uri="{BB962C8B-B14F-4D97-AF65-F5344CB8AC3E}">
        <p14:creationId xmlns:p14="http://schemas.microsoft.com/office/powerpoint/2010/main" val="293063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B327DD-385C-473C-8D54-170291047E37}" type="datetimeFigureOut">
              <a:rPr lang="ru-RU" smtClean="0"/>
              <a:pPr/>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7EDA8C-99EC-4B2C-9938-C3C18B66B11C}" type="slidenum">
              <a:rPr lang="ru-RU" smtClean="0"/>
              <a:pPr/>
              <a:t>‹#›</a:t>
            </a:fld>
            <a:endParaRPr lang="ru-RU"/>
          </a:p>
        </p:txBody>
      </p:sp>
    </p:spTree>
    <p:extLst>
      <p:ext uri="{BB962C8B-B14F-4D97-AF65-F5344CB8AC3E}">
        <p14:creationId xmlns:p14="http://schemas.microsoft.com/office/powerpoint/2010/main" val="159399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327DD-385C-473C-8D54-170291047E37}" type="datetimeFigureOut">
              <a:rPr lang="ru-RU" smtClean="0"/>
              <a:pPr/>
              <a:t>28.02.2016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7EDA8C-99EC-4B2C-9938-C3C18B66B11C}" type="slidenum">
              <a:rPr lang="ru-RU" smtClean="0"/>
              <a:pPr/>
              <a:t>‹#›</a:t>
            </a:fld>
            <a:endParaRPr lang="ru-RU"/>
          </a:p>
        </p:txBody>
      </p:sp>
    </p:spTree>
    <p:extLst>
      <p:ext uri="{BB962C8B-B14F-4D97-AF65-F5344CB8AC3E}">
        <p14:creationId xmlns:p14="http://schemas.microsoft.com/office/powerpoint/2010/main" val="132439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113rus.ru/news/13959" TargetMode="External"/><Relationship Id="rId2" Type="http://schemas.openxmlformats.org/officeDocument/2006/relationships/hyperlink" Target="http://cordis.fondsci.ru/" TargetMode="External"/><Relationship Id="rId1" Type="http://schemas.openxmlformats.org/officeDocument/2006/relationships/slideLayout" Target="../slideLayouts/slideLayout2.xml"/><Relationship Id="rId4" Type="http://schemas.openxmlformats.org/officeDocument/2006/relationships/hyperlink" Target="http://atnews.org/news/10_geroicheskikh_postupkov_2013_goda/2014-01-28-1245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74007" y="1916832"/>
            <a:ext cx="534024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Урок Мужества</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Прямоугольник 4"/>
          <p:cNvSpPr/>
          <p:nvPr/>
        </p:nvSpPr>
        <p:spPr>
          <a:xfrm>
            <a:off x="1654574" y="2967335"/>
            <a:ext cx="5834867" cy="175432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Юные Герои </a:t>
            </a:r>
          </a:p>
          <a:p>
            <a:pPr algn="ct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нашего времени</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39733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solidFill>
                  <a:srgbClr val="FF0000"/>
                </a:solidFill>
              </a:rPr>
              <a:t>Саша Попов </a:t>
            </a:r>
          </a:p>
        </p:txBody>
      </p:sp>
      <p:sp>
        <p:nvSpPr>
          <p:cNvPr id="5" name="Объект 4"/>
          <p:cNvSpPr>
            <a:spLocks noGrp="1"/>
          </p:cNvSpPr>
          <p:nvPr>
            <p:ph sz="half" idx="1"/>
          </p:nvPr>
        </p:nvSpPr>
        <p:spPr/>
        <p:txBody>
          <a:bodyPr>
            <a:normAutofit fontScale="55000" lnSpcReduction="200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r>
              <a:rPr lang="ru-RU" dirty="0" smtClean="0"/>
              <a:t>На </a:t>
            </a:r>
            <a:r>
              <a:rPr lang="ru-RU" dirty="0"/>
              <a:t>торжественном собрании в школе Саше Попову за смелость и самоотверженность выдали почётную грамоту от Главного управления МЧС России по Мордовии. Саша </a:t>
            </a:r>
            <a:r>
              <a:rPr lang="ru-RU" dirty="0" smtClean="0"/>
              <a:t>рассказал</a:t>
            </a:r>
            <a:r>
              <a:rPr lang="ru-RU" dirty="0"/>
              <a:t>, что когда вырастет, хочет стать профессиональным спасателем.</a:t>
            </a:r>
          </a:p>
        </p:txBody>
      </p:sp>
      <p:sp>
        <p:nvSpPr>
          <p:cNvPr id="6" name="Объект 5"/>
          <p:cNvSpPr>
            <a:spLocks noGrp="1"/>
          </p:cNvSpPr>
          <p:nvPr>
            <p:ph sz="half" idx="2"/>
          </p:nvPr>
        </p:nvSpPr>
        <p:spPr>
          <a:xfrm>
            <a:off x="4648200" y="1124744"/>
            <a:ext cx="4038600" cy="5001419"/>
          </a:xfrm>
        </p:spPr>
        <p:txBody>
          <a:bodyPr>
            <a:normAutofit fontScale="55000" lnSpcReduction="20000"/>
          </a:bodyPr>
          <a:lstStyle/>
          <a:p>
            <a:r>
              <a:rPr lang="ru-RU" dirty="0" smtClean="0"/>
              <a:t>В 2013 году ученик </a:t>
            </a:r>
            <a:r>
              <a:rPr lang="ru-RU" dirty="0"/>
              <a:t>второго класса </a:t>
            </a:r>
            <a:r>
              <a:rPr lang="ru-RU" dirty="0" err="1"/>
              <a:t>Теньгушевской</a:t>
            </a:r>
            <a:r>
              <a:rPr lang="ru-RU" dirty="0"/>
              <a:t> школы Саша Попов спас жизнь своей однокласснице Даше Паниной. Вместе они переходили по мостику через речку </a:t>
            </a:r>
            <a:r>
              <a:rPr lang="ru-RU" dirty="0" err="1"/>
              <a:t>Ведяжа</a:t>
            </a:r>
            <a:r>
              <a:rPr lang="ru-RU" dirty="0"/>
              <a:t>. Поскользнувшись, девочка упала с высоты несколько метров. Оказавшись в ледяной воде, она не могла самостоятельно выбраться и стала звать на помощь. Но взрослых поблизости не было. На помощь ей пришёл одноклассник. Мальчик не растерялся, быстро нашёл толстую ветку и подал её с берега девочке. При этом, его самого чуть не затащило вниз. Однако, ему всё же хватило сил, чтобы вытащить подругу из воды. </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2526" y="1484784"/>
            <a:ext cx="4175918" cy="278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088" y="4149080"/>
            <a:ext cx="3473329" cy="231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422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60648"/>
            <a:ext cx="5328592" cy="369332"/>
          </a:xfrm>
          <a:prstGeom prst="rect">
            <a:avLst/>
          </a:prstGeom>
          <a:noFill/>
        </p:spPr>
        <p:txBody>
          <a:bodyPr wrap="square" rtlCol="0">
            <a:spAutoFit/>
          </a:bodyPr>
          <a:lstStyle/>
          <a:p>
            <a:pPr algn="ctr"/>
            <a:r>
              <a:rPr lang="ru-RU" dirty="0" smtClean="0">
                <a:solidFill>
                  <a:srgbClr val="FF0000"/>
                </a:solidFill>
              </a:rPr>
              <a:t>Фильм «Герои с горячим сердцем»</a:t>
            </a:r>
            <a:endParaRPr lang="ru-RU" dirty="0">
              <a:solidFill>
                <a:srgbClr val="FF0000"/>
              </a:solidFill>
            </a:endParaRPr>
          </a:p>
        </p:txBody>
      </p:sp>
    </p:spTree>
    <p:extLst>
      <p:ext uri="{BB962C8B-B14F-4D97-AF65-F5344CB8AC3E}">
        <p14:creationId xmlns:p14="http://schemas.microsoft.com/office/powerpoint/2010/main" val="832863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11297" y="908720"/>
            <a:ext cx="7632848" cy="75713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-Что </a:t>
            </a: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такое героизм</a:t>
            </a: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a:p>
            <a:r>
              <a:rPr lang="ru-RU" sz="5400" dirty="0">
                <a:solidFill>
                  <a:srgbClr val="FF0000"/>
                </a:solidFill>
              </a:rPr>
              <a:t>-Кто такие герои в наше мирное время</a:t>
            </a:r>
            <a:r>
              <a:rPr lang="ru-RU" sz="5400" dirty="0" smtClean="0">
                <a:solidFill>
                  <a:srgbClr val="FF0000"/>
                </a:solidFill>
              </a:rPr>
              <a:t>?</a:t>
            </a:r>
            <a:endParaRPr lang="ru-RU" sz="5400" dirty="0">
              <a:solidFill>
                <a:srgbClr val="FF0000"/>
              </a:solidFill>
            </a:endParaRPr>
          </a:p>
          <a:p>
            <a:r>
              <a:rPr lang="ru-RU" sz="5400" dirty="0">
                <a:solidFill>
                  <a:srgbClr val="FF0000"/>
                </a:solidFill>
              </a:rPr>
              <a:t>-Смогли бы вы так поступить на их месте? Почему?</a:t>
            </a:r>
          </a:p>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endPar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4453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Список использованных источников</a:t>
            </a:r>
            <a:endParaRPr lang="ru-RU" dirty="0">
              <a:solidFill>
                <a:srgbClr val="FF0000"/>
              </a:solidFill>
            </a:endParaRPr>
          </a:p>
        </p:txBody>
      </p:sp>
      <p:sp>
        <p:nvSpPr>
          <p:cNvPr id="3" name="Объект 2"/>
          <p:cNvSpPr>
            <a:spLocks noGrp="1"/>
          </p:cNvSpPr>
          <p:nvPr>
            <p:ph idx="1"/>
          </p:nvPr>
        </p:nvSpPr>
        <p:spPr/>
        <p:txBody>
          <a:bodyPr/>
          <a:lstStyle/>
          <a:p>
            <a:r>
              <a:rPr lang="en-US" dirty="0">
                <a:hlinkClick r:id="rId2"/>
              </a:rPr>
              <a:t>http://cordis.fondsci.ru</a:t>
            </a:r>
            <a:r>
              <a:rPr lang="en-US" dirty="0" smtClean="0">
                <a:hlinkClick r:id="rId2"/>
              </a:rPr>
              <a:t>/</a:t>
            </a:r>
            <a:endParaRPr lang="ru-RU" dirty="0" smtClean="0"/>
          </a:p>
          <a:p>
            <a:r>
              <a:rPr lang="en-US" dirty="0">
                <a:hlinkClick r:id="rId3"/>
              </a:rPr>
              <a:t>http://</a:t>
            </a:r>
            <a:r>
              <a:rPr lang="en-US" dirty="0" smtClean="0">
                <a:hlinkClick r:id="rId3"/>
              </a:rPr>
              <a:t>113rus.ru/news/13959</a:t>
            </a:r>
            <a:r>
              <a:rPr lang="ru-RU" dirty="0" smtClean="0"/>
              <a:t> </a:t>
            </a:r>
          </a:p>
          <a:p>
            <a:r>
              <a:rPr lang="ru-RU" dirty="0" smtClean="0"/>
              <a:t> </a:t>
            </a:r>
            <a:r>
              <a:rPr lang="en-US" dirty="0">
                <a:hlinkClick r:id="rId4"/>
              </a:rPr>
              <a:t>http://</a:t>
            </a:r>
            <a:r>
              <a:rPr lang="en-US" dirty="0" smtClean="0">
                <a:hlinkClick r:id="rId4"/>
              </a:rPr>
              <a:t>atnews.org/news/10_geroicheskikh_postupkov_2013_goda/2014-01-28-12455</a:t>
            </a:r>
            <a:r>
              <a:rPr lang="ru-RU" dirty="0" smtClean="0"/>
              <a:t> </a:t>
            </a:r>
          </a:p>
          <a:p>
            <a:endParaRPr lang="ru-RU" dirty="0"/>
          </a:p>
        </p:txBody>
      </p:sp>
    </p:spTree>
    <p:extLst>
      <p:ext uri="{BB962C8B-B14F-4D97-AF65-F5344CB8AC3E}">
        <p14:creationId xmlns:p14="http://schemas.microsoft.com/office/powerpoint/2010/main" val="3666640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endParaRPr lang="ru-RU" dirty="0"/>
          </a:p>
        </p:txBody>
      </p:sp>
      <p:sp>
        <p:nvSpPr>
          <p:cNvPr id="4" name="Прямоугольник 3"/>
          <p:cNvSpPr/>
          <p:nvPr/>
        </p:nvSpPr>
        <p:spPr>
          <a:xfrm>
            <a:off x="2051720" y="116632"/>
            <a:ext cx="5142248" cy="280076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8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Кто такой герой?</a:t>
            </a:r>
            <a:endParaRPr lang="ru-RU" sz="8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34545" y="2996952"/>
            <a:ext cx="537659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66106" y="404664"/>
            <a:ext cx="8011809" cy="3139321"/>
          </a:xfrm>
          <a:prstGeom prst="rect">
            <a:avLst/>
          </a:prstGeom>
          <a:noFill/>
        </p:spPr>
        <p:txBody>
          <a:bodyPr wrap="none" lIns="91440" tIns="45720" rIns="91440" bIns="45720">
            <a:spAutoFit/>
          </a:bodyPr>
          <a:lstStyle/>
          <a:p>
            <a:pPr algn="ctr"/>
            <a:r>
              <a:rPr lang="ru-RU"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Могут ли быть </a:t>
            </a:r>
          </a:p>
          <a:p>
            <a:pPr algn="ctr"/>
            <a:r>
              <a:rPr lang="ru-RU"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героями</a:t>
            </a:r>
          </a:p>
          <a:p>
            <a:pPr algn="ctr"/>
            <a:r>
              <a:rPr lang="ru-RU"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ваши сверстники?</a:t>
            </a:r>
            <a:endParaRPr lang="ru-RU" sz="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35896" y="3543985"/>
            <a:ext cx="23241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04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098"/>
                                        </p:tgtEl>
                                      </p:cBhvr>
                                    </p:animEffect>
                                    <p:set>
                                      <p:cBhvr>
                                        <p:cTn id="11" dur="1" fill="hold">
                                          <p:stCondLst>
                                            <p:cond delay="499"/>
                                          </p:stCondLst>
                                        </p:cTn>
                                        <p:tgtEl>
                                          <p:spTgt spid="409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99"/>
                                        </p:tgtEl>
                                        <p:attrNameLst>
                                          <p:attrName>style.visibility</p:attrName>
                                        </p:attrNameLst>
                                      </p:cBhvr>
                                      <p:to>
                                        <p:strVal val="visible"/>
                                      </p:to>
                                    </p:set>
                                    <p:animEffect transition="in" filter="fade">
                                      <p:cBhvr>
                                        <p:cTn id="21"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1124744"/>
            <a:ext cx="6792416" cy="47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068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512" y="3068960"/>
            <a:ext cx="5428157" cy="362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7944" y="548680"/>
            <a:ext cx="495240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856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628800"/>
            <a:ext cx="20002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39802" y="1045793"/>
            <a:ext cx="6462464" cy="4801314"/>
          </a:xfrm>
          <a:prstGeom prst="rect">
            <a:avLst/>
          </a:prstGeom>
        </p:spPr>
        <p:txBody>
          <a:bodyPr wrap="square">
            <a:spAutoFit/>
          </a:bodyPr>
          <a:lstStyle/>
          <a:p>
            <a:r>
              <a:rPr lang="ru-RU" i="1" dirty="0">
                <a:latin typeface="Monotype Corsiva" pitchFamily="66" charset="0"/>
              </a:rPr>
              <a:t>Дорогие друзья!</a:t>
            </a:r>
          </a:p>
          <a:p>
            <a:r>
              <a:rPr lang="ru-RU" i="1" dirty="0">
                <a:latin typeface="Monotype Corsiva" pitchFamily="66" charset="0"/>
              </a:rPr>
              <a:t>Дети и молодёжь – наше будущее. Их готовность прийти на помощь нуждающимся людям, стремление идти вперед, несмотря ни на что, заслуживала и будет заслуживать признание и почёт. Понимая, как важно вовремя заметить и поддержать их добрые дела, мы поставили перед собой цель – найти и поблагодарить людей, совершивших отважные и мужественные поступки, сумевших побороть недуг или сложные жизненные ситуации. Неравнодушные и отзывчивые, теплом своей души они согревают всех, кто нуждается в их поддержке, помогают ветеранам, ухаживают за больными. Они стойко преодолевают трудности и добиваются больших успехов. Мы собрали истории об этих замечательных, смелых, чутких, самоотверженных ребятах и хотим рассказать о них всей стране. Мы верим, что в трудную минуту обязательно найдется Горячее сердце, готовое прийти на помощь именно вам.</a:t>
            </a:r>
          </a:p>
          <a:p>
            <a:r>
              <a:rPr lang="ru-RU" b="1" dirty="0"/>
              <a:t>С. В. Медведева,</a:t>
            </a:r>
            <a:r>
              <a:rPr lang="ru-RU" dirty="0"/>
              <a:t/>
            </a:r>
            <a:br>
              <a:rPr lang="ru-RU" dirty="0"/>
            </a:br>
            <a:r>
              <a:rPr lang="ru-RU" dirty="0"/>
              <a:t>Президент Фонда социально-культурных инициатив</a:t>
            </a:r>
          </a:p>
        </p:txBody>
      </p:sp>
    </p:spTree>
    <p:extLst>
      <p:ext uri="{BB962C8B-B14F-4D97-AF65-F5344CB8AC3E}">
        <p14:creationId xmlns:p14="http://schemas.microsoft.com/office/powerpoint/2010/main" val="110679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Баранов Никита</a:t>
            </a:r>
          </a:p>
        </p:txBody>
      </p:sp>
      <p:sp>
        <p:nvSpPr>
          <p:cNvPr id="3" name="Объект 2"/>
          <p:cNvSpPr>
            <a:spLocks noGrp="1"/>
          </p:cNvSpPr>
          <p:nvPr>
            <p:ph sz="half" idx="1"/>
          </p:nvPr>
        </p:nvSpPr>
        <p:spPr>
          <a:xfrm>
            <a:off x="457200" y="1600200"/>
            <a:ext cx="4038600" cy="4853136"/>
          </a:xfrm>
        </p:spPr>
        <p:txBody>
          <a:bodyPr>
            <a:normAutofit fontScale="55000" lnSpcReduction="200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smtClean="0"/>
          </a:p>
          <a:p>
            <a:r>
              <a:rPr lang="ru-RU" dirty="0" smtClean="0"/>
              <a:t>Юному </a:t>
            </a:r>
            <a:r>
              <a:rPr lang="ru-RU" dirty="0"/>
              <a:t>герою Никите Баранову была вручена Грамота за проявление смелости, отвагу, самоотверженность и проявление героизма при спасении утопающего 3-летнего ребёнка.</a:t>
            </a:r>
          </a:p>
        </p:txBody>
      </p:sp>
      <p:sp>
        <p:nvSpPr>
          <p:cNvPr id="4" name="Объект 3"/>
          <p:cNvSpPr>
            <a:spLocks noGrp="1"/>
          </p:cNvSpPr>
          <p:nvPr>
            <p:ph sz="half" idx="2"/>
          </p:nvPr>
        </p:nvSpPr>
        <p:spPr>
          <a:xfrm>
            <a:off x="4648200" y="1124744"/>
            <a:ext cx="4038600" cy="5001419"/>
          </a:xfrm>
        </p:spPr>
        <p:txBody>
          <a:bodyPr>
            <a:noAutofit/>
          </a:bodyPr>
          <a:lstStyle/>
          <a:p>
            <a:r>
              <a:rPr lang="ru-RU" sz="1200" dirty="0"/>
              <a:t>Вот уже второй год в селе </a:t>
            </a:r>
            <a:r>
              <a:rPr lang="ru-RU" sz="1200" dirty="0" err="1"/>
              <a:t>Ташкиново</a:t>
            </a:r>
            <a:r>
              <a:rPr lang="ru-RU" sz="1200" dirty="0"/>
              <a:t> строители вели бесконечные работы по газификации. Из-за этого все улицы были перерыты, в селе отсутствовало уличное освещение. Жители с нетерпением ожидали когда же, наконец строители завершат свою работу</a:t>
            </a:r>
            <a:r>
              <a:rPr lang="ru-RU" sz="1200" dirty="0" smtClean="0"/>
              <a:t>.</a:t>
            </a:r>
            <a:endParaRPr lang="ru-RU" sz="1200" dirty="0"/>
          </a:p>
          <a:p>
            <a:r>
              <a:rPr lang="ru-RU" sz="1200" dirty="0"/>
              <a:t>В начале апреля 2012 года, проходя по одной из улиц, 7-летний Никита Баранов услышал доносящиеся откуда-то крики о помощи. Он прислушался: кричал, явно, ребёнок. Кричал страшно, похоже, захлебываясь</a:t>
            </a:r>
            <a:r>
              <a:rPr lang="ru-RU" sz="1200" dirty="0" smtClean="0"/>
              <a:t>…</a:t>
            </a:r>
            <a:endParaRPr lang="ru-RU" sz="1200" dirty="0"/>
          </a:p>
          <a:p>
            <a:r>
              <a:rPr lang="ru-RU" sz="1200" dirty="0"/>
              <a:t>Никого из взрослых вокруг не было, и Никита, ни минуты не раздумывая, бросился к траншее, которая больше напоминала заполненную водой полутораметровую яму. На дне он увидел соседского мальчика Диму </a:t>
            </a:r>
            <a:r>
              <a:rPr lang="ru-RU" sz="1200" dirty="0" err="1"/>
              <a:t>Тойгузина</a:t>
            </a:r>
            <a:r>
              <a:rPr lang="ru-RU" sz="1200" dirty="0"/>
              <a:t>. Трёхлетний малыш тщетно пытался выбраться на поверхность. Видно было, что он устал и силы его были на исходе, к тому же холодная вода тянула отяжелевшую одежду ко дну. От неудачных попыток выбраться мальчик начал захлёбываться</a:t>
            </a:r>
            <a:r>
              <a:rPr lang="ru-RU" sz="1200" dirty="0" smtClean="0"/>
              <a:t>…</a:t>
            </a:r>
            <a:endParaRPr lang="ru-RU" sz="1200" dirty="0"/>
          </a:p>
          <a:p>
            <a:r>
              <a:rPr lang="ru-RU" sz="1200" dirty="0"/>
              <a:t>Никита понимал, что помощи ждать неоткуда. Напрягая все свои силёнки, он стал вытаскивать Диму из ямы. Было очень тяжело, но он всё же сумел вытащить малыша на поверхность. Рады были оба – и спасатель, и спасённый. </a:t>
            </a: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1800" y="1268760"/>
            <a:ext cx="3024336" cy="387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369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Бушков </a:t>
            </a:r>
            <a:r>
              <a:rPr lang="ru-RU" dirty="0" smtClean="0">
                <a:solidFill>
                  <a:srgbClr val="FF0000"/>
                </a:solidFill>
              </a:rPr>
              <a:t>Борис</a:t>
            </a:r>
            <a:endParaRPr lang="ru-RU" dirty="0">
              <a:solidFill>
                <a:srgbClr val="FF0000"/>
              </a:solidFill>
            </a:endParaRPr>
          </a:p>
        </p:txBody>
      </p:sp>
      <p:sp>
        <p:nvSpPr>
          <p:cNvPr id="3" name="Объект 2"/>
          <p:cNvSpPr>
            <a:spLocks noGrp="1"/>
          </p:cNvSpPr>
          <p:nvPr>
            <p:ph sz="half" idx="1"/>
          </p:nvPr>
        </p:nvSpPr>
        <p:spPr>
          <a:xfrm>
            <a:off x="457200" y="1600200"/>
            <a:ext cx="4038600" cy="4997152"/>
          </a:xfrm>
        </p:spPr>
        <p:txBody>
          <a:bodyPr>
            <a:normAutofit fontScale="47500" lnSpcReduction="200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pPr marL="0" indent="0">
              <a:buNone/>
            </a:pPr>
            <a:r>
              <a:rPr lang="ru-RU" dirty="0" smtClean="0"/>
              <a:t>Осознавая </a:t>
            </a:r>
            <a:r>
              <a:rPr lang="ru-RU" dirty="0"/>
              <a:t>реальную угрозу собственной жизни, 11-летний </a:t>
            </a:r>
            <a:r>
              <a:rPr lang="ru-RU" dirty="0" smtClean="0"/>
              <a:t>Борис </a:t>
            </a:r>
            <a:r>
              <a:rPr lang="ru-RU" dirty="0"/>
              <a:t>в критической ситуации не растерялся и спас человека. За проявленные самоотверженность и мужество при спасении утопающего </a:t>
            </a:r>
            <a:r>
              <a:rPr lang="ru-RU" dirty="0" smtClean="0"/>
              <a:t>Борис </a:t>
            </a:r>
            <a:r>
              <a:rPr lang="ru-RU" dirty="0"/>
              <a:t>Бушков стал лауреатом регионального этапа Всероссийского фестиваля МЧС России «Созвездие мужества». Ему вручили диплом и ценные подарки.</a:t>
            </a:r>
          </a:p>
        </p:txBody>
      </p:sp>
      <p:sp>
        <p:nvSpPr>
          <p:cNvPr id="4" name="Объект 3"/>
          <p:cNvSpPr>
            <a:spLocks noGrp="1"/>
          </p:cNvSpPr>
          <p:nvPr>
            <p:ph sz="half" idx="2"/>
          </p:nvPr>
        </p:nvSpPr>
        <p:spPr>
          <a:xfrm>
            <a:off x="4648200" y="1268760"/>
            <a:ext cx="4038600" cy="5472608"/>
          </a:xfrm>
        </p:spPr>
        <p:txBody>
          <a:bodyPr>
            <a:noAutofit/>
          </a:bodyPr>
          <a:lstStyle/>
          <a:p>
            <a:r>
              <a:rPr lang="ru-RU" sz="1400" dirty="0"/>
              <a:t>Село </a:t>
            </a:r>
            <a:r>
              <a:rPr lang="ru-RU" sz="1400" dirty="0" err="1"/>
              <a:t>Верховино</a:t>
            </a:r>
            <a:r>
              <a:rPr lang="ru-RU" sz="1400" dirty="0"/>
              <a:t>, где он живет, стоит на реке Великая. </a:t>
            </a:r>
            <a:r>
              <a:rPr lang="ru-RU" sz="1400" dirty="0" smtClean="0"/>
              <a:t>Борис </a:t>
            </a:r>
            <a:r>
              <a:rPr lang="ru-RU" sz="1400" dirty="0"/>
              <a:t>много раз бывал на этой реке. Он знал, что течение реки очень быстрое, а вода в ней даже летом прохладная. Он неторопливо ехал на велосипеде к «прикормленному» месту и вдруг услышал крики о помощи. </a:t>
            </a:r>
            <a:r>
              <a:rPr lang="ru-RU" sz="1400" dirty="0" smtClean="0"/>
              <a:t>Борис </a:t>
            </a:r>
            <a:r>
              <a:rPr lang="ru-RU" sz="1400" dirty="0"/>
              <a:t>увеличил скорость. Через считанные минуты он подъехал к реке и увидел, что тонут два мальчика. Один барахтался на середине реки, а другого уносило течением</a:t>
            </a:r>
            <a:r>
              <a:rPr lang="ru-RU" sz="1400" dirty="0" smtClean="0"/>
              <a:t>.</a:t>
            </a:r>
            <a:endParaRPr lang="ru-RU" sz="1400" dirty="0"/>
          </a:p>
          <a:p>
            <a:r>
              <a:rPr lang="ru-RU" sz="1400" dirty="0" smtClean="0"/>
              <a:t>Борис</a:t>
            </a:r>
            <a:r>
              <a:rPr lang="ru-RU" sz="1400" dirty="0"/>
              <a:t>, не снимая одежды, бросился на помощь. Он не чувствовал холода, в голове была только одна мысль: «Быстрее спасти!» Нырнул в воду и поплыл к первому мальчику, им оказался Володя </a:t>
            </a:r>
            <a:r>
              <a:rPr lang="ru-RU" sz="1400" dirty="0" err="1"/>
              <a:t>Лишин</a:t>
            </a:r>
            <a:r>
              <a:rPr lang="ru-RU" sz="1400" dirty="0"/>
              <a:t>. Володя ухватился за брюки смельчака, как за соломинку, и </a:t>
            </a:r>
            <a:r>
              <a:rPr lang="ru-RU" sz="1400" dirty="0" smtClean="0"/>
              <a:t>Борис</a:t>
            </a:r>
            <a:r>
              <a:rPr lang="ru-RU" sz="1400" dirty="0"/>
              <a:t>, преодолевая течение, изо всех сил стал грести к берегу до тех пор, пока не добрались до суши. Затем он кинулся на помощь ко второму мальчику. Но его, уже скрывшегося под водой, к сожалению, спасти не удалось. Спасенный </a:t>
            </a:r>
            <a:r>
              <a:rPr lang="ru-RU" sz="1400" dirty="0" smtClean="0"/>
              <a:t>Борисом </a:t>
            </a:r>
            <a:r>
              <a:rPr lang="ru-RU" sz="1400" dirty="0"/>
              <a:t>Володя был его односельчанином и почти ровесником.</a:t>
            </a: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1268760"/>
            <a:ext cx="2448272" cy="367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335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solidFill>
                  <a:srgbClr val="FF0000"/>
                </a:solidFill>
              </a:rPr>
              <a:t>Бегунов Арсений</a:t>
            </a:r>
          </a:p>
        </p:txBody>
      </p:sp>
      <p:sp>
        <p:nvSpPr>
          <p:cNvPr id="6" name="Объект 5"/>
          <p:cNvSpPr>
            <a:spLocks noGrp="1"/>
          </p:cNvSpPr>
          <p:nvPr>
            <p:ph sz="half" idx="2"/>
          </p:nvPr>
        </p:nvSpPr>
        <p:spPr/>
        <p:txBody>
          <a:bodyPr>
            <a:normAutofit fontScale="47500" lnSpcReduction="20000"/>
          </a:bodyPr>
          <a:lstStyle/>
          <a:p>
            <a:r>
              <a:rPr lang="ru-RU" dirty="0" smtClean="0"/>
              <a:t>В </a:t>
            </a:r>
            <a:r>
              <a:rPr lang="ru-RU" dirty="0"/>
              <a:t>весенний день 24 мая 2015 года дети села Островное, пользуясь первыми солнечными днями, с удовольствием бегали и играли на улице. Вот и возле дома, где жил Арсений, гуляли брат и сестра – Дима и Инга </a:t>
            </a:r>
            <a:r>
              <a:rPr lang="ru-RU" dirty="0" err="1"/>
              <a:t>Ходьяло</a:t>
            </a:r>
            <a:r>
              <a:rPr lang="ru-RU" dirty="0"/>
              <a:t>. Дети совсем еще маленькие: Диме не исполнилось и пяти лет, а Инге было чуть больше трех. Они так увлеклись игрой, что не заметили, как оказались рядом со старым фундаментом, где из-за сильных дождей образовались ямы, наполненные водой. Заигравшись, Дима нечаянно толкнул сестру. Она не смогла удержаться на ногах и упала в воду. Увидев это, брат сильно испугался и, отчаянно крича, убежал.</a:t>
            </a:r>
          </a:p>
          <a:p>
            <a:r>
              <a:rPr lang="ru-RU" dirty="0"/>
              <a:t>К счастью, крики Димы услышал семилетний Арсений Бегунов, находившийся неподалеку. Несмотря на свой юный возраст, он понял, что надо срочно спасать Ингу. Мальчик не растерялся. Он осторожно спустился вниз, встал на лежащую поперек ямы доску, схватил малышку за капюшон куртки и, собрав все свои силы, вытянул ее из воды. Потом отвел испуганных детей домой, здесь их успокоили и оказали необходимую помощь Инге.</a:t>
            </a:r>
          </a:p>
          <a:p>
            <a:endParaRPr lang="ru-RU"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755576" y="1484784"/>
            <a:ext cx="2937526" cy="392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630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solidFill>
                  <a:srgbClr val="FF0000"/>
                </a:solidFill>
              </a:rPr>
              <a:t>Игорь </a:t>
            </a:r>
            <a:r>
              <a:rPr lang="ru-RU" dirty="0" err="1">
                <a:solidFill>
                  <a:srgbClr val="FF0000"/>
                </a:solidFill>
              </a:rPr>
              <a:t>Подкопалов</a:t>
            </a:r>
            <a:endParaRPr lang="ru-RU" dirty="0">
              <a:solidFill>
                <a:srgbClr val="FF0000"/>
              </a:solidFill>
            </a:endParaRPr>
          </a:p>
        </p:txBody>
      </p:sp>
      <p:sp>
        <p:nvSpPr>
          <p:cNvPr id="5" name="Объект 4"/>
          <p:cNvSpPr>
            <a:spLocks noGrp="1"/>
          </p:cNvSpPr>
          <p:nvPr>
            <p:ph sz="half" idx="1"/>
          </p:nvPr>
        </p:nvSpPr>
        <p:spPr/>
        <p:txBody>
          <a:bodyPr>
            <a:normAutofit fontScale="47500" lnSpcReduction="200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r>
              <a:rPr lang="ru-RU" dirty="0" smtClean="0"/>
              <a:t>16 </a:t>
            </a:r>
            <a:r>
              <a:rPr lang="ru-RU" dirty="0"/>
              <a:t>июня в здании местной школы замначальника отдела ГИМС Александр Романов вручил Игорю </a:t>
            </a:r>
            <a:r>
              <a:rPr lang="ru-RU" dirty="0" err="1"/>
              <a:t>Подкопалову</a:t>
            </a:r>
            <a:r>
              <a:rPr lang="ru-RU" dirty="0"/>
              <a:t> Почетную грамоту от имени начальника Главного управления МЧС России по Республике Мордовия генерал-майора Вячеслава Кормилицына. В присутствии работников районной администрации и учащихся школы он поблагодарил Игоря за его героический поступок.</a:t>
            </a:r>
            <a:br>
              <a:rPr lang="ru-RU" dirty="0"/>
            </a:br>
            <a:endParaRPr lang="ru-RU" dirty="0"/>
          </a:p>
        </p:txBody>
      </p:sp>
      <p:sp>
        <p:nvSpPr>
          <p:cNvPr id="6" name="Объект 5"/>
          <p:cNvSpPr>
            <a:spLocks noGrp="1"/>
          </p:cNvSpPr>
          <p:nvPr>
            <p:ph sz="half" idx="2"/>
          </p:nvPr>
        </p:nvSpPr>
        <p:spPr>
          <a:xfrm>
            <a:off x="4283968" y="1124744"/>
            <a:ext cx="4752528" cy="5616624"/>
          </a:xfrm>
        </p:spPr>
        <p:txBody>
          <a:bodyPr>
            <a:noAutofit/>
          </a:bodyPr>
          <a:lstStyle/>
          <a:p>
            <a:r>
              <a:rPr lang="ru-RU" sz="1600" dirty="0" smtClean="0"/>
              <a:t>15 июня 2010 года в поселке </a:t>
            </a:r>
            <a:r>
              <a:rPr lang="ru-RU" sz="1600" dirty="0" err="1" smtClean="0"/>
              <a:t>Лыковщина</a:t>
            </a:r>
            <a:r>
              <a:rPr lang="ru-RU" sz="1600" dirty="0" smtClean="0"/>
              <a:t> Ромодановского района 12-летний ученик СОШ N30 г. Саранска спас из воды мальчика. . По данным МЧС по Мордовии, в тот день 6-летний Кирилл вместе со своим дядей пошли на пруд, чтобы искупаться. Решив переплыть на другой берег, мужчина со своим племянником вошел в воду, посадил на спину и поплыли. Доплыв примерно до середины пруда, мужчине стало плохо, и они начали тонуть. После чего Кирилл начал кричать: «Спасите!». В это же время неподалеку находился 12-летний ученик </a:t>
            </a:r>
            <a:r>
              <a:rPr lang="ru-RU" sz="1600" dirty="0"/>
              <a:t>СОШ N30 Саранска Игорь </a:t>
            </a:r>
            <a:r>
              <a:rPr lang="ru-RU" sz="1600" dirty="0" err="1"/>
              <a:t>Подкопалов</a:t>
            </a:r>
            <a:r>
              <a:rPr lang="ru-RU" sz="1600" dirty="0"/>
              <a:t>. Услышав крики о помощи, мальчик бросился в воду. Как сообщил Игорь, «первая мысль была - помочь Кириллу, который не умеет плавать. Выбравшись на сушу, Игорь несколько минут ждал, когда мужчина выплывет, но тот не двигался. Тогда подросток вернулся, чтобы спасти мужчину. Дотащив взрослого мужчину до берега, Игорь начал ему оказывать первую медицинскую помощь. Однако мужчину спасти не удалось.</a:t>
            </a:r>
            <a:br>
              <a:rPr lang="ru-RU" sz="1600" dirty="0"/>
            </a:br>
            <a:endParaRPr lang="ru-RU"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68" y="1412776"/>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792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1074</Words>
  <Application>Microsoft Office PowerPoint</Application>
  <PresentationFormat>Экран (4:3)</PresentationFormat>
  <Paragraphs>99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Баранов Никита</vt:lpstr>
      <vt:lpstr>Бушков Борис</vt:lpstr>
      <vt:lpstr>Бегунов Арсений</vt:lpstr>
      <vt:lpstr>Игорь Подкопалов</vt:lpstr>
      <vt:lpstr>Саша Попов </vt:lpstr>
      <vt:lpstr>Презентация PowerPoint</vt:lpstr>
      <vt:lpstr>Презентация PowerPoint</vt:lpstr>
      <vt:lpstr>Список использованных источников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Пашкова</dc:creator>
  <cp:lastModifiedBy>Дмитрий</cp:lastModifiedBy>
  <cp:revision>49</cp:revision>
  <dcterms:created xsi:type="dcterms:W3CDTF">2013-08-01T08:17:42Z</dcterms:created>
  <dcterms:modified xsi:type="dcterms:W3CDTF">2016-02-28T11:06:47Z</dcterms:modified>
</cp:coreProperties>
</file>