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0"/>
  </p:notes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57" r:id="rId12"/>
    <p:sldId id="265" r:id="rId13"/>
    <p:sldId id="266" r:id="rId14"/>
    <p:sldId id="267" r:id="rId15"/>
    <p:sldId id="262" r:id="rId16"/>
    <p:sldId id="279" r:id="rId17"/>
    <p:sldId id="287" r:id="rId18"/>
    <p:sldId id="286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00CCFF"/>
    <a:srgbClr val="99FF33"/>
    <a:srgbClr val="99FF66"/>
    <a:srgbClr val="CC0000"/>
    <a:srgbClr val="FFFF00"/>
    <a:srgbClr val="8AA1FF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814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458C278-1B81-4456-88F4-991B9FEE38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75D05BE-FFFC-4D5C-ADAE-140BF61E40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FB856F9-E4DE-4ADB-A575-BE5C5D6D8F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44CE8C0-4DF6-4958-B911-762DBD748C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898B2-FADB-4EB1-A4E1-A2E416926D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A9CC9-FFF2-499B-BDCC-8344B3A455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7A723B4-0850-4D4E-BC21-CD8C3CC37C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2DD003B-FD37-45AD-9079-BE278FD400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8F4DF7-2B3D-47C3-A0C1-4985D9F117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35031D-9751-4224-A7E0-F119DC8472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E64043-F64B-495C-8460-8F99C654A8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2A6879A-FB15-4FA9-BD40-F7966DB6E1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102B513-E11A-4C00-9BC0-27C4C15171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4D52B20-0DAD-484C-A261-D111556841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741558F-1E94-4EB5-8021-8B4705918B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9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00100" y="1214422"/>
            <a:ext cx="7772400" cy="40005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Синус, косинус, тангенс острого угла прямоугольного треугольника.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Петрова Анна Георгиевна 451 школа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7" name="WordArt 5"/>
          <p:cNvSpPr>
            <a:spLocks noChangeArrowheads="1" noChangeShapeType="1" noTextEdit="1"/>
          </p:cNvSpPr>
          <p:nvPr/>
        </p:nvSpPr>
        <p:spPr bwMode="auto">
          <a:xfrm>
            <a:off x="971550" y="2852738"/>
            <a:ext cx="360363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а</a:t>
            </a:r>
          </a:p>
        </p:txBody>
      </p:sp>
      <p:sp>
        <p:nvSpPr>
          <p:cNvPr id="515078" name="WordArt 6"/>
          <p:cNvSpPr>
            <a:spLocks noChangeArrowheads="1" noChangeShapeType="1" noTextEdit="1"/>
          </p:cNvSpPr>
          <p:nvPr/>
        </p:nvSpPr>
        <p:spPr bwMode="auto">
          <a:xfrm>
            <a:off x="3924300" y="5157788"/>
            <a:ext cx="431800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b</a:t>
            </a:r>
            <a:endParaRPr lang="ru-RU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515079" name="WordArt 7"/>
          <p:cNvSpPr>
            <a:spLocks noChangeArrowheads="1" noChangeShapeType="1" noTextEdit="1"/>
          </p:cNvSpPr>
          <p:nvPr/>
        </p:nvSpPr>
        <p:spPr bwMode="auto">
          <a:xfrm>
            <a:off x="4572000" y="1844675"/>
            <a:ext cx="358775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с</a:t>
            </a:r>
          </a:p>
        </p:txBody>
      </p:sp>
      <p:sp>
        <p:nvSpPr>
          <p:cNvPr id="515080" name="WordArt 8"/>
          <p:cNvSpPr>
            <a:spLocks noChangeArrowheads="1" noChangeShapeType="1" noTextEdit="1"/>
          </p:cNvSpPr>
          <p:nvPr/>
        </p:nvSpPr>
        <p:spPr bwMode="auto">
          <a:xfrm>
            <a:off x="2843213" y="4724400"/>
            <a:ext cx="2592387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катет</a:t>
            </a:r>
          </a:p>
        </p:txBody>
      </p:sp>
      <p:sp>
        <p:nvSpPr>
          <p:cNvPr id="515083" name="WordArt 11"/>
          <p:cNvSpPr>
            <a:spLocks noChangeArrowheads="1" noChangeShapeType="1" noTextEdit="1"/>
          </p:cNvSpPr>
          <p:nvPr/>
        </p:nvSpPr>
        <p:spPr bwMode="auto">
          <a:xfrm rot="-5400000">
            <a:off x="713582" y="2894806"/>
            <a:ext cx="2087562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катет</a:t>
            </a:r>
          </a:p>
        </p:txBody>
      </p:sp>
      <p:sp>
        <p:nvSpPr>
          <p:cNvPr id="515088" name="WordArt 16"/>
          <p:cNvSpPr>
            <a:spLocks noChangeArrowheads="1" noChangeShapeType="1" noTextEdit="1"/>
          </p:cNvSpPr>
          <p:nvPr/>
        </p:nvSpPr>
        <p:spPr bwMode="auto">
          <a:xfrm rot="2141697">
            <a:off x="3059113" y="2636838"/>
            <a:ext cx="30861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гипотенуза</a:t>
            </a:r>
          </a:p>
        </p:txBody>
      </p:sp>
      <p:sp>
        <p:nvSpPr>
          <p:cNvPr id="515089" name="AutoShape 17"/>
          <p:cNvSpPr>
            <a:spLocks noChangeArrowheads="1"/>
          </p:cNvSpPr>
          <p:nvPr/>
        </p:nvSpPr>
        <p:spPr bwMode="auto">
          <a:xfrm>
            <a:off x="2124075" y="1557338"/>
            <a:ext cx="4176713" cy="3024187"/>
          </a:xfrm>
          <a:prstGeom prst="rtTriangle">
            <a:avLst/>
          </a:prstGeom>
          <a:solidFill>
            <a:srgbClr val="FFFF00"/>
          </a:solidFill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17417" name="Line 18"/>
          <p:cNvSpPr>
            <a:spLocks noChangeShapeType="1"/>
          </p:cNvSpPr>
          <p:nvPr/>
        </p:nvSpPr>
        <p:spPr bwMode="auto">
          <a:xfrm>
            <a:off x="2124075" y="4221163"/>
            <a:ext cx="360363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7418" name="Line 19"/>
          <p:cNvSpPr>
            <a:spLocks noChangeShapeType="1"/>
          </p:cNvSpPr>
          <p:nvPr/>
        </p:nvSpPr>
        <p:spPr bwMode="auto">
          <a:xfrm>
            <a:off x="2484438" y="4221163"/>
            <a:ext cx="0" cy="36036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5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5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5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5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5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5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5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15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15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15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077" grpId="0" animBg="1"/>
      <p:bldP spid="515078" grpId="0" animBg="1"/>
      <p:bldP spid="515079" grpId="0" animBg="1"/>
      <p:bldP spid="515080" grpId="0" animBg="1"/>
      <p:bldP spid="515083" grpId="0" animBg="1"/>
      <p:bldP spid="515088" grpId="0" animBg="1"/>
      <p:bldP spid="51508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4"/>
          <p:cNvSpPr>
            <a:spLocks noChangeArrowheads="1"/>
          </p:cNvSpPr>
          <p:nvPr/>
        </p:nvSpPr>
        <p:spPr bwMode="auto">
          <a:xfrm>
            <a:off x="1165225" y="549275"/>
            <a:ext cx="3240088" cy="4535488"/>
          </a:xfrm>
          <a:prstGeom prst="rtTriangle">
            <a:avLst/>
          </a:prstGeom>
          <a:gradFill rotWithShape="1">
            <a:gsLst>
              <a:gs pos="0">
                <a:srgbClr val="FFFF00"/>
              </a:gs>
              <a:gs pos="100000">
                <a:srgbClr val="99FF66"/>
              </a:gs>
            </a:gsLst>
            <a:path path="rect">
              <a:fillToRect l="100000" t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5" name="Freeform 6"/>
          <p:cNvSpPr>
            <a:spLocks/>
          </p:cNvSpPr>
          <p:nvPr/>
        </p:nvSpPr>
        <p:spPr bwMode="auto">
          <a:xfrm>
            <a:off x="3756025" y="4581525"/>
            <a:ext cx="647700" cy="503238"/>
          </a:xfrm>
          <a:custGeom>
            <a:avLst/>
            <a:gdLst>
              <a:gd name="T0" fmla="*/ 408 w 408"/>
              <a:gd name="T1" fmla="*/ 317 h 317"/>
              <a:gd name="T2" fmla="*/ 182 w 408"/>
              <a:gd name="T3" fmla="*/ 0 h 317"/>
              <a:gd name="T4" fmla="*/ 45 w 408"/>
              <a:gd name="T5" fmla="*/ 45 h 317"/>
              <a:gd name="T6" fmla="*/ 0 w 408"/>
              <a:gd name="T7" fmla="*/ 91 h 317"/>
              <a:gd name="T8" fmla="*/ 0 w 408"/>
              <a:gd name="T9" fmla="*/ 181 h 317"/>
              <a:gd name="T10" fmla="*/ 0 w 408"/>
              <a:gd name="T11" fmla="*/ 317 h 3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08"/>
              <a:gd name="T19" fmla="*/ 0 h 317"/>
              <a:gd name="T20" fmla="*/ 408 w 408"/>
              <a:gd name="T21" fmla="*/ 317 h 31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08" h="317">
                <a:moveTo>
                  <a:pt x="408" y="317"/>
                </a:moveTo>
                <a:lnTo>
                  <a:pt x="182" y="0"/>
                </a:lnTo>
                <a:lnTo>
                  <a:pt x="45" y="45"/>
                </a:lnTo>
                <a:lnTo>
                  <a:pt x="0" y="91"/>
                </a:lnTo>
                <a:lnTo>
                  <a:pt x="0" y="181"/>
                </a:lnTo>
                <a:lnTo>
                  <a:pt x="0" y="317"/>
                </a:lnTo>
              </a:path>
            </a:pathLst>
          </a:cu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784225" y="52197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C</a:t>
            </a:r>
            <a:endParaRPr lang="ru-RU" sz="3200"/>
          </a:p>
        </p:txBody>
      </p:sp>
      <p:sp>
        <p:nvSpPr>
          <p:cNvPr id="18437" name="Text Box 8"/>
          <p:cNvSpPr txBox="1">
            <a:spLocks noChangeArrowheads="1"/>
          </p:cNvSpPr>
          <p:nvPr/>
        </p:nvSpPr>
        <p:spPr bwMode="auto">
          <a:xfrm>
            <a:off x="709613" y="188913"/>
            <a:ext cx="4556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B</a:t>
            </a:r>
            <a:endParaRPr lang="ru-RU" sz="3200"/>
          </a:p>
        </p:txBody>
      </p:sp>
      <p:sp>
        <p:nvSpPr>
          <p:cNvPr id="18438" name="Text Box 9"/>
          <p:cNvSpPr txBox="1">
            <a:spLocks noChangeArrowheads="1"/>
          </p:cNvSpPr>
          <p:nvPr/>
        </p:nvSpPr>
        <p:spPr bwMode="auto">
          <a:xfrm>
            <a:off x="4332288" y="5219700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A</a:t>
            </a:r>
            <a:endParaRPr lang="ru-RU" sz="3200"/>
          </a:p>
        </p:txBody>
      </p:sp>
      <p:sp>
        <p:nvSpPr>
          <p:cNvPr id="18439" name="Rectangle 10"/>
          <p:cNvSpPr>
            <a:spLocks noChangeArrowheads="1"/>
          </p:cNvSpPr>
          <p:nvPr/>
        </p:nvSpPr>
        <p:spPr bwMode="auto">
          <a:xfrm>
            <a:off x="1165225" y="4581525"/>
            <a:ext cx="503238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0" name="AutoShape 11"/>
          <p:cNvSpPr>
            <a:spLocks noChangeArrowheads="1"/>
          </p:cNvSpPr>
          <p:nvPr/>
        </p:nvSpPr>
        <p:spPr bwMode="auto">
          <a:xfrm>
            <a:off x="1165225" y="549275"/>
            <a:ext cx="3240088" cy="4535488"/>
          </a:xfrm>
          <a:prstGeom prst="rtTriangl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1" name="Rectangle 12"/>
          <p:cNvSpPr>
            <a:spLocks noChangeArrowheads="1"/>
          </p:cNvSpPr>
          <p:nvPr/>
        </p:nvSpPr>
        <p:spPr bwMode="auto">
          <a:xfrm>
            <a:off x="5148263" y="0"/>
            <a:ext cx="3995737" cy="685800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8442" name="Text Box 14"/>
          <p:cNvSpPr txBox="1">
            <a:spLocks noChangeArrowheads="1"/>
          </p:cNvSpPr>
          <p:nvPr/>
        </p:nvSpPr>
        <p:spPr bwMode="auto">
          <a:xfrm>
            <a:off x="5364163" y="404813"/>
            <a:ext cx="3600450" cy="270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Назвать катет, прилежащий к углу А.</a:t>
            </a:r>
          </a:p>
          <a:p>
            <a:pPr>
              <a:spcBef>
                <a:spcPct val="50000"/>
              </a:spcBef>
            </a:pPr>
            <a:r>
              <a:rPr lang="ru-RU" b="1"/>
              <a:t>Назвать  катет, прилежащий к углу В.</a:t>
            </a:r>
          </a:p>
          <a:p>
            <a:pPr>
              <a:spcBef>
                <a:spcPct val="50000"/>
              </a:spcBef>
            </a:pPr>
            <a:r>
              <a:rPr lang="ru-RU" b="1"/>
              <a:t>Назвать катет, противолежащий углу А.</a:t>
            </a:r>
          </a:p>
          <a:p>
            <a:pPr>
              <a:spcBef>
                <a:spcPct val="50000"/>
              </a:spcBef>
            </a:pPr>
            <a:r>
              <a:rPr lang="ru-RU" b="1"/>
              <a:t>Назвать катет, противолежащий углу 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8" name="Object 10"/>
          <p:cNvGraphicFramePr>
            <a:graphicFrameLocks noChangeAspect="1"/>
          </p:cNvGraphicFramePr>
          <p:nvPr>
            <p:ph sz="half" idx="1"/>
          </p:nvPr>
        </p:nvGraphicFramePr>
        <p:xfrm>
          <a:off x="2285984" y="3286124"/>
          <a:ext cx="838200" cy="393700"/>
        </p:xfrm>
        <a:graphic>
          <a:graphicData uri="http://schemas.openxmlformats.org/presentationml/2006/ole">
            <p:oleObj spid="_x0000_s2050" name="Формула" r:id="rId3" imgW="838080" imgH="393480" progId="Equation.3">
              <p:embed/>
            </p:oleObj>
          </a:graphicData>
        </a:graphic>
      </p:graphicFrame>
      <p:sp>
        <p:nvSpPr>
          <p:cNvPr id="1229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427538" y="620713"/>
            <a:ext cx="4038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>
                <a:solidFill>
                  <a:schemeClr val="accent2"/>
                </a:solidFill>
              </a:rPr>
              <a:t>Синусом острого угла</a:t>
            </a:r>
            <a:r>
              <a:rPr lang="ru-RU" sz="2800" smtClean="0"/>
              <a:t> прямоугольного треугольника называется отношение </a:t>
            </a:r>
            <a:r>
              <a:rPr lang="ru-RU" sz="2800" smtClean="0">
                <a:solidFill>
                  <a:srgbClr val="008000"/>
                </a:solidFill>
              </a:rPr>
              <a:t>противолежащего катета</a:t>
            </a:r>
            <a:r>
              <a:rPr lang="ru-RU" sz="2800" smtClean="0"/>
              <a:t> к </a:t>
            </a:r>
            <a:r>
              <a:rPr lang="ru-RU" sz="2800" smtClean="0">
                <a:solidFill>
                  <a:srgbClr val="CC0000"/>
                </a:solidFill>
              </a:rPr>
              <a:t>гипотенузе.</a:t>
            </a:r>
          </a:p>
          <a:p>
            <a:pPr eaLnBrk="1" hangingPunct="1">
              <a:buFontTx/>
              <a:buNone/>
            </a:pPr>
            <a:endParaRPr lang="ru-RU" sz="2800" smtClean="0">
              <a:solidFill>
                <a:srgbClr val="CC0000"/>
              </a:solidFill>
            </a:endParaRPr>
          </a:p>
          <a:p>
            <a:pPr eaLnBrk="1" hangingPunct="1">
              <a:buFontTx/>
              <a:buNone/>
            </a:pPr>
            <a:endParaRPr lang="ru-RU" sz="2800" smtClean="0">
              <a:solidFill>
                <a:srgbClr val="CC0000"/>
              </a:solidFill>
            </a:endParaRP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684213" y="2708275"/>
            <a:ext cx="0" cy="2808288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684213" y="5516563"/>
            <a:ext cx="3311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H="1" flipV="1">
            <a:off x="684213" y="2708275"/>
            <a:ext cx="3311525" cy="280828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447675" y="222408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В</a:t>
            </a: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303213" y="5392738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С</a:t>
            </a:r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3903663" y="5392738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А</a:t>
            </a:r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684213" y="5300663"/>
            <a:ext cx="2159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7" presetClass="emph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mph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7" presetClass="emph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22" name="Object 10"/>
          <p:cNvGraphicFramePr>
            <a:graphicFrameLocks noChangeAspect="1"/>
          </p:cNvGraphicFramePr>
          <p:nvPr>
            <p:ph sz="half" idx="1"/>
          </p:nvPr>
        </p:nvGraphicFramePr>
        <p:xfrm>
          <a:off x="2214546" y="3286124"/>
          <a:ext cx="863600" cy="393700"/>
        </p:xfrm>
        <a:graphic>
          <a:graphicData uri="http://schemas.openxmlformats.org/presentationml/2006/ole">
            <p:oleObj spid="_x0000_s3074" name="Формула" r:id="rId3" imgW="863280" imgH="393480" progId="Equation.3">
              <p:embed/>
            </p:oleObj>
          </a:graphicData>
        </a:graphic>
      </p:graphicFrame>
      <p:sp>
        <p:nvSpPr>
          <p:cNvPr id="1331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427538" y="69215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>
                <a:solidFill>
                  <a:schemeClr val="accent2"/>
                </a:solidFill>
              </a:rPr>
              <a:t>Косинусом острого угла</a:t>
            </a:r>
            <a:r>
              <a:rPr lang="ru-RU" sz="2800" smtClean="0"/>
              <a:t> прямоугольного треугольника называется отношение </a:t>
            </a:r>
            <a:r>
              <a:rPr lang="ru-RU" sz="2800" smtClean="0">
                <a:solidFill>
                  <a:srgbClr val="000099"/>
                </a:solidFill>
              </a:rPr>
              <a:t>прилежащего катета</a:t>
            </a:r>
            <a:r>
              <a:rPr lang="ru-RU" sz="2800" smtClean="0"/>
              <a:t> к </a:t>
            </a:r>
            <a:r>
              <a:rPr lang="ru-RU" sz="2800" smtClean="0">
                <a:solidFill>
                  <a:srgbClr val="CC0000"/>
                </a:solidFill>
              </a:rPr>
              <a:t>гипотенузе.</a:t>
            </a:r>
          </a:p>
          <a:p>
            <a:pPr eaLnBrk="1" hangingPunct="1">
              <a:buFontTx/>
              <a:buNone/>
            </a:pPr>
            <a:endParaRPr lang="ru-RU" sz="2800" smtClean="0">
              <a:solidFill>
                <a:srgbClr val="CC0000"/>
              </a:solidFill>
            </a:endParaRPr>
          </a:p>
          <a:p>
            <a:pPr eaLnBrk="1" hangingPunct="1">
              <a:buFontTx/>
              <a:buNone/>
            </a:pPr>
            <a:endParaRPr lang="ru-RU" sz="2800" smtClean="0">
              <a:solidFill>
                <a:srgbClr val="CC0000"/>
              </a:solidFill>
            </a:endParaRPr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>
            <a:off x="684213" y="2708275"/>
            <a:ext cx="0" cy="2808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684213" y="5516563"/>
            <a:ext cx="3311525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 flipV="1">
            <a:off x="684213" y="2708275"/>
            <a:ext cx="3311525" cy="280828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447675" y="222408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В</a:t>
            </a:r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03213" y="5392738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С</a:t>
            </a:r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3903663" y="5392738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А</a:t>
            </a:r>
          </a:p>
        </p:txBody>
      </p:sp>
      <p:sp>
        <p:nvSpPr>
          <p:cNvPr id="3082" name="Rectangle 9"/>
          <p:cNvSpPr>
            <a:spLocks noChangeArrowheads="1"/>
          </p:cNvSpPr>
          <p:nvPr/>
        </p:nvSpPr>
        <p:spPr bwMode="auto">
          <a:xfrm>
            <a:off x="684213" y="5300663"/>
            <a:ext cx="2159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7" presetClass="emph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mph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46" name="Object 10"/>
          <p:cNvGraphicFramePr>
            <a:graphicFrameLocks noChangeAspect="1"/>
          </p:cNvGraphicFramePr>
          <p:nvPr>
            <p:ph sz="half" idx="1"/>
          </p:nvPr>
        </p:nvGraphicFramePr>
        <p:xfrm>
          <a:off x="2285984" y="3071810"/>
          <a:ext cx="762000" cy="393700"/>
        </p:xfrm>
        <a:graphic>
          <a:graphicData uri="http://schemas.openxmlformats.org/presentationml/2006/ole">
            <p:oleObj spid="_x0000_s4098" name="Формула" r:id="rId3" imgW="761760" imgH="393480" progId="Equation.3">
              <p:embed/>
            </p:oleObj>
          </a:graphicData>
        </a:graphic>
      </p:graphicFrame>
      <p:sp>
        <p:nvSpPr>
          <p:cNvPr id="1433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500563" y="620713"/>
            <a:ext cx="4038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>
                <a:solidFill>
                  <a:schemeClr val="accent2"/>
                </a:solidFill>
              </a:rPr>
              <a:t>Тангенсом острого угла</a:t>
            </a:r>
            <a:r>
              <a:rPr lang="ru-RU" sz="2800" smtClean="0"/>
              <a:t> прямоугольного треугольника называется отношение </a:t>
            </a:r>
            <a:r>
              <a:rPr lang="ru-RU" sz="2800" smtClean="0">
                <a:solidFill>
                  <a:srgbClr val="008000"/>
                </a:solidFill>
              </a:rPr>
              <a:t>противолежащего катета </a:t>
            </a:r>
            <a:r>
              <a:rPr lang="ru-RU" sz="2800" smtClean="0"/>
              <a:t>к</a:t>
            </a:r>
            <a:r>
              <a:rPr lang="ru-RU" sz="2800" smtClean="0">
                <a:solidFill>
                  <a:srgbClr val="008000"/>
                </a:solidFill>
              </a:rPr>
              <a:t> </a:t>
            </a:r>
            <a:r>
              <a:rPr lang="ru-RU" sz="2800" smtClean="0">
                <a:solidFill>
                  <a:srgbClr val="000099"/>
                </a:solidFill>
              </a:rPr>
              <a:t>прилежащему.</a:t>
            </a:r>
            <a:endParaRPr lang="ru-RU" sz="2800" smtClean="0">
              <a:solidFill>
                <a:srgbClr val="CC0000"/>
              </a:solidFill>
            </a:endParaRPr>
          </a:p>
          <a:p>
            <a:pPr eaLnBrk="1" hangingPunct="1">
              <a:buFontTx/>
              <a:buNone/>
            </a:pPr>
            <a:endParaRPr lang="ru-RU" sz="2800" smtClean="0">
              <a:solidFill>
                <a:srgbClr val="CC0000"/>
              </a:solidFill>
            </a:endParaRPr>
          </a:p>
          <a:p>
            <a:pPr eaLnBrk="1" hangingPunct="1">
              <a:buFontTx/>
              <a:buNone/>
            </a:pPr>
            <a:endParaRPr lang="ru-RU" sz="2800" smtClean="0">
              <a:solidFill>
                <a:srgbClr val="CC0000"/>
              </a:solidFill>
            </a:endParaRPr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684213" y="2708275"/>
            <a:ext cx="0" cy="2808288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684213" y="5516563"/>
            <a:ext cx="3311525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2" name="Line 5"/>
          <p:cNvSpPr>
            <a:spLocks noChangeShapeType="1"/>
          </p:cNvSpPr>
          <p:nvPr/>
        </p:nvSpPr>
        <p:spPr bwMode="auto">
          <a:xfrm flipH="1" flipV="1">
            <a:off x="684213" y="2708275"/>
            <a:ext cx="3311525" cy="2808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447675" y="222408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В</a:t>
            </a:r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303213" y="5392738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С</a:t>
            </a:r>
          </a:p>
        </p:txBody>
      </p:sp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3903663" y="5392738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А</a:t>
            </a:r>
          </a:p>
        </p:txBody>
      </p:sp>
      <p:sp>
        <p:nvSpPr>
          <p:cNvPr id="4106" name="Rectangle 9"/>
          <p:cNvSpPr>
            <a:spLocks noChangeArrowheads="1"/>
          </p:cNvSpPr>
          <p:nvPr/>
        </p:nvSpPr>
        <p:spPr bwMode="auto">
          <a:xfrm>
            <a:off x="684213" y="5300663"/>
            <a:ext cx="2159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7" presetClass="emph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mph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AutoShape 2"/>
          <p:cNvSpPr>
            <a:spLocks noChangeArrowheads="1"/>
          </p:cNvSpPr>
          <p:nvPr/>
        </p:nvSpPr>
        <p:spPr bwMode="auto">
          <a:xfrm>
            <a:off x="1165225" y="549275"/>
            <a:ext cx="3240088" cy="4535488"/>
          </a:xfrm>
          <a:prstGeom prst="rtTriangle">
            <a:avLst/>
          </a:prstGeom>
          <a:gradFill rotWithShape="1">
            <a:gsLst>
              <a:gs pos="0">
                <a:srgbClr val="FFFF00"/>
              </a:gs>
              <a:gs pos="100000">
                <a:srgbClr val="99FF66"/>
              </a:gs>
            </a:gsLst>
            <a:path path="rect">
              <a:fillToRect l="100000" t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9" name="Freeform 3"/>
          <p:cNvSpPr>
            <a:spLocks/>
          </p:cNvSpPr>
          <p:nvPr/>
        </p:nvSpPr>
        <p:spPr bwMode="auto">
          <a:xfrm>
            <a:off x="3756025" y="4581525"/>
            <a:ext cx="647700" cy="503238"/>
          </a:xfrm>
          <a:custGeom>
            <a:avLst/>
            <a:gdLst>
              <a:gd name="T0" fmla="*/ 408 w 408"/>
              <a:gd name="T1" fmla="*/ 317 h 317"/>
              <a:gd name="T2" fmla="*/ 182 w 408"/>
              <a:gd name="T3" fmla="*/ 0 h 317"/>
              <a:gd name="T4" fmla="*/ 45 w 408"/>
              <a:gd name="T5" fmla="*/ 45 h 317"/>
              <a:gd name="T6" fmla="*/ 0 w 408"/>
              <a:gd name="T7" fmla="*/ 91 h 317"/>
              <a:gd name="T8" fmla="*/ 0 w 408"/>
              <a:gd name="T9" fmla="*/ 181 h 317"/>
              <a:gd name="T10" fmla="*/ 0 w 408"/>
              <a:gd name="T11" fmla="*/ 317 h 3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08"/>
              <a:gd name="T19" fmla="*/ 0 h 317"/>
              <a:gd name="T20" fmla="*/ 408 w 408"/>
              <a:gd name="T21" fmla="*/ 317 h 31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08" h="317">
                <a:moveTo>
                  <a:pt x="408" y="317"/>
                </a:moveTo>
                <a:lnTo>
                  <a:pt x="182" y="0"/>
                </a:lnTo>
                <a:lnTo>
                  <a:pt x="45" y="45"/>
                </a:lnTo>
                <a:lnTo>
                  <a:pt x="0" y="91"/>
                </a:lnTo>
                <a:lnTo>
                  <a:pt x="0" y="181"/>
                </a:lnTo>
                <a:lnTo>
                  <a:pt x="0" y="317"/>
                </a:lnTo>
              </a:path>
            </a:pathLst>
          </a:cu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0" name="Text Box 4"/>
          <p:cNvSpPr txBox="1">
            <a:spLocks noChangeArrowheads="1"/>
          </p:cNvSpPr>
          <p:nvPr/>
        </p:nvSpPr>
        <p:spPr bwMode="auto">
          <a:xfrm>
            <a:off x="784225" y="52197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C</a:t>
            </a:r>
            <a:endParaRPr lang="ru-RU" sz="3200"/>
          </a:p>
        </p:txBody>
      </p:sp>
      <p:sp>
        <p:nvSpPr>
          <p:cNvPr id="5131" name="Text Box 5"/>
          <p:cNvSpPr txBox="1">
            <a:spLocks noChangeArrowheads="1"/>
          </p:cNvSpPr>
          <p:nvPr/>
        </p:nvSpPr>
        <p:spPr bwMode="auto">
          <a:xfrm>
            <a:off x="709613" y="188913"/>
            <a:ext cx="4556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B</a:t>
            </a:r>
            <a:endParaRPr lang="ru-RU" sz="3200"/>
          </a:p>
        </p:txBody>
      </p:sp>
      <p:sp>
        <p:nvSpPr>
          <p:cNvPr id="5132" name="Text Box 6"/>
          <p:cNvSpPr txBox="1">
            <a:spLocks noChangeArrowheads="1"/>
          </p:cNvSpPr>
          <p:nvPr/>
        </p:nvSpPr>
        <p:spPr bwMode="auto">
          <a:xfrm>
            <a:off x="4332288" y="5219700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A</a:t>
            </a:r>
            <a:endParaRPr lang="ru-RU" sz="3200"/>
          </a:p>
        </p:txBody>
      </p:sp>
      <p:sp>
        <p:nvSpPr>
          <p:cNvPr id="5133" name="Rectangle 7"/>
          <p:cNvSpPr>
            <a:spLocks noChangeArrowheads="1"/>
          </p:cNvSpPr>
          <p:nvPr/>
        </p:nvSpPr>
        <p:spPr bwMode="auto">
          <a:xfrm>
            <a:off x="1165225" y="4581525"/>
            <a:ext cx="503238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4" name="AutoShape 8"/>
          <p:cNvSpPr>
            <a:spLocks noChangeArrowheads="1"/>
          </p:cNvSpPr>
          <p:nvPr/>
        </p:nvSpPr>
        <p:spPr bwMode="auto">
          <a:xfrm>
            <a:off x="1165225" y="549275"/>
            <a:ext cx="3240088" cy="4535488"/>
          </a:xfrm>
          <a:prstGeom prst="rtTriangl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5" name="Rectangle 9"/>
          <p:cNvSpPr>
            <a:spLocks noChangeArrowheads="1"/>
          </p:cNvSpPr>
          <p:nvPr/>
        </p:nvSpPr>
        <p:spPr bwMode="auto">
          <a:xfrm>
            <a:off x="5148263" y="0"/>
            <a:ext cx="3995737" cy="685800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endParaRPr lang="ru-RU"/>
          </a:p>
        </p:txBody>
      </p:sp>
      <p:graphicFrame>
        <p:nvGraphicFramePr>
          <p:cNvPr id="9227" name="Object 11"/>
          <p:cNvGraphicFramePr>
            <a:graphicFrameLocks noChangeAspect="1"/>
          </p:cNvGraphicFramePr>
          <p:nvPr/>
        </p:nvGraphicFramePr>
        <p:xfrm>
          <a:off x="5648325" y="333375"/>
          <a:ext cx="2457450" cy="1155700"/>
        </p:xfrm>
        <a:graphic>
          <a:graphicData uri="http://schemas.openxmlformats.org/presentationml/2006/ole">
            <p:oleObj spid="_x0000_s5122" name="Формула" r:id="rId3" imgW="838080" imgH="393480" progId="Equation.3">
              <p:embed/>
            </p:oleObj>
          </a:graphicData>
        </a:graphic>
      </p:graphicFrame>
      <p:graphicFrame>
        <p:nvGraphicFramePr>
          <p:cNvPr id="9228" name="Object 12"/>
          <p:cNvGraphicFramePr>
            <a:graphicFrameLocks noChangeAspect="1"/>
          </p:cNvGraphicFramePr>
          <p:nvPr/>
        </p:nvGraphicFramePr>
        <p:xfrm>
          <a:off x="5645150" y="1916113"/>
          <a:ext cx="2532063" cy="1155700"/>
        </p:xfrm>
        <a:graphic>
          <a:graphicData uri="http://schemas.openxmlformats.org/presentationml/2006/ole">
            <p:oleObj spid="_x0000_s5123" name="Формула" r:id="rId4" imgW="863280" imgH="393480" progId="Equation.3">
              <p:embed/>
            </p:oleObj>
          </a:graphicData>
        </a:graphic>
      </p:graphicFrame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5627688" y="3500438"/>
          <a:ext cx="2236787" cy="1155700"/>
        </p:xfrm>
        <a:graphic>
          <a:graphicData uri="http://schemas.openxmlformats.org/presentationml/2006/ole">
            <p:oleObj spid="_x0000_s5124" name="Формула" r:id="rId5" imgW="761760" imgH="393480" progId="Equation.3">
              <p:embed/>
            </p:oleObj>
          </a:graphicData>
        </a:graphic>
      </p:graphicFrame>
      <p:graphicFrame>
        <p:nvGraphicFramePr>
          <p:cNvPr id="9230" name="Object 14"/>
          <p:cNvGraphicFramePr>
            <a:graphicFrameLocks noChangeAspect="1"/>
          </p:cNvGraphicFramePr>
          <p:nvPr/>
        </p:nvGraphicFramePr>
        <p:xfrm>
          <a:off x="6732588" y="4868863"/>
          <a:ext cx="1697037" cy="449262"/>
        </p:xfrm>
        <a:graphic>
          <a:graphicData uri="http://schemas.openxmlformats.org/presentationml/2006/ole">
            <p:oleObj spid="_x0000_s5125" name="Формула" r:id="rId6" imgW="672840" imgH="177480" progId="Equation.3">
              <p:embed/>
            </p:oleObj>
          </a:graphicData>
        </a:graphic>
      </p:graphicFrame>
      <p:graphicFrame>
        <p:nvGraphicFramePr>
          <p:cNvPr id="9231" name="Object 15"/>
          <p:cNvGraphicFramePr>
            <a:graphicFrameLocks noChangeAspect="1"/>
          </p:cNvGraphicFramePr>
          <p:nvPr/>
        </p:nvGraphicFramePr>
        <p:xfrm>
          <a:off x="6732588" y="5373688"/>
          <a:ext cx="1727200" cy="449262"/>
        </p:xfrm>
        <a:graphic>
          <a:graphicData uri="http://schemas.openxmlformats.org/presentationml/2006/ole">
            <p:oleObj spid="_x0000_s5126" name="Формула" r:id="rId7" imgW="685800" imgH="177480" progId="Equation.3">
              <p:embed/>
            </p:oleObj>
          </a:graphicData>
        </a:graphic>
      </p:graphicFrame>
      <p:graphicFrame>
        <p:nvGraphicFramePr>
          <p:cNvPr id="9232" name="Object 16"/>
          <p:cNvGraphicFramePr>
            <a:graphicFrameLocks noChangeAspect="1"/>
          </p:cNvGraphicFramePr>
          <p:nvPr/>
        </p:nvGraphicFramePr>
        <p:xfrm>
          <a:off x="6804025" y="5876925"/>
          <a:ext cx="1728788" cy="601663"/>
        </p:xfrm>
        <a:graphic>
          <a:graphicData uri="http://schemas.openxmlformats.org/presentationml/2006/ole">
            <p:oleObj spid="_x0000_s5127" name="Формула" r:id="rId8" imgW="5839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635000" y="812800"/>
            <a:ext cx="32385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800" b="1">
                <a:solidFill>
                  <a:srgbClr val="0000FF"/>
                </a:solidFill>
                <a:latin typeface="Times New Roman" pitchFamily="18" charset="0"/>
              </a:rPr>
              <a:t> Найти: 1)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A,</a:t>
            </a:r>
            <a:r>
              <a:rPr lang="ru-RU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</p:txBody>
      </p:sp>
      <p:graphicFrame>
        <p:nvGraphicFramePr>
          <p:cNvPr id="26645" name="Object 21"/>
          <p:cNvGraphicFramePr>
            <a:graphicFrameLocks noChangeAspect="1"/>
          </p:cNvGraphicFramePr>
          <p:nvPr>
            <p:ph sz="quarter" idx="1"/>
          </p:nvPr>
        </p:nvGraphicFramePr>
        <p:xfrm>
          <a:off x="2317750" y="2497138"/>
          <a:ext cx="317500" cy="393700"/>
        </p:xfrm>
        <a:graphic>
          <a:graphicData uri="http://schemas.openxmlformats.org/presentationml/2006/ole">
            <p:oleObj spid="_x0000_s7171" name="Формула" r:id="rId3" imgW="317160" imgH="393480" progId="Equation.3">
              <p:embed/>
            </p:oleObj>
          </a:graphicData>
        </a:graphic>
      </p:graphicFrame>
      <p:graphicFrame>
        <p:nvGraphicFramePr>
          <p:cNvPr id="26643" name="Object 19"/>
          <p:cNvGraphicFramePr>
            <a:graphicFrameLocks noChangeAspect="1"/>
          </p:cNvGraphicFramePr>
          <p:nvPr>
            <p:ph sz="quarter" idx="2"/>
          </p:nvPr>
        </p:nvGraphicFramePr>
        <p:xfrm>
          <a:off x="6215063" y="2384425"/>
          <a:ext cx="2046287" cy="2403475"/>
        </p:xfrm>
        <a:graphic>
          <a:graphicData uri="http://schemas.openxmlformats.org/presentationml/2006/ole">
            <p:oleObj spid="_x0000_s7170" name="Clip" r:id="rId4" imgW="3192120" imgH="3749400" progId="">
              <p:embed/>
            </p:oleObj>
          </a:graphicData>
        </a:graphic>
      </p:graphicFrame>
      <p:sp>
        <p:nvSpPr>
          <p:cNvPr id="7177" name="Text Box 4"/>
          <p:cNvSpPr>
            <a:spLocks noGrp="1" noChangeArrowheads="1"/>
          </p:cNvSpPr>
          <p:nvPr>
            <p:ph type="body" sz="half" idx="3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ru-RU" sz="2800" smtClean="0"/>
              <a:t>  </a:t>
            </a:r>
            <a:endParaRPr lang="ru-RU" sz="9600" smtClean="0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733800" y="844550"/>
            <a:ext cx="2800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2)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ru-RU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о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sA</a:t>
            </a:r>
            <a:r>
              <a:rPr lang="ru-RU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391150" y="850900"/>
            <a:ext cx="2476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3)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tg </a:t>
            </a:r>
            <a:r>
              <a:rPr lang="en-US" sz="2800" b="1">
                <a:solidFill>
                  <a:srgbClr val="0000FF"/>
                </a:solidFill>
                <a:sym typeface="Symbol" pitchFamily="18" charset="2"/>
              </a:rPr>
              <a:t></a:t>
            </a:r>
            <a:r>
              <a:rPr lang="en-US" sz="2800">
                <a:sym typeface="Symbol" pitchFamily="18" charset="2"/>
              </a:rPr>
              <a:t>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A,</a:t>
            </a:r>
            <a:endParaRPr lang="ru-RU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7004050" y="825500"/>
            <a:ext cx="1892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4) с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tg </a:t>
            </a:r>
            <a:r>
              <a:rPr lang="en-US" sz="2800" b="1">
                <a:solidFill>
                  <a:srgbClr val="0000FF"/>
                </a:solidFill>
                <a:sym typeface="Symbol" pitchFamily="18" charset="2"/>
              </a:rPr>
              <a:t></a:t>
            </a:r>
            <a:r>
              <a:rPr lang="en-US" sz="2800">
                <a:sym typeface="Symbol" pitchFamily="18" charset="2"/>
              </a:rPr>
              <a:t>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A,</a:t>
            </a:r>
            <a:endParaRPr lang="ru-RU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181" name="Text Box 8"/>
          <p:cNvSpPr txBox="1">
            <a:spLocks noChangeArrowheads="1"/>
          </p:cNvSpPr>
          <p:nvPr/>
        </p:nvSpPr>
        <p:spPr bwMode="auto">
          <a:xfrm>
            <a:off x="7629525" y="976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111250" y="2349500"/>
            <a:ext cx="5164138" cy="3035300"/>
            <a:chOff x="880" y="1624"/>
            <a:chExt cx="3253" cy="1912"/>
          </a:xfrm>
        </p:grpSpPr>
        <p:sp>
          <p:nvSpPr>
            <p:cNvPr id="7188" name="AutoShape 10"/>
            <p:cNvSpPr>
              <a:spLocks noChangeArrowheads="1"/>
            </p:cNvSpPr>
            <p:nvPr/>
          </p:nvSpPr>
          <p:spPr bwMode="auto">
            <a:xfrm>
              <a:off x="1337" y="1960"/>
              <a:ext cx="2523" cy="1291"/>
            </a:xfrm>
            <a:prstGeom prst="rtTriangle">
              <a:avLst/>
            </a:prstGeom>
            <a:gradFill rotWithShape="1">
              <a:gsLst>
                <a:gs pos="0">
                  <a:srgbClr val="79FF79"/>
                </a:gs>
                <a:gs pos="100000">
                  <a:schemeClr val="folHlink">
                    <a:alpha val="64998"/>
                  </a:schemeClr>
                </a:gs>
              </a:gsLst>
              <a:lin ang="2700000" scaled="1"/>
            </a:gra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9" name="Line 11"/>
            <p:cNvSpPr>
              <a:spLocks noChangeShapeType="1"/>
            </p:cNvSpPr>
            <p:nvPr/>
          </p:nvSpPr>
          <p:spPr bwMode="auto">
            <a:xfrm>
              <a:off x="1337" y="3144"/>
              <a:ext cx="141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0" name="Line 12"/>
            <p:cNvSpPr>
              <a:spLocks noChangeShapeType="1"/>
            </p:cNvSpPr>
            <p:nvPr/>
          </p:nvSpPr>
          <p:spPr bwMode="auto">
            <a:xfrm>
              <a:off x="1478" y="3144"/>
              <a:ext cx="0" cy="99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1" name="Text Box 13"/>
            <p:cNvSpPr txBox="1">
              <a:spLocks noChangeArrowheads="1"/>
            </p:cNvSpPr>
            <p:nvPr/>
          </p:nvSpPr>
          <p:spPr bwMode="auto">
            <a:xfrm>
              <a:off x="1016" y="3070"/>
              <a:ext cx="278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800" b="1">
                  <a:solidFill>
                    <a:srgbClr val="0000CC"/>
                  </a:solidFill>
                  <a:latin typeface="Times New Roman" pitchFamily="18" charset="0"/>
                </a:rPr>
                <a:t>С</a:t>
              </a:r>
            </a:p>
          </p:txBody>
        </p:sp>
        <p:sp>
          <p:nvSpPr>
            <p:cNvPr id="7192" name="Text Box 14"/>
            <p:cNvSpPr txBox="1">
              <a:spLocks noChangeArrowheads="1"/>
            </p:cNvSpPr>
            <p:nvPr/>
          </p:nvSpPr>
          <p:spPr bwMode="auto">
            <a:xfrm>
              <a:off x="3855" y="3088"/>
              <a:ext cx="278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800" b="1">
                  <a:solidFill>
                    <a:srgbClr val="0000CC"/>
                  </a:solidFill>
                  <a:latin typeface="Times New Roman" pitchFamily="18" charset="0"/>
                </a:rPr>
                <a:t>А</a:t>
              </a:r>
            </a:p>
          </p:txBody>
        </p:sp>
        <p:sp>
          <p:nvSpPr>
            <p:cNvPr id="7193" name="Text Box 15"/>
            <p:cNvSpPr txBox="1">
              <a:spLocks noChangeArrowheads="1"/>
            </p:cNvSpPr>
            <p:nvPr/>
          </p:nvSpPr>
          <p:spPr bwMode="auto">
            <a:xfrm>
              <a:off x="1104" y="1624"/>
              <a:ext cx="265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800" b="1">
                  <a:solidFill>
                    <a:srgbClr val="0000CC"/>
                  </a:solidFill>
                  <a:latin typeface="Times New Roman" pitchFamily="18" charset="0"/>
                </a:rPr>
                <a:t>В</a:t>
              </a:r>
            </a:p>
          </p:txBody>
        </p:sp>
        <p:sp>
          <p:nvSpPr>
            <p:cNvPr id="7194" name="Text Box 16"/>
            <p:cNvSpPr txBox="1">
              <a:spLocks noChangeArrowheads="1"/>
            </p:cNvSpPr>
            <p:nvPr/>
          </p:nvSpPr>
          <p:spPr bwMode="auto">
            <a:xfrm>
              <a:off x="880" y="2480"/>
              <a:ext cx="5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solidFill>
                    <a:srgbClr val="0000FF"/>
                  </a:solidFill>
                </a:rPr>
                <a:t>5см</a:t>
              </a:r>
            </a:p>
          </p:txBody>
        </p:sp>
        <p:sp>
          <p:nvSpPr>
            <p:cNvPr id="7195" name="Text Box 17"/>
            <p:cNvSpPr txBox="1">
              <a:spLocks noChangeArrowheads="1"/>
            </p:cNvSpPr>
            <p:nvPr/>
          </p:nvSpPr>
          <p:spPr bwMode="auto">
            <a:xfrm>
              <a:off x="2260" y="2220"/>
              <a:ext cx="6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solidFill>
                    <a:srgbClr val="0000FF"/>
                  </a:solidFill>
                </a:rPr>
                <a:t>13 см</a:t>
              </a:r>
            </a:p>
          </p:txBody>
        </p:sp>
        <p:sp>
          <p:nvSpPr>
            <p:cNvPr id="7196" name="Rectangle 18"/>
            <p:cNvSpPr>
              <a:spLocks noChangeArrowheads="1"/>
            </p:cNvSpPr>
            <p:nvPr/>
          </p:nvSpPr>
          <p:spPr bwMode="auto">
            <a:xfrm>
              <a:off x="2053" y="3305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b="1">
                <a:solidFill>
                  <a:srgbClr val="0000FF"/>
                </a:solidFill>
              </a:endParaRPr>
            </a:p>
          </p:txBody>
        </p:sp>
      </p:grp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6367463" y="2289175"/>
            <a:ext cx="1728787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CC3300"/>
                </a:solidFill>
              </a:rPr>
              <a:t>Ответ: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A</a:t>
            </a:r>
            <a:r>
              <a:rPr lang="ru-RU" sz="28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6392863" y="2333625"/>
            <a:ext cx="1728787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CC3300"/>
                </a:solidFill>
              </a:rPr>
              <a:t>Ответ:</a:t>
            </a:r>
          </a:p>
          <a:p>
            <a:pPr>
              <a:spcBef>
                <a:spcPct val="50000"/>
              </a:spcBef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со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A</a:t>
            </a:r>
            <a:r>
              <a:rPr lang="ru-RU" sz="28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</a:p>
        </p:txBody>
      </p:sp>
      <p:graphicFrame>
        <p:nvGraphicFramePr>
          <p:cNvPr id="7172" name="Rectangle 23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7172" name="Формула" r:id="rId5" imgW="0" imgH="0" progId="Equation.3">
              <p:embed/>
            </p:oleObj>
          </a:graphicData>
        </a:graphic>
      </p:graphicFrame>
      <p:graphicFrame>
        <p:nvGraphicFramePr>
          <p:cNvPr id="26648" name="Object 24"/>
          <p:cNvGraphicFramePr>
            <a:graphicFrameLocks noChangeAspect="1"/>
          </p:cNvGraphicFramePr>
          <p:nvPr/>
        </p:nvGraphicFramePr>
        <p:xfrm>
          <a:off x="6921500" y="3594100"/>
          <a:ext cx="760413" cy="942975"/>
        </p:xfrm>
        <a:graphic>
          <a:graphicData uri="http://schemas.openxmlformats.org/presentationml/2006/ole">
            <p:oleObj spid="_x0000_s7173" name="Microsoft Equation 3.0" r:id="rId6" imgW="330120" imgH="393480" progId="Equation.3">
              <p:embed/>
            </p:oleObj>
          </a:graphicData>
        </a:graphic>
      </p:graphicFrame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6538913" y="2903538"/>
            <a:ext cx="14017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tg </a:t>
            </a:r>
            <a:r>
              <a:rPr lang="en-US" sz="2800" b="1">
                <a:sym typeface="Symbol" pitchFamily="18" charset="2"/>
              </a:rPr>
              <a:t></a:t>
            </a:r>
            <a:r>
              <a:rPr lang="en-US" sz="2800">
                <a:sym typeface="Symbol" pitchFamily="18" charset="2"/>
              </a:rPr>
              <a:t> </a:t>
            </a:r>
            <a:r>
              <a:rPr lang="en-US" sz="28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ru-RU" sz="28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</a:p>
        </p:txBody>
      </p:sp>
      <p:graphicFrame>
        <p:nvGraphicFramePr>
          <p:cNvPr id="26650" name="Object 26"/>
          <p:cNvGraphicFramePr>
            <a:graphicFrameLocks noChangeAspect="1"/>
          </p:cNvGraphicFramePr>
          <p:nvPr/>
        </p:nvGraphicFramePr>
        <p:xfrm>
          <a:off x="6940550" y="3498850"/>
          <a:ext cx="982663" cy="1041400"/>
        </p:xfrm>
        <a:graphic>
          <a:graphicData uri="http://schemas.openxmlformats.org/presentationml/2006/ole">
            <p:oleObj spid="_x0000_s7174" name="Формула" r:id="rId7" imgW="330120" imgH="393480" progId="Equation.3">
              <p:embed/>
            </p:oleObj>
          </a:graphicData>
        </a:graphic>
      </p:graphicFrame>
      <p:sp>
        <p:nvSpPr>
          <p:cNvPr id="26651" name="Rectangle 27"/>
          <p:cNvSpPr>
            <a:spLocks noChangeArrowheads="1"/>
          </p:cNvSpPr>
          <p:nvPr/>
        </p:nvSpPr>
        <p:spPr bwMode="auto">
          <a:xfrm>
            <a:off x="6553200" y="2979738"/>
            <a:ext cx="1558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с</a:t>
            </a:r>
            <a:r>
              <a:rPr lang="en-US" sz="28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tg </a:t>
            </a:r>
            <a:r>
              <a:rPr lang="en-US" sz="2800" b="1">
                <a:sym typeface="Symbol" pitchFamily="18" charset="2"/>
              </a:rPr>
              <a:t></a:t>
            </a:r>
            <a:r>
              <a:rPr lang="en-US" sz="2800">
                <a:sym typeface="Symbol" pitchFamily="18" charset="2"/>
              </a:rPr>
              <a:t> </a:t>
            </a:r>
            <a:r>
              <a:rPr lang="en-US" sz="28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ru-RU" sz="28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</a:p>
        </p:txBody>
      </p:sp>
      <p:graphicFrame>
        <p:nvGraphicFramePr>
          <p:cNvPr id="26652" name="Object 28"/>
          <p:cNvGraphicFramePr>
            <a:graphicFrameLocks noChangeAspect="1"/>
          </p:cNvGraphicFramePr>
          <p:nvPr/>
        </p:nvGraphicFramePr>
        <p:xfrm>
          <a:off x="6769100" y="3460750"/>
          <a:ext cx="1046163" cy="1246188"/>
        </p:xfrm>
        <a:graphic>
          <a:graphicData uri="http://schemas.openxmlformats.org/presentationml/2006/ole">
            <p:oleObj spid="_x0000_s7175" name="Формула" r:id="rId8" imgW="330120" imgH="393480" progId="Equation.3">
              <p:embed/>
            </p:oleObj>
          </a:graphicData>
        </a:graphic>
      </p:graphicFrame>
      <p:pic>
        <p:nvPicPr>
          <p:cNvPr id="26653" name="Picture 29" descr="1ELXBAR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784475" y="5499100"/>
            <a:ext cx="23082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4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7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266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9" dur="5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2" dur="5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9" grpId="0"/>
      <p:bldP spid="26630" grpId="0"/>
      <p:bldP spid="26631" grpId="0"/>
      <p:bldP spid="26644" grpId="0"/>
      <p:bldP spid="26644" grpId="1"/>
      <p:bldP spid="26646" grpId="0"/>
      <p:bldP spid="26646" grpId="1"/>
      <p:bldP spid="26649" grpId="0"/>
      <p:bldP spid="26649" grpId="1"/>
      <p:bldP spid="2665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70C0"/>
                </a:solidFill>
              </a:rPr>
              <a:t>Домашнее задание.</a:t>
            </a:r>
            <a:endParaRPr lang="ru-RU" sz="60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1.§4 пункт 68</a:t>
            </a:r>
          </a:p>
          <a:p>
            <a:r>
              <a:rPr lang="ru-RU" dirty="0" smtClean="0"/>
              <a:t>2. Решите следующие задачи из учебника № 591(</a:t>
            </a:r>
            <a:r>
              <a:rPr lang="ru-RU" dirty="0" err="1" smtClean="0"/>
              <a:t>в,г</a:t>
            </a:r>
            <a:r>
              <a:rPr lang="ru-RU" dirty="0" smtClean="0"/>
              <a:t>) № 592(</a:t>
            </a:r>
            <a:r>
              <a:rPr lang="ru-RU" dirty="0" err="1" smtClean="0"/>
              <a:t>в,г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dirty="0" smtClean="0">
                <a:solidFill>
                  <a:srgbClr val="0070C0"/>
                </a:solidFill>
              </a:rPr>
              <a:t>Большое спасибо за урок!</a:t>
            </a:r>
            <a:endParaRPr lang="ru-RU" sz="7200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 lIns="92075" tIns="46037" rIns="92075" bIns="46037"/>
          <a:lstStyle/>
          <a:p>
            <a:pPr algn="ctr" eaLnBrk="1" hangingPunct="1">
              <a:buFontTx/>
              <a:buNone/>
            </a:pPr>
            <a:r>
              <a:rPr lang="ru-RU" smtClean="0"/>
              <a:t>1.Закончи предложение: «Треугольник, у которого один угол прямой</a:t>
            </a:r>
          </a:p>
          <a:p>
            <a:pPr algn="ctr" eaLnBrk="1" hangingPunct="1">
              <a:buFontTx/>
              <a:buNone/>
            </a:pPr>
            <a:r>
              <a:rPr lang="ru-RU" smtClean="0"/>
              <a:t>   называется…»</a:t>
            </a:r>
          </a:p>
          <a:p>
            <a:pPr eaLnBrk="1" hangingPunct="1">
              <a:buFontTx/>
              <a:buNone/>
            </a:pPr>
            <a:r>
              <a:rPr lang="ru-RU" smtClean="0"/>
              <a:t>   А) остроугольный</a:t>
            </a:r>
          </a:p>
          <a:p>
            <a:pPr eaLnBrk="1" hangingPunct="1">
              <a:buFontTx/>
              <a:buNone/>
            </a:pPr>
            <a:r>
              <a:rPr lang="ru-RU" smtClean="0"/>
              <a:t>   Б) равнобедренный</a:t>
            </a:r>
          </a:p>
          <a:p>
            <a:pPr eaLnBrk="1" hangingPunct="1">
              <a:buFontTx/>
              <a:buNone/>
            </a:pPr>
            <a:r>
              <a:rPr lang="ru-RU" smtClean="0"/>
              <a:t>   В) равносторонний</a:t>
            </a:r>
          </a:p>
          <a:p>
            <a:pPr eaLnBrk="1" hangingPunct="1">
              <a:buFontTx/>
              <a:buNone/>
            </a:pPr>
            <a:r>
              <a:rPr lang="ru-RU" smtClean="0"/>
              <a:t>   Г) прямоугольный</a:t>
            </a:r>
          </a:p>
        </p:txBody>
      </p:sp>
      <p:sp>
        <p:nvSpPr>
          <p:cNvPr id="10243" name="WordArt 4"/>
          <p:cNvSpPr>
            <a:spLocks noChangeArrowheads="1" noChangeShapeType="1" noTextEdit="1"/>
          </p:cNvSpPr>
          <p:nvPr/>
        </p:nvSpPr>
        <p:spPr bwMode="auto">
          <a:xfrm>
            <a:off x="1619250" y="476250"/>
            <a:ext cx="5689600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 cap="sq">
                  <a:noFill/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Математический диктант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33375"/>
            <a:ext cx="7772400" cy="4114800"/>
          </a:xfrm>
        </p:spPr>
        <p:txBody>
          <a:bodyPr lIns="92075" tIns="46037" rIns="92075" bIns="46037"/>
          <a:lstStyle/>
          <a:p>
            <a:pPr algn="ctr" eaLnBrk="1" hangingPunct="1">
              <a:buFontTx/>
              <a:buNone/>
            </a:pPr>
            <a:r>
              <a:rPr lang="ru-RU" sz="3600" smtClean="0"/>
              <a:t>2. Отметь прямоугольный треугольник:</a:t>
            </a:r>
          </a:p>
          <a:p>
            <a:pPr eaLnBrk="1" hangingPunct="1">
              <a:buFontTx/>
              <a:buNone/>
            </a:pPr>
            <a:r>
              <a:rPr lang="ru-RU" smtClean="0"/>
              <a:t> </a:t>
            </a:r>
          </a:p>
        </p:txBody>
      </p:sp>
      <p:sp>
        <p:nvSpPr>
          <p:cNvPr id="11267" name="AutoShape 7"/>
          <p:cNvSpPr>
            <a:spLocks noChangeArrowheads="1"/>
          </p:cNvSpPr>
          <p:nvPr/>
        </p:nvSpPr>
        <p:spPr bwMode="auto">
          <a:xfrm>
            <a:off x="684213" y="1628775"/>
            <a:ext cx="1223962" cy="187166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ru-RU">
              <a:latin typeface="Verdana" pitchFamily="34" charset="0"/>
            </a:endParaRPr>
          </a:p>
        </p:txBody>
      </p:sp>
      <p:sp>
        <p:nvSpPr>
          <p:cNvPr id="11268" name="AutoShape 8"/>
          <p:cNvSpPr>
            <a:spLocks noChangeArrowheads="1"/>
          </p:cNvSpPr>
          <p:nvPr/>
        </p:nvSpPr>
        <p:spPr bwMode="auto">
          <a:xfrm>
            <a:off x="3276600" y="1628775"/>
            <a:ext cx="1655763" cy="1944688"/>
          </a:xfrm>
          <a:prstGeom prst="rtTriangl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11269" name="AutoShape 9"/>
          <p:cNvSpPr>
            <a:spLocks noChangeArrowheads="1"/>
          </p:cNvSpPr>
          <p:nvPr/>
        </p:nvSpPr>
        <p:spPr bwMode="auto">
          <a:xfrm rot="-823498">
            <a:off x="1984375" y="4592638"/>
            <a:ext cx="3387725" cy="8651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11270" name="AutoShape 10"/>
          <p:cNvSpPr>
            <a:spLocks noChangeArrowheads="1"/>
          </p:cNvSpPr>
          <p:nvPr/>
        </p:nvSpPr>
        <p:spPr bwMode="auto">
          <a:xfrm>
            <a:off x="5724525" y="2205038"/>
            <a:ext cx="1727200" cy="13684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11271" name="WordArt 14"/>
          <p:cNvSpPr>
            <a:spLocks noChangeArrowheads="1" noChangeShapeType="1" noTextEdit="1"/>
          </p:cNvSpPr>
          <p:nvPr/>
        </p:nvSpPr>
        <p:spPr bwMode="auto">
          <a:xfrm>
            <a:off x="1042988" y="3644900"/>
            <a:ext cx="5048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 cap="sq">
                  <a:noFill/>
                  <a:round/>
                  <a:headEnd type="none" w="sm" len="sm"/>
                  <a:tailEnd type="none" w="sm" len="sm"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А</a:t>
            </a:r>
          </a:p>
        </p:txBody>
      </p:sp>
      <p:sp>
        <p:nvSpPr>
          <p:cNvPr id="11272" name="WordArt 15"/>
          <p:cNvSpPr>
            <a:spLocks noChangeArrowheads="1" noChangeShapeType="1" noTextEdit="1"/>
          </p:cNvSpPr>
          <p:nvPr/>
        </p:nvSpPr>
        <p:spPr bwMode="auto">
          <a:xfrm>
            <a:off x="3851275" y="3716338"/>
            <a:ext cx="43338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 cap="sq">
                  <a:noFill/>
                  <a:round/>
                  <a:headEnd type="none" w="sm" len="sm"/>
                  <a:tailEnd type="none" w="sm" len="sm"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Б</a:t>
            </a:r>
          </a:p>
        </p:txBody>
      </p:sp>
      <p:sp>
        <p:nvSpPr>
          <p:cNvPr id="11273" name="WordArt 17"/>
          <p:cNvSpPr>
            <a:spLocks noChangeArrowheads="1" noChangeShapeType="1" noTextEdit="1"/>
          </p:cNvSpPr>
          <p:nvPr/>
        </p:nvSpPr>
        <p:spPr bwMode="auto">
          <a:xfrm>
            <a:off x="6443663" y="3789363"/>
            <a:ext cx="4318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 cap="sq">
                  <a:noFill/>
                  <a:round/>
                  <a:headEnd type="none" w="sm" len="sm"/>
                  <a:tailEnd type="none" w="sm" len="sm"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</a:t>
            </a:r>
          </a:p>
        </p:txBody>
      </p:sp>
      <p:sp>
        <p:nvSpPr>
          <p:cNvPr id="11274" name="WordArt 18"/>
          <p:cNvSpPr>
            <a:spLocks noChangeArrowheads="1" noChangeShapeType="1" noTextEdit="1"/>
          </p:cNvSpPr>
          <p:nvPr/>
        </p:nvSpPr>
        <p:spPr bwMode="auto">
          <a:xfrm>
            <a:off x="3851275" y="5516563"/>
            <a:ext cx="43338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 cap="sq">
                  <a:noFill/>
                  <a:round/>
                  <a:headEnd type="none" w="sm" len="sm"/>
                  <a:tailEnd type="none" w="sm" len="sm"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г</a:t>
            </a:r>
          </a:p>
        </p:txBody>
      </p:sp>
      <p:sp>
        <p:nvSpPr>
          <p:cNvPr id="11275" name="Line 20"/>
          <p:cNvSpPr>
            <a:spLocks noChangeShapeType="1"/>
          </p:cNvSpPr>
          <p:nvPr/>
        </p:nvSpPr>
        <p:spPr bwMode="auto">
          <a:xfrm>
            <a:off x="827088" y="2636838"/>
            <a:ext cx="21590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276" name="Line 21"/>
          <p:cNvSpPr>
            <a:spLocks noChangeShapeType="1"/>
          </p:cNvSpPr>
          <p:nvPr/>
        </p:nvSpPr>
        <p:spPr bwMode="auto">
          <a:xfrm flipV="1">
            <a:off x="1547813" y="2636838"/>
            <a:ext cx="215900" cy="71437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277" name="Line 22"/>
          <p:cNvSpPr>
            <a:spLocks noChangeShapeType="1"/>
          </p:cNvSpPr>
          <p:nvPr/>
        </p:nvSpPr>
        <p:spPr bwMode="auto">
          <a:xfrm flipV="1">
            <a:off x="6948488" y="2781300"/>
            <a:ext cx="215900" cy="14287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278" name="Line 23"/>
          <p:cNvSpPr>
            <a:spLocks noChangeShapeType="1"/>
          </p:cNvSpPr>
          <p:nvPr/>
        </p:nvSpPr>
        <p:spPr bwMode="auto">
          <a:xfrm flipH="1" flipV="1">
            <a:off x="6011863" y="2781300"/>
            <a:ext cx="215900" cy="14287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279" name="Line 24"/>
          <p:cNvSpPr>
            <a:spLocks noChangeShapeType="1"/>
          </p:cNvSpPr>
          <p:nvPr/>
        </p:nvSpPr>
        <p:spPr bwMode="auto">
          <a:xfrm>
            <a:off x="6588125" y="3429000"/>
            <a:ext cx="0" cy="2159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49275"/>
            <a:ext cx="7772400" cy="5470525"/>
          </a:xfrm>
        </p:spPr>
        <p:txBody>
          <a:bodyPr lIns="92075" tIns="46037" rIns="92075" bIns="46037"/>
          <a:lstStyle/>
          <a:p>
            <a:pPr algn="ctr" eaLnBrk="1" hangingPunct="1">
              <a:buFontTx/>
              <a:buNone/>
            </a:pPr>
            <a:r>
              <a:rPr lang="ru-RU" smtClean="0"/>
              <a:t>   </a:t>
            </a:r>
            <a:r>
              <a:rPr lang="ru-RU" sz="3600" smtClean="0"/>
              <a:t>3. Как называются стороны в прямоугольном треугольнике? </a:t>
            </a:r>
          </a:p>
          <a:p>
            <a:pPr eaLnBrk="1" hangingPunct="1">
              <a:buFontTx/>
              <a:buNone/>
            </a:pPr>
            <a:r>
              <a:rPr lang="ru-RU" smtClean="0"/>
              <a:t>      А) боковые стороны</a:t>
            </a:r>
          </a:p>
          <a:p>
            <a:pPr eaLnBrk="1" hangingPunct="1">
              <a:buFontTx/>
              <a:buNone/>
            </a:pPr>
            <a:r>
              <a:rPr lang="ru-RU" smtClean="0"/>
              <a:t>      Б) основания</a:t>
            </a:r>
          </a:p>
          <a:p>
            <a:pPr eaLnBrk="1" hangingPunct="1">
              <a:buFontTx/>
              <a:buNone/>
            </a:pPr>
            <a:r>
              <a:rPr lang="ru-RU" smtClean="0"/>
              <a:t>      В) катеты и гипотенуза</a:t>
            </a:r>
          </a:p>
          <a:p>
            <a:pPr eaLnBrk="1" hangingPunct="1">
              <a:buFontTx/>
              <a:buNone/>
            </a:pPr>
            <a:r>
              <a:rPr lang="ru-RU" smtClean="0"/>
              <a:t>      Г) параллельные стороны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81075"/>
            <a:ext cx="7772400" cy="4114800"/>
          </a:xfrm>
        </p:spPr>
        <p:txBody>
          <a:bodyPr lIns="92075" tIns="46037" rIns="92075" bIns="46037"/>
          <a:lstStyle/>
          <a:p>
            <a:pPr algn="ctr" eaLnBrk="1" hangingPunct="1">
              <a:buFontTx/>
              <a:buNone/>
            </a:pPr>
            <a:r>
              <a:rPr lang="ru-RU" dirty="0" smtClean="0"/>
              <a:t>4. Один из острых углов прямоугольного треугольника равен 30</a:t>
            </a:r>
            <a:r>
              <a:rPr lang="en-US" dirty="0" smtClean="0">
                <a:cs typeface="Times New Roman" pitchFamily="18" charset="0"/>
              </a:rPr>
              <a:t>°</a:t>
            </a:r>
            <a:r>
              <a:rPr lang="ru-RU" dirty="0" smtClean="0">
                <a:cs typeface="Times New Roman" pitchFamily="18" charset="0"/>
              </a:rPr>
              <a:t>, чему равен другой острый угол?</a:t>
            </a:r>
          </a:p>
          <a:p>
            <a:pPr eaLnBrk="1" hangingPunct="1">
              <a:buFontTx/>
              <a:buNone/>
            </a:pPr>
            <a:r>
              <a:rPr lang="ru-RU" dirty="0" smtClean="0">
                <a:cs typeface="Times New Roman" pitchFamily="18" charset="0"/>
              </a:rPr>
              <a:t>   А)  90</a:t>
            </a:r>
            <a:r>
              <a:rPr lang="en-US" dirty="0" smtClean="0">
                <a:cs typeface="Times New Roman" pitchFamily="18" charset="0"/>
              </a:rPr>
              <a:t>°</a:t>
            </a:r>
            <a:r>
              <a:rPr lang="ru-RU" dirty="0" smtClean="0">
                <a:cs typeface="Times New Roman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ru-RU" dirty="0" smtClean="0">
                <a:cs typeface="Times New Roman" pitchFamily="18" charset="0"/>
              </a:rPr>
              <a:t>   Б)  60</a:t>
            </a:r>
            <a:r>
              <a:rPr lang="en-US" dirty="0" smtClean="0">
                <a:cs typeface="Times New Roman" pitchFamily="18" charset="0"/>
              </a:rPr>
              <a:t>°</a:t>
            </a:r>
            <a:endParaRPr lang="ru-RU" dirty="0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dirty="0" smtClean="0">
                <a:cs typeface="Times New Roman" pitchFamily="18" charset="0"/>
              </a:rPr>
              <a:t>   В)  30</a:t>
            </a:r>
            <a:r>
              <a:rPr lang="en-US" dirty="0" smtClean="0">
                <a:cs typeface="Times New Roman" pitchFamily="18" charset="0"/>
              </a:rPr>
              <a:t>°</a:t>
            </a:r>
            <a:endParaRPr lang="ru-RU" dirty="0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dirty="0" smtClean="0">
                <a:cs typeface="Times New Roman" pitchFamily="18" charset="0"/>
              </a:rPr>
              <a:t>   Г)  180</a:t>
            </a:r>
            <a:r>
              <a:rPr lang="en-US" dirty="0" smtClean="0">
                <a:cs typeface="Times New Roman" pitchFamily="18" charset="0"/>
              </a:rPr>
              <a:t>°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6613"/>
            <a:ext cx="7772400" cy="5113337"/>
          </a:xfrm>
        </p:spPr>
        <p:txBody>
          <a:bodyPr lIns="92075" tIns="46037" rIns="92075" bIns="46037"/>
          <a:lstStyle/>
          <a:p>
            <a:pPr algn="ctr" eaLnBrk="1" hangingPunct="1">
              <a:buFontTx/>
              <a:buNone/>
            </a:pPr>
            <a:r>
              <a:rPr lang="ru-RU" smtClean="0"/>
              <a:t>5. </a:t>
            </a:r>
            <a:r>
              <a:rPr lang="ru-RU" sz="3600" smtClean="0"/>
              <a:t>Выберите формулу площади </a:t>
            </a:r>
          </a:p>
          <a:p>
            <a:pPr algn="ctr" eaLnBrk="1" hangingPunct="1">
              <a:buFontTx/>
              <a:buNone/>
            </a:pPr>
            <a:r>
              <a:rPr lang="ru-RU" sz="3600" smtClean="0"/>
              <a:t>прямоугольного треугольника:</a:t>
            </a:r>
          </a:p>
          <a:p>
            <a:pPr eaLnBrk="1" hangingPunct="1">
              <a:buFontTx/>
              <a:buNone/>
            </a:pPr>
            <a:r>
              <a:rPr lang="ru-RU" sz="3600" smtClean="0"/>
              <a:t>     А) </a:t>
            </a:r>
            <a:r>
              <a:rPr lang="en-US" sz="3600" smtClean="0"/>
              <a:t>S = </a:t>
            </a:r>
            <a:r>
              <a:rPr lang="ru-RU" sz="3600" smtClean="0"/>
              <a:t>  </a:t>
            </a:r>
            <a:r>
              <a:rPr lang="en-US" sz="3600" smtClean="0"/>
              <a:t>a</a:t>
            </a:r>
            <a:r>
              <a:rPr lang="en-US" sz="3600" smtClean="0">
                <a:cs typeface="Times New Roman" pitchFamily="18" charset="0"/>
              </a:rPr>
              <a:t>·b</a:t>
            </a:r>
          </a:p>
          <a:p>
            <a:pPr eaLnBrk="1" hangingPunct="1">
              <a:buFontTx/>
              <a:buNone/>
            </a:pPr>
            <a:r>
              <a:rPr lang="en-US" sz="3600" smtClean="0">
                <a:cs typeface="Times New Roman" pitchFamily="18" charset="0"/>
              </a:rPr>
              <a:t>   </a:t>
            </a:r>
            <a:r>
              <a:rPr lang="ru-RU" sz="3600" smtClean="0">
                <a:cs typeface="Times New Roman" pitchFamily="18" charset="0"/>
              </a:rPr>
              <a:t>  Б) </a:t>
            </a:r>
            <a:r>
              <a:rPr lang="en-US" sz="3600" smtClean="0">
                <a:cs typeface="Times New Roman" pitchFamily="18" charset="0"/>
              </a:rPr>
              <a:t>S = </a:t>
            </a:r>
            <a:r>
              <a:rPr lang="ru-RU" sz="3600" smtClean="0">
                <a:cs typeface="Times New Roman" pitchFamily="18" charset="0"/>
              </a:rPr>
              <a:t>   </a:t>
            </a:r>
            <a:r>
              <a:rPr lang="en-US" sz="3600" smtClean="0">
                <a:cs typeface="Times New Roman" pitchFamily="18" charset="0"/>
              </a:rPr>
              <a:t>a·h</a:t>
            </a:r>
          </a:p>
          <a:p>
            <a:pPr eaLnBrk="1" hangingPunct="1">
              <a:buFontTx/>
              <a:buNone/>
            </a:pPr>
            <a:r>
              <a:rPr lang="en-US" sz="3600" smtClean="0">
                <a:cs typeface="Times New Roman" pitchFamily="18" charset="0"/>
              </a:rPr>
              <a:t>     B) S = </a:t>
            </a:r>
            <a:r>
              <a:rPr lang="ru-RU" sz="3600" smtClean="0">
                <a:cs typeface="Times New Roman" pitchFamily="18" charset="0"/>
              </a:rPr>
              <a:t>   </a:t>
            </a:r>
            <a:r>
              <a:rPr lang="en-US" sz="3600" smtClean="0">
                <a:cs typeface="Times New Roman" pitchFamily="18" charset="0"/>
              </a:rPr>
              <a:t>a·b·sin </a:t>
            </a:r>
            <a:r>
              <a:rPr lang="el-GR" sz="3600" smtClean="0">
                <a:cs typeface="Times New Roman" pitchFamily="18" charset="0"/>
              </a:rPr>
              <a:t>α</a:t>
            </a:r>
            <a:endParaRPr lang="en-US" sz="3600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3600" smtClean="0">
                <a:cs typeface="Times New Roman" pitchFamily="18" charset="0"/>
              </a:rPr>
              <a:t>     </a:t>
            </a:r>
            <a:r>
              <a:rPr lang="ru-RU" sz="3600" smtClean="0">
                <a:cs typeface="Times New Roman" pitchFamily="18" charset="0"/>
              </a:rPr>
              <a:t>Г)</a:t>
            </a:r>
            <a:r>
              <a:rPr lang="en-US" sz="3600" smtClean="0">
                <a:cs typeface="Times New Roman" pitchFamily="18" charset="0"/>
              </a:rPr>
              <a:t> S = </a:t>
            </a:r>
            <a:r>
              <a:rPr lang="ar-SA" sz="3600" smtClean="0">
                <a:cs typeface="Times New Roman" pitchFamily="18" charset="0"/>
              </a:rPr>
              <a:t>ٕ√</a:t>
            </a:r>
            <a:r>
              <a:rPr lang="en-US" sz="3600" smtClean="0">
                <a:cs typeface="Times New Roman" pitchFamily="18" charset="0"/>
              </a:rPr>
              <a:t>p(p-a)(p-b)(p-c)</a:t>
            </a:r>
            <a:endParaRPr lang="ar-SA" sz="3600" smtClean="0">
              <a:cs typeface="Times New Roman" pitchFamily="18" charset="0"/>
            </a:endParaRPr>
          </a:p>
        </p:txBody>
      </p:sp>
      <p:sp>
        <p:nvSpPr>
          <p:cNvPr id="1030" name="Line 7"/>
          <p:cNvSpPr>
            <a:spLocks noChangeShapeType="1"/>
          </p:cNvSpPr>
          <p:nvPr/>
        </p:nvSpPr>
        <p:spPr bwMode="auto">
          <a:xfrm>
            <a:off x="2714612" y="3857628"/>
            <a:ext cx="3024187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195513" y="2133600"/>
          <a:ext cx="258762" cy="669925"/>
        </p:xfrm>
        <a:graphic>
          <a:graphicData uri="http://schemas.openxmlformats.org/presentationml/2006/ole">
            <p:oleObj spid="_x0000_s1026" name="Формула" r:id="rId3" imgW="152280" imgH="393480" progId="Equation.3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2195513" y="2852738"/>
          <a:ext cx="244475" cy="635000"/>
        </p:xfrm>
        <a:graphic>
          <a:graphicData uri="http://schemas.openxmlformats.org/presentationml/2006/ole">
            <p:oleObj spid="_x0000_s1027" name="Формула" r:id="rId4" imgW="152280" imgH="393480" progId="Equation.3">
              <p:embed/>
            </p:oleObj>
          </a:graphicData>
        </a:graphic>
      </p:graphicFrame>
      <p:graphicFrame>
        <p:nvGraphicFramePr>
          <p:cNvPr id="1028" name="Object 6"/>
          <p:cNvGraphicFramePr>
            <a:graphicFrameLocks noChangeAspect="1"/>
          </p:cNvGraphicFramePr>
          <p:nvPr/>
        </p:nvGraphicFramePr>
        <p:xfrm>
          <a:off x="2268538" y="3500438"/>
          <a:ext cx="238125" cy="615950"/>
        </p:xfrm>
        <a:graphic>
          <a:graphicData uri="http://schemas.openxmlformats.org/presentationml/2006/ole">
            <p:oleObj spid="_x0000_s1028" name="Формула" r:id="rId5" imgW="152280" imgH="393480" progId="Equation.3">
              <p:embed/>
            </p:oleObj>
          </a:graphicData>
        </a:graphic>
      </p:graphicFrame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5175"/>
            <a:ext cx="7772400" cy="4114800"/>
          </a:xfrm>
        </p:spPr>
        <p:txBody>
          <a:bodyPr lIns="92075" tIns="46037" rIns="92075" bIns="46037"/>
          <a:lstStyle/>
          <a:p>
            <a:pPr algn="ctr" eaLnBrk="1" hangingPunct="1">
              <a:buFontTx/>
              <a:buNone/>
            </a:pPr>
            <a:r>
              <a:rPr lang="ru-RU" smtClean="0"/>
              <a:t>   6. Катет прямоугольного треугольника, лежащий напротив угла в 30</a:t>
            </a:r>
            <a:r>
              <a:rPr lang="en-US" smtClean="0">
                <a:cs typeface="Times New Roman" pitchFamily="18" charset="0"/>
              </a:rPr>
              <a:t>°</a:t>
            </a:r>
            <a:r>
              <a:rPr lang="ru-RU" smtClean="0">
                <a:cs typeface="Times New Roman" pitchFamily="18" charset="0"/>
              </a:rPr>
              <a:t>, равен 15см. Чему равна гипотенуза?</a:t>
            </a:r>
          </a:p>
          <a:p>
            <a:pPr eaLnBrk="1" hangingPunct="1">
              <a:buFontTx/>
              <a:buNone/>
            </a:pPr>
            <a:r>
              <a:rPr lang="ru-RU" smtClean="0">
                <a:cs typeface="Times New Roman" pitchFamily="18" charset="0"/>
              </a:rPr>
              <a:t>     А) 15см</a:t>
            </a:r>
          </a:p>
          <a:p>
            <a:pPr eaLnBrk="1" hangingPunct="1">
              <a:buFontTx/>
              <a:buNone/>
            </a:pPr>
            <a:r>
              <a:rPr lang="ru-RU" smtClean="0">
                <a:cs typeface="Times New Roman" pitchFamily="18" charset="0"/>
              </a:rPr>
              <a:t>     Б)  7,5см</a:t>
            </a:r>
          </a:p>
          <a:p>
            <a:pPr eaLnBrk="1" hangingPunct="1">
              <a:buFontTx/>
              <a:buNone/>
            </a:pPr>
            <a:r>
              <a:rPr lang="ru-RU" smtClean="0">
                <a:cs typeface="Times New Roman" pitchFamily="18" charset="0"/>
              </a:rPr>
              <a:t>     В)  20см</a:t>
            </a:r>
          </a:p>
          <a:p>
            <a:pPr eaLnBrk="1" hangingPunct="1">
              <a:buFontTx/>
              <a:buNone/>
            </a:pPr>
            <a:r>
              <a:rPr lang="ru-RU" smtClean="0">
                <a:cs typeface="Times New Roman" pitchFamily="18" charset="0"/>
              </a:rPr>
              <a:t>     Г)  30см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5"/>
          <p:cNvSpPr>
            <a:spLocks noChangeArrowheads="1" noChangeShapeType="1" noTextEdit="1"/>
          </p:cNvSpPr>
          <p:nvPr/>
        </p:nvSpPr>
        <p:spPr bwMode="auto">
          <a:xfrm>
            <a:off x="2195513" y="765175"/>
            <a:ext cx="432117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 cap="sq">
                  <a:noFill/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Результаты:</a:t>
            </a:r>
          </a:p>
        </p:txBody>
      </p:sp>
      <p:graphicFrame>
        <p:nvGraphicFramePr>
          <p:cNvPr id="567351" name="Group 55"/>
          <p:cNvGraphicFramePr>
            <a:graphicFrameLocks noGrp="1"/>
          </p:cNvGraphicFramePr>
          <p:nvPr>
            <p:ph idx="4294967295"/>
          </p:nvPr>
        </p:nvGraphicFramePr>
        <p:xfrm>
          <a:off x="1142976" y="1857364"/>
          <a:ext cx="6661150" cy="4114800"/>
        </p:xfrm>
        <a:graphic>
          <a:graphicData uri="http://schemas.openxmlformats.org/drawingml/2006/table">
            <a:tbl>
              <a:tblPr/>
              <a:tblGrid>
                <a:gridCol w="1111250"/>
                <a:gridCol w="1109662"/>
                <a:gridCol w="1111250"/>
                <a:gridCol w="1108075"/>
                <a:gridCol w="1111250"/>
                <a:gridCol w="1109663"/>
              </a:tblGrid>
              <a:tr h="205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6" name="WordArt 35"/>
          <p:cNvSpPr>
            <a:spLocks noChangeArrowheads="1" noChangeShapeType="1" noTextEdit="1"/>
          </p:cNvSpPr>
          <p:nvPr/>
        </p:nvSpPr>
        <p:spPr bwMode="auto">
          <a:xfrm>
            <a:off x="1258888" y="2492375"/>
            <a:ext cx="433387" cy="739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 cap="sq">
                  <a:noFill/>
                  <a:round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15387" name="WordArt 37"/>
          <p:cNvSpPr>
            <a:spLocks noChangeArrowheads="1" noChangeShapeType="1" noTextEdit="1"/>
          </p:cNvSpPr>
          <p:nvPr/>
        </p:nvSpPr>
        <p:spPr bwMode="auto">
          <a:xfrm>
            <a:off x="2268538" y="2492375"/>
            <a:ext cx="444500" cy="739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 cap="sq">
                  <a:noFill/>
                  <a:round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15388" name="WordArt 39"/>
          <p:cNvSpPr>
            <a:spLocks noChangeArrowheads="1" noChangeShapeType="1" noTextEdit="1"/>
          </p:cNvSpPr>
          <p:nvPr/>
        </p:nvSpPr>
        <p:spPr bwMode="auto">
          <a:xfrm>
            <a:off x="3348038" y="2492375"/>
            <a:ext cx="373062" cy="739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 cap="sq">
                  <a:noFill/>
                  <a:round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15389" name="WordArt 41"/>
          <p:cNvSpPr>
            <a:spLocks noChangeArrowheads="1" noChangeShapeType="1" noTextEdit="1"/>
          </p:cNvSpPr>
          <p:nvPr/>
        </p:nvSpPr>
        <p:spPr bwMode="auto">
          <a:xfrm>
            <a:off x="4427538" y="2492375"/>
            <a:ext cx="431800" cy="739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 cap="sq">
                  <a:noFill/>
                  <a:round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15390" name="WordArt 42"/>
          <p:cNvSpPr>
            <a:spLocks noChangeArrowheads="1" noChangeShapeType="1" noTextEdit="1"/>
          </p:cNvSpPr>
          <p:nvPr/>
        </p:nvSpPr>
        <p:spPr bwMode="auto">
          <a:xfrm>
            <a:off x="5580063" y="2492375"/>
            <a:ext cx="373062" cy="739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 cap="sq">
                  <a:noFill/>
                  <a:round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15391" name="WordArt 43"/>
          <p:cNvSpPr>
            <a:spLocks noChangeArrowheads="1" noChangeShapeType="1" noTextEdit="1"/>
          </p:cNvSpPr>
          <p:nvPr/>
        </p:nvSpPr>
        <p:spPr bwMode="auto">
          <a:xfrm>
            <a:off x="6659563" y="2492375"/>
            <a:ext cx="373062" cy="739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 cap="sq">
                  <a:noFill/>
                  <a:round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15392" name="WordArt 45"/>
          <p:cNvSpPr>
            <a:spLocks noChangeArrowheads="1" noChangeShapeType="1" noTextEdit="1"/>
          </p:cNvSpPr>
          <p:nvPr/>
        </p:nvSpPr>
        <p:spPr bwMode="auto">
          <a:xfrm>
            <a:off x="1258888" y="4652963"/>
            <a:ext cx="433387" cy="739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 cap="sq">
                  <a:noFill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Г</a:t>
            </a:r>
          </a:p>
        </p:txBody>
      </p:sp>
      <p:sp>
        <p:nvSpPr>
          <p:cNvPr id="15393" name="WordArt 46"/>
          <p:cNvSpPr>
            <a:spLocks noChangeArrowheads="1" noChangeShapeType="1" noTextEdit="1"/>
          </p:cNvSpPr>
          <p:nvPr/>
        </p:nvSpPr>
        <p:spPr bwMode="auto">
          <a:xfrm>
            <a:off x="2339975" y="4652963"/>
            <a:ext cx="431800" cy="739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 cap="sq">
                  <a:noFill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Б</a:t>
            </a:r>
          </a:p>
        </p:txBody>
      </p:sp>
      <p:sp>
        <p:nvSpPr>
          <p:cNvPr id="15394" name="WordArt 48"/>
          <p:cNvSpPr>
            <a:spLocks noChangeArrowheads="1" noChangeShapeType="1" noTextEdit="1"/>
          </p:cNvSpPr>
          <p:nvPr/>
        </p:nvSpPr>
        <p:spPr bwMode="auto">
          <a:xfrm>
            <a:off x="3419475" y="4652963"/>
            <a:ext cx="431800" cy="739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 cap="sq">
                  <a:noFill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</a:t>
            </a:r>
          </a:p>
        </p:txBody>
      </p:sp>
      <p:sp>
        <p:nvSpPr>
          <p:cNvPr id="15395" name="WordArt 50"/>
          <p:cNvSpPr>
            <a:spLocks noChangeArrowheads="1" noChangeShapeType="1" noTextEdit="1"/>
          </p:cNvSpPr>
          <p:nvPr/>
        </p:nvSpPr>
        <p:spPr bwMode="auto">
          <a:xfrm>
            <a:off x="4500563" y="4652963"/>
            <a:ext cx="431800" cy="739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 cap="sq">
                  <a:noFill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Б</a:t>
            </a:r>
          </a:p>
        </p:txBody>
      </p:sp>
      <p:sp>
        <p:nvSpPr>
          <p:cNvPr id="15396" name="WordArt 52"/>
          <p:cNvSpPr>
            <a:spLocks noChangeArrowheads="1" noChangeShapeType="1" noTextEdit="1"/>
          </p:cNvSpPr>
          <p:nvPr/>
        </p:nvSpPr>
        <p:spPr bwMode="auto">
          <a:xfrm>
            <a:off x="5580063" y="4652963"/>
            <a:ext cx="468312" cy="739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 cap="sq">
                  <a:noFill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А</a:t>
            </a:r>
          </a:p>
        </p:txBody>
      </p:sp>
      <p:sp>
        <p:nvSpPr>
          <p:cNvPr id="15397" name="WordArt 54"/>
          <p:cNvSpPr>
            <a:spLocks noChangeArrowheads="1" noChangeShapeType="1" noTextEdit="1"/>
          </p:cNvSpPr>
          <p:nvPr/>
        </p:nvSpPr>
        <p:spPr bwMode="auto">
          <a:xfrm>
            <a:off x="6659563" y="4652963"/>
            <a:ext cx="411162" cy="739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 cap="sq">
                  <a:noFill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Г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6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84313"/>
            <a:ext cx="7772400" cy="2808287"/>
          </a:xfrm>
        </p:spPr>
        <p:txBody>
          <a:bodyPr lIns="92075" tIns="46037" rIns="92075" bIns="46037"/>
          <a:lstStyle/>
          <a:p>
            <a:pPr eaLnBrk="1" hangingPunct="1">
              <a:buFontTx/>
              <a:buNone/>
            </a:pPr>
            <a:r>
              <a:rPr lang="ru-RU" sz="2800" smtClean="0"/>
              <a:t>    </a:t>
            </a:r>
            <a:r>
              <a:rPr lang="ru-RU" b="1" smtClean="0"/>
              <a:t>Оценка «5» - все верные ответы.</a:t>
            </a:r>
            <a:br>
              <a:rPr lang="ru-RU" b="1" smtClean="0"/>
            </a:br>
            <a:r>
              <a:rPr lang="ru-RU" b="1" smtClean="0"/>
              <a:t>Оценка «4» - 5 верных ответов.</a:t>
            </a:r>
            <a:br>
              <a:rPr lang="ru-RU" b="1" smtClean="0"/>
            </a:br>
            <a:r>
              <a:rPr lang="ru-RU" b="1" smtClean="0"/>
              <a:t>Оценка «3» - 4 верных ответа.</a:t>
            </a:r>
          </a:p>
          <a:p>
            <a:pPr eaLnBrk="1" hangingPunct="1">
              <a:buFontTx/>
              <a:buNone/>
            </a:pPr>
            <a:r>
              <a:rPr lang="ru-RU" b="1" smtClean="0"/>
              <a:t>  «Надо ещё повторить» - менее 4 верных  ответов.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1763713" y="765175"/>
            <a:ext cx="5616575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kumimoji="1" lang="ru-RU">
              <a:latin typeface="Verdana" pitchFamily="34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256</TotalTime>
  <Words>393</Words>
  <Application>Microsoft Office PowerPoint</Application>
  <PresentationFormat>Экран (4:3)</PresentationFormat>
  <Paragraphs>98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Открытая</vt:lpstr>
      <vt:lpstr>Формула</vt:lpstr>
      <vt:lpstr>Clip</vt:lpstr>
      <vt:lpstr>Microsoft Equation 3.0</vt:lpstr>
      <vt:lpstr>Синус, косинус, тангенс острого угла прямоугольного треугольника.  Петрова Анна Георгиевна 451 школа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Домашнее задание.</vt:lpstr>
      <vt:lpstr>Слайд 18</vt:lpstr>
    </vt:vector>
  </TitlesOfParts>
  <Company>МОУ Лицей №43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Синус, косинус, тангенс острого угла прямоугольного треугольника</dc:title>
  <dc:creator>Пользователь</dc:creator>
  <cp:lastModifiedBy>Admin</cp:lastModifiedBy>
  <cp:revision>18</cp:revision>
  <dcterms:created xsi:type="dcterms:W3CDTF">2005-02-16T16:01:04Z</dcterms:created>
  <dcterms:modified xsi:type="dcterms:W3CDTF">2016-02-28T15:00:05Z</dcterms:modified>
</cp:coreProperties>
</file>