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56" r:id="rId3"/>
    <p:sldId id="264" r:id="rId4"/>
    <p:sldId id="257" r:id="rId5"/>
    <p:sldId id="258" r:id="rId6"/>
    <p:sldId id="259" r:id="rId7"/>
    <p:sldId id="260" r:id="rId8"/>
    <p:sldId id="262" r:id="rId9"/>
    <p:sldId id="261" r:id="rId10"/>
    <p:sldId id="265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C05B0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62D050-B7DC-49CA-804D-C325D57A6967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C4B4B3-52ED-478A-AD3F-0C250A9EA4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96051-1142-4AC5-92AD-E1BDF1B2E6C9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E0DCE1-D1EE-4A7C-BD62-4EAB8354E0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5728AB-39BB-4AA0-A2E0-261AFA7FB495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A7597-6981-4F37-AE37-98C07029E3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6CBF4-EAE1-4F03-B600-B87E9781C61A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23641-1E12-4F61-9AD4-E29F5F5ACE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58C54D-246B-40CB-BF48-E080608AF4DB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089B6D-BD70-42FA-A293-E21DD51C17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FB70DE-69D3-4A11-AE89-E9AF2274FFEA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CA8CD6-B0FE-45E7-99C0-D382376BBF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842C11-2742-4DE7-9133-BB51C2A39F1B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D5A5A-EE8C-4758-A9ED-7B357E2544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B7E51-90E2-46BA-8146-D9A19E33AFBA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ECC4D-6D0B-4C90-B382-597E34004C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F50F8-A8AD-4860-8EFB-B525EF0F995C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003A38-0143-48C7-ADB2-ED93C12C2A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D1608C-8810-47D5-9348-206B9C0AAA88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D19132-294D-4078-9D0D-CD3F999FCC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EFD0D-4D78-42F7-8EEB-8F73C93FA7A2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851C6-0FF0-4B6F-89B8-425EBE4442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43BADA-9156-436A-898D-F66AAD5BC1B4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4C0AE52-9B35-4893-B31C-6C9917A668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image" Target="../media/image2.jpeg"/><Relationship Id="rId7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jpe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jpeg"/><Relationship Id="rId7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2.jpeg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3.jpeg"/><Relationship Id="rId9" Type="http://schemas.openxmlformats.org/officeDocument/2006/relationships/image" Target="../media/image23.jpeg"/><Relationship Id="rId14" Type="http://schemas.openxmlformats.org/officeDocument/2006/relationships/image" Target="../media/image2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.jpeg"/><Relationship Id="rId7" Type="http://schemas.openxmlformats.org/officeDocument/2006/relationships/image" Target="../media/image3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10" Type="http://schemas.openxmlformats.org/officeDocument/2006/relationships/image" Target="../media/image34.png"/><Relationship Id="rId4" Type="http://schemas.openxmlformats.org/officeDocument/2006/relationships/image" Target="../media/image3.jpeg"/><Relationship Id="rId9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2.jpeg"/><Relationship Id="rId7" Type="http://schemas.openxmlformats.org/officeDocument/2006/relationships/image" Target="../media/image3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.jpeg"/><Relationship Id="rId9" Type="http://schemas.openxmlformats.org/officeDocument/2006/relationships/image" Target="../media/image3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3071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71813" y="0"/>
            <a:ext cx="3071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43625" y="0"/>
            <a:ext cx="3000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Прямоугольник 4"/>
          <p:cNvSpPr>
            <a:spLocks noChangeArrowheads="1"/>
          </p:cNvSpPr>
          <p:nvPr/>
        </p:nvSpPr>
        <p:spPr bwMode="auto">
          <a:xfrm>
            <a:off x="1000125" y="1571625"/>
            <a:ext cx="6913563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6600" b="1" i="1">
                <a:solidFill>
                  <a:srgbClr val="C05B08"/>
                </a:solidFill>
                <a:latin typeface="Monotype Corsiva" pitchFamily="66" charset="0"/>
              </a:rPr>
              <a:t>Агропромышленный </a:t>
            </a:r>
          </a:p>
          <a:p>
            <a:pPr algn="ctr"/>
            <a:r>
              <a:rPr lang="ru-RU" sz="6600" b="1" i="1">
                <a:solidFill>
                  <a:srgbClr val="C05B08"/>
                </a:solidFill>
                <a:latin typeface="Monotype Corsiva" pitchFamily="66" charset="0"/>
              </a:rPr>
              <a:t>комплекс (АПК)</a:t>
            </a:r>
            <a:endParaRPr lang="ru-RU" sz="6600">
              <a:solidFill>
                <a:srgbClr val="C05B08"/>
              </a:solidFill>
              <a:latin typeface="Calibri" pitchFamily="34" charset="0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2627313" y="4941888"/>
            <a:ext cx="4392612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b="1" i="1"/>
              <a:t>Презентацию подготовила </a:t>
            </a:r>
          </a:p>
          <a:p>
            <a:r>
              <a:rPr lang="ru-RU" b="1" i="1"/>
              <a:t>учитель географии </a:t>
            </a:r>
          </a:p>
          <a:p>
            <a:r>
              <a:rPr lang="ru-RU" b="1" i="1"/>
              <a:t>МБОУ «Починокинельская СОШ»</a:t>
            </a:r>
          </a:p>
          <a:p>
            <a:r>
              <a:rPr lang="ru-RU" b="1" i="1"/>
              <a:t>Краснова С. В.</a:t>
            </a:r>
          </a:p>
          <a:p>
            <a:pPr>
              <a:spcBef>
                <a:spcPct val="50000"/>
              </a:spcBef>
            </a:pPr>
            <a:endParaRPr lang="ru-RU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3071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71813" y="0"/>
            <a:ext cx="3071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43625" y="0"/>
            <a:ext cx="3000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2" name="TextBox 4"/>
          <p:cNvSpPr txBox="1">
            <a:spLocks noChangeArrowheads="1"/>
          </p:cNvSpPr>
          <p:nvPr/>
        </p:nvSpPr>
        <p:spPr bwMode="auto">
          <a:xfrm>
            <a:off x="5143500" y="2071688"/>
            <a:ext cx="3857625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u="sng">
                <a:solidFill>
                  <a:srgbClr val="C05B08"/>
                </a:solidFill>
                <a:latin typeface="Monotype Corsiva" pitchFamily="66" charset="0"/>
              </a:rPr>
              <a:t>Отрасли  легкой промышленности: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текстильная (хлопчатобумажные, шелковые, шерстяные, льняные ткани),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обувная (кожевенная).</a:t>
            </a:r>
          </a:p>
          <a:p>
            <a:pPr algn="ctr"/>
            <a:endParaRPr lang="ru-RU" sz="2400" b="1" i="1">
              <a:solidFill>
                <a:srgbClr val="C05B08"/>
              </a:solidFill>
              <a:latin typeface="Monotype Corsiva" pitchFamily="66" charset="0"/>
            </a:endParaRPr>
          </a:p>
          <a:p>
            <a:pPr algn="ctr"/>
            <a:endParaRPr lang="ru-RU" sz="2400">
              <a:latin typeface="Calibri" pitchFamily="34" charset="0"/>
            </a:endParaRPr>
          </a:p>
        </p:txBody>
      </p:sp>
      <p:pic>
        <p:nvPicPr>
          <p:cNvPr id="7170" name="Picture 2" descr="F:\Документы\Инна\одежда\shirt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488" y="1928802"/>
            <a:ext cx="2464611" cy="1785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1" name="Picture 3" descr="C:\Documents and Settings\Галина Ивановна\Рабочий стол\Интернет\0026-048-Posmotrite-s-rebenkom-raznuju-odezhdu-i-pokazhite-emu-khlopkovy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4282" y="1928802"/>
            <a:ext cx="2381266" cy="17859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2" name="Picture 4" descr="C:\Documents and Settings\Галина Ивановна\Рабочий стол\Интернет\0025-047-Nekotoraja-nasha-obuv-i-odezhda-sdelana-iz-kozhi-zhivotnykh-ili-iz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928926" y="4357695"/>
            <a:ext cx="2357454" cy="171451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173" name="Picture 5" descr="C:\Documents and Settings\Галина Ивановна\Рабочий стол\Интернет\0020-034-Zatem-ejo-mojut-cheshut-i-skruchivajut-v-nitki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14282" y="4357694"/>
            <a:ext cx="2428892" cy="171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3071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71813" y="0"/>
            <a:ext cx="3071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43625" y="0"/>
            <a:ext cx="3000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Прямоугольник 7"/>
          <p:cNvSpPr>
            <a:spLocks noChangeArrowheads="1"/>
          </p:cNvSpPr>
          <p:nvPr/>
        </p:nvSpPr>
        <p:spPr bwMode="auto">
          <a:xfrm>
            <a:off x="1071563" y="1785938"/>
            <a:ext cx="6858000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 i="1">
                <a:solidFill>
                  <a:srgbClr val="C05B08"/>
                </a:solidFill>
                <a:latin typeface="Monotype Corsiva" pitchFamily="66" charset="0"/>
              </a:rPr>
              <a:t>             </a:t>
            </a:r>
            <a:r>
              <a:rPr lang="ru-RU" sz="6000" b="1" i="1">
                <a:solidFill>
                  <a:srgbClr val="C05B08"/>
                </a:solidFill>
                <a:latin typeface="Monotype Corsiva" pitchFamily="66" charset="0"/>
              </a:rPr>
              <a:t>Цели урока:</a:t>
            </a:r>
            <a:r>
              <a:rPr lang="ru-RU" sz="4000" b="1" i="1">
                <a:solidFill>
                  <a:srgbClr val="C05B08"/>
                </a:solidFill>
                <a:latin typeface="Monotype Corsiva" pitchFamily="66" charset="0"/>
              </a:rPr>
              <a:t/>
            </a:r>
            <a:br>
              <a:rPr lang="ru-RU" sz="4000" b="1" i="1">
                <a:solidFill>
                  <a:srgbClr val="C05B08"/>
                </a:solidFill>
                <a:latin typeface="Monotype Corsiva" pitchFamily="66" charset="0"/>
              </a:rPr>
            </a:br>
            <a:r>
              <a:rPr lang="ru-RU" sz="4400" b="1" i="1">
                <a:solidFill>
                  <a:srgbClr val="C05B08"/>
                </a:solidFill>
                <a:latin typeface="Monotype Corsiva" pitchFamily="66" charset="0"/>
              </a:rPr>
              <a:t>* структура   АПК;</a:t>
            </a:r>
            <a:br>
              <a:rPr lang="ru-RU" sz="4400" b="1" i="1">
                <a:solidFill>
                  <a:srgbClr val="C05B08"/>
                </a:solidFill>
                <a:latin typeface="Monotype Corsiva" pitchFamily="66" charset="0"/>
              </a:rPr>
            </a:br>
            <a:r>
              <a:rPr lang="ru-RU" sz="4400" b="1" i="1">
                <a:solidFill>
                  <a:srgbClr val="C05B08"/>
                </a:solidFill>
                <a:latin typeface="Monotype Corsiva" pitchFamily="66" charset="0"/>
              </a:rPr>
              <a:t>* особенности отраслей  АПК; </a:t>
            </a:r>
            <a:br>
              <a:rPr lang="ru-RU" sz="4400" b="1" i="1">
                <a:solidFill>
                  <a:srgbClr val="C05B08"/>
                </a:solidFill>
                <a:latin typeface="Monotype Corsiva" pitchFamily="66" charset="0"/>
              </a:rPr>
            </a:br>
            <a:r>
              <a:rPr lang="ru-RU" sz="4400" b="1" i="1">
                <a:solidFill>
                  <a:srgbClr val="C05B08"/>
                </a:solidFill>
                <a:latin typeface="Monotype Corsiva" pitchFamily="66" charset="0"/>
              </a:rPr>
              <a:t>* география отраслей   АПК.</a:t>
            </a:r>
            <a:r>
              <a:rPr lang="ru-RU" b="1" i="1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b="1" i="1">
                <a:solidFill>
                  <a:srgbClr val="FF0000"/>
                </a:solidFill>
                <a:latin typeface="Monotype Corsiva" pitchFamily="66" charset="0"/>
              </a:rPr>
            </a:b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3071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2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000375" y="0"/>
            <a:ext cx="3071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72188" y="0"/>
            <a:ext cx="3071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428625" y="357188"/>
            <a:ext cx="8229600" cy="766762"/>
          </a:xfrm>
        </p:spPr>
        <p:txBody>
          <a:bodyPr/>
          <a:lstStyle/>
          <a:p>
            <a:r>
              <a:rPr lang="ru-RU" sz="4800" b="1" smtClean="0">
                <a:solidFill>
                  <a:schemeClr val="bg1"/>
                </a:solidFill>
              </a:rPr>
              <a:t>Состав АПК:</a:t>
            </a:r>
          </a:p>
        </p:txBody>
      </p:sp>
      <p:grpSp>
        <p:nvGrpSpPr>
          <p:cNvPr id="2" name="Oval 3"/>
          <p:cNvGrpSpPr>
            <a:grpSpLocks/>
          </p:cNvGrpSpPr>
          <p:nvPr/>
        </p:nvGrpSpPr>
        <p:grpSpPr bwMode="auto">
          <a:xfrm>
            <a:off x="2786050" y="1428736"/>
            <a:ext cx="3357586" cy="1685925"/>
            <a:chOff x="1736" y="607"/>
            <a:chExt cx="2058" cy="1017"/>
          </a:xfrm>
          <a:noFill/>
        </p:grpSpPr>
        <p:pic>
          <p:nvPicPr>
            <p:cNvPr id="14339" name="Oval 3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736" y="607"/>
              <a:ext cx="2058" cy="1017"/>
            </a:xfrm>
            <a:prstGeom prst="rect">
              <a:avLst/>
            </a:prstGeom>
            <a:grpFill/>
          </p:spPr>
        </p:pic>
        <p:sp>
          <p:nvSpPr>
            <p:cNvPr id="14340" name="Text Box 4"/>
            <p:cNvSpPr txBox="1">
              <a:spLocks noChangeArrowheads="1"/>
            </p:cNvSpPr>
            <p:nvPr/>
          </p:nvSpPr>
          <p:spPr bwMode="auto">
            <a:xfrm>
              <a:off x="2045" y="779"/>
              <a:ext cx="1442" cy="691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dirty="0">
                  <a:solidFill>
                    <a:srgbClr val="000000"/>
                  </a:solidFill>
                  <a:latin typeface="Calibri" pitchFamily="34" charset="0"/>
                  <a:cs typeface="+mn-cs"/>
                </a:rPr>
                <a:t>Сельское 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4000" dirty="0">
                  <a:solidFill>
                    <a:srgbClr val="000000"/>
                  </a:solidFill>
                  <a:latin typeface="Calibri" pitchFamily="34" charset="0"/>
                  <a:cs typeface="+mn-cs"/>
                </a:rPr>
                <a:t>хозяйство</a:t>
              </a:r>
            </a:p>
          </p:txBody>
        </p:sp>
      </p:grpSp>
      <p:sp>
        <p:nvSpPr>
          <p:cNvPr id="121860" name="Oval 4"/>
          <p:cNvSpPr>
            <a:spLocks noChangeArrowheads="1"/>
          </p:cNvSpPr>
          <p:nvPr/>
        </p:nvSpPr>
        <p:spPr bwMode="auto">
          <a:xfrm>
            <a:off x="1857356" y="3357562"/>
            <a:ext cx="2427288" cy="936625"/>
          </a:xfrm>
          <a:prstGeom prst="ellipse">
            <a:avLst/>
          </a:prstGeom>
          <a:solidFill>
            <a:srgbClr val="FFC000"/>
          </a:solidFill>
          <a:ln w="9525">
            <a:noFill/>
            <a:round/>
            <a:headEnd/>
            <a:tailEnd/>
          </a:ln>
          <a:effectLst/>
          <a:scene3d>
            <a:camera prst="orthographicFront"/>
            <a:lightRig rig="threePt" dir="t"/>
          </a:scene3d>
          <a:sp3d contourW="12700">
            <a:contourClr>
              <a:schemeClr val="tx1">
                <a:lumMod val="95000"/>
                <a:lumOff val="5000"/>
              </a:schemeClr>
            </a:contourClr>
          </a:sp3d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rgbClr val="C05B08"/>
                </a:solidFill>
                <a:latin typeface="Book Antiqua" pitchFamily="18" charset="0"/>
                <a:cs typeface="+mn-cs"/>
              </a:rPr>
              <a:t>Животноводство</a:t>
            </a:r>
          </a:p>
        </p:txBody>
      </p:sp>
      <p:sp>
        <p:nvSpPr>
          <p:cNvPr id="121861" name="Oval 5"/>
          <p:cNvSpPr>
            <a:spLocks noChangeArrowheads="1"/>
          </p:cNvSpPr>
          <p:nvPr/>
        </p:nvSpPr>
        <p:spPr bwMode="auto">
          <a:xfrm>
            <a:off x="4500563" y="3357563"/>
            <a:ext cx="2357437" cy="85725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>
                <a:solidFill>
                  <a:srgbClr val="C05B08"/>
                </a:solidFill>
                <a:latin typeface="Book Antiqua" pitchFamily="18" charset="0"/>
              </a:rPr>
              <a:t>Растениеводство</a:t>
            </a:r>
          </a:p>
        </p:txBody>
      </p:sp>
      <p:sp>
        <p:nvSpPr>
          <p:cNvPr id="121863" name="Oval 7"/>
          <p:cNvSpPr>
            <a:spLocks noChangeArrowheads="1"/>
          </p:cNvSpPr>
          <p:nvPr/>
        </p:nvSpPr>
        <p:spPr bwMode="auto">
          <a:xfrm>
            <a:off x="142875" y="4357688"/>
            <a:ext cx="3995738" cy="2303462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5B0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+mn-cs"/>
              </a:rPr>
              <a:t>Производство машин,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5B0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+mn-cs"/>
              </a:rPr>
              <a:t>оборудования,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5B0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+mn-cs"/>
              </a:rPr>
              <a:t>удобрений,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5B0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+mn-cs"/>
              </a:rPr>
              <a:t>ядохимикатов,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5B08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+mn-cs"/>
              </a:rPr>
              <a:t>комбикормов.</a:t>
            </a:r>
          </a:p>
        </p:txBody>
      </p:sp>
      <p:sp>
        <p:nvSpPr>
          <p:cNvPr id="121864" name="Oval 8"/>
          <p:cNvSpPr>
            <a:spLocks noChangeArrowheads="1"/>
          </p:cNvSpPr>
          <p:nvPr/>
        </p:nvSpPr>
        <p:spPr bwMode="auto">
          <a:xfrm>
            <a:off x="4857750" y="4286250"/>
            <a:ext cx="4000500" cy="2376488"/>
          </a:xfrm>
          <a:prstGeom prst="ellipse">
            <a:avLst/>
          </a:prstGeom>
          <a:blipFill>
            <a:blip r:embed="rId5"/>
            <a:tile tx="0" ty="0" sx="100000" sy="100000" flip="none" algn="tl"/>
          </a:blip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5B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cs typeface="+mn-cs"/>
              </a:rPr>
              <a:t>Заготовка,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5B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cs typeface="+mn-cs"/>
              </a:rPr>
              <a:t>переработка,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5B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cs typeface="+mn-cs"/>
              </a:rPr>
              <a:t> и реализация продуктов.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5B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cs typeface="+mn-cs"/>
              </a:rPr>
              <a:t>Лёгкая и пищевая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5B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cs typeface="+mn-cs"/>
              </a:rPr>
              <a:t>промышленность,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5B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cs typeface="+mn-cs"/>
              </a:rPr>
              <a:t>общественное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rgbClr val="C05B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  <a:cs typeface="+mn-cs"/>
              </a:rPr>
              <a:t>питание.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Tahoma" pitchFamily="34" charset="0"/>
              <a:cs typeface="+mn-cs"/>
            </a:endParaRPr>
          </a:p>
        </p:txBody>
      </p:sp>
      <p:sp>
        <p:nvSpPr>
          <p:cNvPr id="24" name="Стрелка вправо 23"/>
          <p:cNvSpPr/>
          <p:nvPr/>
        </p:nvSpPr>
        <p:spPr>
          <a:xfrm>
            <a:off x="4000500" y="5214938"/>
            <a:ext cx="1143000" cy="285750"/>
          </a:xfrm>
          <a:prstGeom prst="rightArrow">
            <a:avLst/>
          </a:prstGeom>
          <a:solidFill>
            <a:srgbClr val="C05B0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Стрелка вправо 24"/>
          <p:cNvSpPr/>
          <p:nvPr/>
        </p:nvSpPr>
        <p:spPr>
          <a:xfrm rot="10800000">
            <a:off x="4000500" y="5643563"/>
            <a:ext cx="1143000" cy="285750"/>
          </a:xfrm>
          <a:prstGeom prst="rightArrow">
            <a:avLst/>
          </a:prstGeom>
          <a:solidFill>
            <a:srgbClr val="C05B0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Стрелка вправо 26"/>
          <p:cNvSpPr/>
          <p:nvPr/>
        </p:nvSpPr>
        <p:spPr>
          <a:xfrm rot="2634755">
            <a:off x="5795963" y="3319463"/>
            <a:ext cx="2684462" cy="285750"/>
          </a:xfrm>
          <a:prstGeom prst="rightArrow">
            <a:avLst/>
          </a:prstGeom>
          <a:solidFill>
            <a:srgbClr val="C05B0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 rot="7870792">
            <a:off x="434182" y="3318669"/>
            <a:ext cx="2684462" cy="285750"/>
          </a:xfrm>
          <a:prstGeom prst="rightArrow">
            <a:avLst/>
          </a:prstGeom>
          <a:solidFill>
            <a:srgbClr val="C05B0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18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18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18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18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18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861" grpId="0" animBg="1"/>
      <p:bldP spid="121863" grpId="0" animBg="1"/>
      <p:bldP spid="12186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3071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71813" y="0"/>
            <a:ext cx="3071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43625" y="0"/>
            <a:ext cx="3000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F:\Документы\Фотобанк\сельское хозяйство\уборка пшеницы\комбайн 4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57224" y="2571744"/>
            <a:ext cx="2928958" cy="18097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F:\Документы\Фотобанк\сельское хозяйство\уборка пшеницы\уборка урожая 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857224" y="4643446"/>
            <a:ext cx="2914632" cy="1943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6390" name="TextBox 8"/>
          <p:cNvSpPr txBox="1">
            <a:spLocks noChangeArrowheads="1"/>
          </p:cNvSpPr>
          <p:nvPr/>
        </p:nvSpPr>
        <p:spPr bwMode="auto">
          <a:xfrm>
            <a:off x="395288" y="1484313"/>
            <a:ext cx="84010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800" b="1" i="1" u="sng">
                <a:solidFill>
                  <a:srgbClr val="C05B08"/>
                </a:solidFill>
                <a:latin typeface="Monotype Corsiva" pitchFamily="66" charset="0"/>
              </a:rPr>
              <a:t>I</a:t>
            </a:r>
            <a:r>
              <a:rPr lang="ru-RU" sz="2800" b="1" i="1" u="sng">
                <a:solidFill>
                  <a:srgbClr val="C05B08"/>
                </a:solidFill>
                <a:latin typeface="Monotype Corsiva" pitchFamily="66" charset="0"/>
              </a:rPr>
              <a:t> звено </a:t>
            </a:r>
            <a:r>
              <a:rPr lang="ru-RU" sz="2800" b="1" i="1">
                <a:solidFill>
                  <a:srgbClr val="C05B08"/>
                </a:solidFill>
                <a:latin typeface="Monotype Corsiva" pitchFamily="66" charset="0"/>
              </a:rPr>
              <a:t>:производство машин, оборудования, </a:t>
            </a:r>
          </a:p>
          <a:p>
            <a:r>
              <a:rPr lang="ru-RU" sz="2800" b="1" i="1">
                <a:solidFill>
                  <a:srgbClr val="C05B08"/>
                </a:solidFill>
                <a:latin typeface="Monotype Corsiva" pitchFamily="66" charset="0"/>
              </a:rPr>
              <a:t>удобрений, ядохимикатов, комбикормов.</a:t>
            </a:r>
            <a:endParaRPr lang="ru-RU" sz="2800">
              <a:latin typeface="Calibri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000628" y="4643446"/>
            <a:ext cx="2976582" cy="200026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98447" y="2571744"/>
            <a:ext cx="2931139" cy="18402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3071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0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71813" y="0"/>
            <a:ext cx="3071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43625" y="0"/>
            <a:ext cx="3000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F:\Документы\Фотобанк\сельское хозяйство\поле\пейзаж поля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42910" y="4429132"/>
            <a:ext cx="3071834" cy="23038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1" name="Picture 3" descr="F:\Документы\Фотобанк\сельское хозяйство\поле\поле 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42910" y="2000240"/>
            <a:ext cx="3071834" cy="23038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2" name="Picture 4" descr="F:\Документы\Фотобанк\сельское хозяйство\животноводство\коровы 9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357818" y="2000240"/>
            <a:ext cx="3059433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053" name="Picture 5" descr="F:\Документы\Фотобанк\сельское хозяйство\пастбище\коровы 3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357818" y="4429132"/>
            <a:ext cx="3067037" cy="23002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416" name="TextBox 8"/>
          <p:cNvSpPr txBox="1">
            <a:spLocks noChangeArrowheads="1"/>
          </p:cNvSpPr>
          <p:nvPr/>
        </p:nvSpPr>
        <p:spPr bwMode="auto">
          <a:xfrm>
            <a:off x="179388" y="1341438"/>
            <a:ext cx="3708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solidFill>
                  <a:srgbClr val="C05B08"/>
                </a:solidFill>
                <a:latin typeface="Monotype Corsiva" pitchFamily="66" charset="0"/>
              </a:rPr>
              <a:t>Растениеводство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7417" name="TextBox 9"/>
          <p:cNvSpPr txBox="1">
            <a:spLocks noChangeArrowheads="1"/>
          </p:cNvSpPr>
          <p:nvPr/>
        </p:nvSpPr>
        <p:spPr bwMode="auto">
          <a:xfrm>
            <a:off x="5508625" y="1412875"/>
            <a:ext cx="3508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i="1">
                <a:solidFill>
                  <a:srgbClr val="C05B08"/>
                </a:solidFill>
                <a:latin typeface="Monotype Corsiva" pitchFamily="66" charset="0"/>
              </a:rPr>
              <a:t>Животноводство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17418" name="TextBox 10"/>
          <p:cNvSpPr txBox="1">
            <a:spLocks noChangeArrowheads="1"/>
          </p:cNvSpPr>
          <p:nvPr/>
        </p:nvSpPr>
        <p:spPr bwMode="auto">
          <a:xfrm>
            <a:off x="3786188" y="1285875"/>
            <a:ext cx="164306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 i="1" u="sng">
                <a:solidFill>
                  <a:srgbClr val="C05B08"/>
                </a:solidFill>
                <a:latin typeface="Monotype Corsiva" pitchFamily="66" charset="0"/>
              </a:rPr>
              <a:t>II </a:t>
            </a:r>
            <a:r>
              <a:rPr lang="ru-RU" sz="3200" b="1" i="1" u="sng">
                <a:solidFill>
                  <a:srgbClr val="C05B08"/>
                </a:solidFill>
                <a:latin typeface="Monotype Corsiva" pitchFamily="66" charset="0"/>
              </a:rPr>
              <a:t>звено :</a:t>
            </a:r>
            <a:endParaRPr lang="ru-RU" sz="3200" u="sng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3071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71813" y="0"/>
            <a:ext cx="3071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43625" y="0"/>
            <a:ext cx="3000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4" name="Picture 2" descr="F:\Документы\Фотобанк\сельское хозяйство\посадка картофеля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643438" y="5143512"/>
            <a:ext cx="2119306" cy="15716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5" name="Picture 3" descr="F:\Документы\Фотобанк\сельское хозяйство\поле\пшеница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42845" y="5143512"/>
            <a:ext cx="2143140" cy="1571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7" name="Picture 5" descr="F:\Документы\Фотобанк\сельское хозяйство\поле\в поле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428860" y="5143512"/>
            <a:ext cx="2047865" cy="15716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TextBox 8"/>
          <p:cNvSpPr txBox="1"/>
          <p:nvPr/>
        </p:nvSpPr>
        <p:spPr>
          <a:xfrm>
            <a:off x="214282" y="1785926"/>
            <a:ext cx="2428892" cy="3179981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12700">
            <a:bevelT w="152400" h="50800" prst="softRound"/>
            <a:contourClr>
              <a:srgbClr val="C05B08"/>
            </a:contourClr>
          </a:sp3d>
        </p:spPr>
        <p:txBody>
          <a:bodyPr>
            <a:spAutoFit/>
          </a:bodyPr>
          <a:lstStyle/>
          <a:p>
            <a:pPr algn="ctr"/>
            <a:r>
              <a:rPr lang="ru-RU" sz="2400" b="1" i="1" u="sng">
                <a:solidFill>
                  <a:srgbClr val="C05B08"/>
                </a:solidFill>
                <a:latin typeface="Monotype Corsiva" pitchFamily="66" charset="0"/>
              </a:rPr>
              <a:t>Зерновые </a:t>
            </a:r>
          </a:p>
          <a:p>
            <a:pPr algn="ctr"/>
            <a:r>
              <a:rPr lang="ru-RU" sz="2400" b="1" i="1" u="sng">
                <a:solidFill>
                  <a:srgbClr val="C05B08"/>
                </a:solidFill>
                <a:latin typeface="Monotype Corsiva" pitchFamily="66" charset="0"/>
              </a:rPr>
              <a:t>культуры: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Пшеница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Ячмень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Рожь</a:t>
            </a:r>
          </a:p>
          <a:p>
            <a:pPr algn="ctr"/>
            <a:endParaRPr lang="ru-RU" sz="2400" b="1" i="1">
              <a:solidFill>
                <a:srgbClr val="C05B08"/>
              </a:solidFill>
              <a:latin typeface="Monotype Corsiva" pitchFamily="66" charset="0"/>
            </a:endParaRPr>
          </a:p>
          <a:p>
            <a:pPr algn="ctr"/>
            <a:endParaRPr lang="ru-RU" sz="2400" b="1" i="1">
              <a:solidFill>
                <a:srgbClr val="C05B08"/>
              </a:solidFill>
              <a:latin typeface="Monotype Corsiva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428992" y="1787526"/>
            <a:ext cx="2382382" cy="335459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12700">
            <a:contourClr>
              <a:srgbClr val="C05B08"/>
            </a:contourClr>
          </a:sp3d>
        </p:spPr>
        <p:txBody>
          <a:bodyPr>
            <a:spAutoFit/>
          </a:bodyPr>
          <a:lstStyle/>
          <a:p>
            <a:pPr algn="ctr"/>
            <a:r>
              <a:rPr lang="ru-RU" sz="2400" b="1" i="1" u="sng">
                <a:solidFill>
                  <a:srgbClr val="C05B08"/>
                </a:solidFill>
                <a:latin typeface="Monotype Corsiva" pitchFamily="66" charset="0"/>
              </a:rPr>
              <a:t>Технические</a:t>
            </a:r>
          </a:p>
          <a:p>
            <a:pPr algn="ctr"/>
            <a:r>
              <a:rPr lang="ru-RU" sz="2400" b="1" i="1" u="sng">
                <a:solidFill>
                  <a:srgbClr val="C05B08"/>
                </a:solidFill>
                <a:latin typeface="Monotype Corsiva" pitchFamily="66" charset="0"/>
              </a:rPr>
              <a:t>культуры: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Лен – долгунец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Подсолнечник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Сахарная свекла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Картофель</a:t>
            </a:r>
          </a:p>
          <a:p>
            <a:pPr algn="ctr"/>
            <a:endParaRPr lang="ru-RU" sz="2400" b="1" i="1">
              <a:solidFill>
                <a:srgbClr val="C05B08"/>
              </a:solidFill>
              <a:latin typeface="Monotype Corsiva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72264" y="1787696"/>
            <a:ext cx="2390398" cy="341640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12700">
            <a:contourClr>
              <a:srgbClr val="C05B08"/>
            </a:contourClr>
          </a:sp3d>
        </p:spPr>
        <p:txBody>
          <a:bodyPr>
            <a:spAutoFit/>
          </a:bodyPr>
          <a:lstStyle/>
          <a:p>
            <a:pPr algn="ctr"/>
            <a:r>
              <a:rPr lang="ru-RU" sz="2400" b="1" i="1" u="sng">
                <a:solidFill>
                  <a:srgbClr val="C05B08"/>
                </a:solidFill>
                <a:latin typeface="Monotype Corsiva" pitchFamily="66" charset="0"/>
              </a:rPr>
              <a:t>Садоводство и </a:t>
            </a:r>
          </a:p>
          <a:p>
            <a:pPr algn="ctr"/>
            <a:r>
              <a:rPr lang="ru-RU" sz="2400" b="1" i="1" u="sng">
                <a:solidFill>
                  <a:srgbClr val="C05B08"/>
                </a:solidFill>
                <a:latin typeface="Monotype Corsiva" pitchFamily="66" charset="0"/>
              </a:rPr>
              <a:t>виноградар-ство: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Яблоки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Груши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Сливы</a:t>
            </a:r>
          </a:p>
          <a:p>
            <a:pPr algn="ctr"/>
            <a:endParaRPr lang="ru-RU" sz="2400" b="1" i="1">
              <a:solidFill>
                <a:srgbClr val="C05B08"/>
              </a:solidFill>
              <a:latin typeface="Monotype Corsiva" pitchFamily="66" charset="0"/>
            </a:endParaRPr>
          </a:p>
          <a:p>
            <a:pPr algn="ctr"/>
            <a:endParaRPr lang="ru-RU" sz="2800" b="1" i="1">
              <a:solidFill>
                <a:srgbClr val="C05B08"/>
              </a:solidFill>
              <a:latin typeface="Monotype Corsiva" pitchFamily="66" charset="0"/>
            </a:endParaRPr>
          </a:p>
        </p:txBody>
      </p:sp>
      <p:pic>
        <p:nvPicPr>
          <p:cNvPr id="3078" name="Picture 6" descr="F:\Документы\Фотобанк\сельское хозяйство\фрукты\яблоки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929454" y="5143512"/>
            <a:ext cx="2102081" cy="15716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449" name="TextBox 12"/>
          <p:cNvSpPr txBox="1">
            <a:spLocks noChangeArrowheads="1"/>
          </p:cNvSpPr>
          <p:nvPr/>
        </p:nvSpPr>
        <p:spPr bwMode="auto">
          <a:xfrm>
            <a:off x="2987675" y="188913"/>
            <a:ext cx="45370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 u="sng">
                <a:solidFill>
                  <a:srgbClr val="FFFFFF"/>
                </a:solidFill>
                <a:latin typeface="Monotype Corsiva" pitchFamily="66" charset="0"/>
              </a:rPr>
              <a:t>Растениеводство:</a:t>
            </a:r>
            <a:endParaRPr lang="ru-RU" sz="3600" b="1" i="1" u="sng">
              <a:solidFill>
                <a:srgbClr val="FFFFFF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3071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28938" y="0"/>
            <a:ext cx="32861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43625" y="0"/>
            <a:ext cx="3000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F:\Документы\Фотобанк\сельское хозяйство\уборка пшеницы\свиньи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85720" y="2857496"/>
            <a:ext cx="1714512" cy="11422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099" name="Picture 3" descr="F:\Документы\Фотобанк\сельское хозяйство\уборка пшеницы\козы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85720" y="5429264"/>
            <a:ext cx="1714512" cy="1285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0" name="Picture 4" descr="F:\Документы\Фотобанк\сельское хозяйство\пастбище\овцы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85720" y="4071942"/>
            <a:ext cx="1714511" cy="1285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1" name="Picture 5" descr="F:\Документы\Фотобанк\сельское хозяйство\пастбище\коровы 2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85720" y="1428737"/>
            <a:ext cx="1714512" cy="1285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2" name="Picture 6" descr="F:\Документы\Фотобанк\сельское хозяйство\животноводство\пптицеводство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4572000" y="1428736"/>
            <a:ext cx="1538279" cy="230886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3" name="Picture 7" descr="F:\Документы\Фотобанк\сельское хозяйство\животноводство\куры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4572000" y="4429132"/>
            <a:ext cx="1523058" cy="228601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4" name="Picture 8" descr="F:\Документы\Фотобанк\животный мир фото\лошади\00015205.jpg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2428861" y="1428736"/>
            <a:ext cx="1857388" cy="128588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5" name="Picture 9" descr="F:\Документы\Фотобанк\Города и регионы России\Чукотка\олени чукотки.jpg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2428860" y="2857496"/>
            <a:ext cx="1785950" cy="11430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106" name="Picture 10" descr="F:\Документы\Фотобанк\животный мир фото\зайцы\00014968.jpg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2428860" y="4071942"/>
            <a:ext cx="1857388" cy="12756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6326696" y="1432584"/>
            <a:ext cx="2796621" cy="479023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contourW="12700">
            <a:bevelT w="152400" h="50800" prst="softRound"/>
            <a:contourClr>
              <a:srgbClr val="C05B08"/>
            </a:contourClr>
          </a:sp3d>
        </p:spPr>
        <p:txBody>
          <a:bodyPr>
            <a:spAutoFit/>
          </a:bodyPr>
          <a:lstStyle/>
          <a:p>
            <a:pPr algn="ctr"/>
            <a:r>
              <a:rPr lang="ru-RU" sz="2000" b="1" i="1" u="sng">
                <a:solidFill>
                  <a:srgbClr val="C05B08"/>
                </a:solidFill>
                <a:latin typeface="Monotype Corsiva" pitchFamily="66" charset="0"/>
              </a:rPr>
              <a:t>Животноводство:</a:t>
            </a:r>
          </a:p>
          <a:p>
            <a:pPr algn="ctr"/>
            <a:r>
              <a:rPr lang="ru-RU" sz="2000" b="1" i="1">
                <a:solidFill>
                  <a:srgbClr val="C05B08"/>
                </a:solidFill>
                <a:latin typeface="Monotype Corsiva" pitchFamily="66" charset="0"/>
              </a:rPr>
              <a:t>Крупный рогатый скот</a:t>
            </a:r>
          </a:p>
          <a:p>
            <a:pPr algn="ctr"/>
            <a:r>
              <a:rPr lang="ru-RU" sz="2000" b="1" i="1">
                <a:solidFill>
                  <a:srgbClr val="C05B08"/>
                </a:solidFill>
                <a:latin typeface="Monotype Corsiva" pitchFamily="66" charset="0"/>
              </a:rPr>
              <a:t>Свиноводство</a:t>
            </a:r>
          </a:p>
          <a:p>
            <a:pPr algn="ctr"/>
            <a:r>
              <a:rPr lang="ru-RU" sz="2000" b="1" i="1">
                <a:solidFill>
                  <a:srgbClr val="C05B08"/>
                </a:solidFill>
                <a:latin typeface="Monotype Corsiva" pitchFamily="66" charset="0"/>
              </a:rPr>
              <a:t>Овцеводство</a:t>
            </a:r>
          </a:p>
          <a:p>
            <a:pPr algn="ctr"/>
            <a:r>
              <a:rPr lang="ru-RU" sz="2000" b="1" i="1">
                <a:solidFill>
                  <a:srgbClr val="C05B08"/>
                </a:solidFill>
                <a:latin typeface="Monotype Corsiva" pitchFamily="66" charset="0"/>
              </a:rPr>
              <a:t>Козоводство</a:t>
            </a:r>
          </a:p>
          <a:p>
            <a:pPr algn="ctr"/>
            <a:r>
              <a:rPr lang="ru-RU" sz="2000" b="1" i="1">
                <a:solidFill>
                  <a:srgbClr val="C05B08"/>
                </a:solidFill>
                <a:latin typeface="Monotype Corsiva" pitchFamily="66" charset="0"/>
              </a:rPr>
              <a:t>Коневодство</a:t>
            </a:r>
          </a:p>
          <a:p>
            <a:pPr algn="ctr"/>
            <a:r>
              <a:rPr lang="ru-RU" sz="2000" b="1" i="1">
                <a:solidFill>
                  <a:srgbClr val="C05B08"/>
                </a:solidFill>
                <a:latin typeface="Monotype Corsiva" pitchFamily="66" charset="0"/>
              </a:rPr>
              <a:t>Оленеводство</a:t>
            </a:r>
          </a:p>
          <a:p>
            <a:pPr algn="ctr"/>
            <a:r>
              <a:rPr lang="ru-RU" sz="2000" b="1" i="1">
                <a:solidFill>
                  <a:srgbClr val="C05B08"/>
                </a:solidFill>
                <a:latin typeface="Monotype Corsiva" pitchFamily="66" charset="0"/>
              </a:rPr>
              <a:t>Кролиководство</a:t>
            </a:r>
          </a:p>
          <a:p>
            <a:pPr algn="ctr"/>
            <a:r>
              <a:rPr lang="ru-RU" sz="2000" b="1" i="1">
                <a:solidFill>
                  <a:srgbClr val="C05B08"/>
                </a:solidFill>
                <a:latin typeface="Monotype Corsiva" pitchFamily="66" charset="0"/>
              </a:rPr>
              <a:t>Звероводство</a:t>
            </a:r>
          </a:p>
          <a:p>
            <a:pPr algn="ctr"/>
            <a:r>
              <a:rPr lang="ru-RU" sz="2000" b="1" i="1">
                <a:solidFill>
                  <a:srgbClr val="C05B08"/>
                </a:solidFill>
                <a:latin typeface="Monotype Corsiva" pitchFamily="66" charset="0"/>
              </a:rPr>
              <a:t>Птицеводство</a:t>
            </a:r>
          </a:p>
          <a:p>
            <a:pPr algn="ctr"/>
            <a:endParaRPr lang="ru-RU" sz="2000" b="1" i="1">
              <a:solidFill>
                <a:srgbClr val="C05B08"/>
              </a:solidFill>
              <a:latin typeface="Monotype Corsiva" pitchFamily="66" charset="0"/>
            </a:endParaRPr>
          </a:p>
          <a:p>
            <a:pPr algn="ctr"/>
            <a:endParaRPr lang="ru-RU" sz="2000" b="1" i="1">
              <a:solidFill>
                <a:srgbClr val="C05B08"/>
              </a:solidFill>
              <a:latin typeface="Monotype Corsiva" pitchFamily="66" charset="0"/>
            </a:endParaRPr>
          </a:p>
          <a:p>
            <a:pPr algn="ctr"/>
            <a:endParaRPr lang="ru-RU" sz="2000" b="1" i="1">
              <a:solidFill>
                <a:srgbClr val="C05B08"/>
              </a:solidFill>
              <a:latin typeface="Monotype Corsiva" pitchFamily="66" charset="0"/>
            </a:endParaRPr>
          </a:p>
          <a:p>
            <a:pPr algn="ctr"/>
            <a:endParaRPr lang="ru-RU" sz="2800" b="1" i="1">
              <a:solidFill>
                <a:srgbClr val="C05B08"/>
              </a:solidFill>
              <a:latin typeface="Monotype Corsiva" pitchFamily="66" charset="0"/>
            </a:endParaRPr>
          </a:p>
        </p:txBody>
      </p:sp>
      <p:pic>
        <p:nvPicPr>
          <p:cNvPr id="4107" name="Picture 11" descr="F:\Документы\Фотобанк\животный мир фото\песцы\ппесец.jpg"/>
          <p:cNvPicPr>
            <a:picLocks noChangeAspect="1" noChangeArrowheads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2428860" y="5429264"/>
            <a:ext cx="1857388" cy="12751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3071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71813" y="0"/>
            <a:ext cx="3071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43625" y="0"/>
            <a:ext cx="3000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468313" y="1428750"/>
            <a:ext cx="3175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Пищевая 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промышленность</a:t>
            </a:r>
            <a:endParaRPr lang="ru-RU" sz="2400">
              <a:latin typeface="Calibri" pitchFamily="34" charset="0"/>
            </a:endParaRPr>
          </a:p>
        </p:txBody>
      </p:sp>
      <p:sp>
        <p:nvSpPr>
          <p:cNvPr id="20485" name="TextBox 7"/>
          <p:cNvSpPr txBox="1">
            <a:spLocks noChangeArrowheads="1"/>
          </p:cNvSpPr>
          <p:nvPr/>
        </p:nvSpPr>
        <p:spPr bwMode="auto">
          <a:xfrm>
            <a:off x="5435600" y="1428750"/>
            <a:ext cx="30337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Легкая 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промышленность</a:t>
            </a:r>
            <a:endParaRPr lang="ru-RU" sz="2400">
              <a:latin typeface="Calibri" pitchFamily="34" charset="0"/>
            </a:endParaRPr>
          </a:p>
        </p:txBody>
      </p:sp>
      <p:pic>
        <p:nvPicPr>
          <p:cNvPr id="5122" name="Picture 2" descr="F:\Документы\Инна\продукты\рыба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85852" y="5286388"/>
            <a:ext cx="1738325" cy="13573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3" name="Picture 3" descr="F:\Документы\Инна\продукты\мясо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309699" y="2419343"/>
            <a:ext cx="1711995" cy="121444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4" name="Picture 4" descr="F:\Документы\Инна\продукты\яйца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285852" y="3771901"/>
            <a:ext cx="1714512" cy="13716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143636" y="2428868"/>
            <a:ext cx="1785950" cy="12648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6143635" y="3786190"/>
            <a:ext cx="1809763" cy="135732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6143636" y="5286387"/>
            <a:ext cx="1785950" cy="13394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0492" name="TextBox 13"/>
          <p:cNvSpPr txBox="1">
            <a:spLocks noChangeArrowheads="1"/>
          </p:cNvSpPr>
          <p:nvPr/>
        </p:nvSpPr>
        <p:spPr bwMode="auto">
          <a:xfrm>
            <a:off x="3071813" y="1285875"/>
            <a:ext cx="292893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3200" b="1" i="1" u="sng">
                <a:solidFill>
                  <a:srgbClr val="C05B08"/>
                </a:solidFill>
                <a:latin typeface="Monotype Corsiva" pitchFamily="66" charset="0"/>
              </a:rPr>
              <a:t>III</a:t>
            </a:r>
            <a:r>
              <a:rPr lang="ru-RU" sz="3200" b="1" i="1" u="sng">
                <a:solidFill>
                  <a:srgbClr val="C05B08"/>
                </a:solidFill>
                <a:latin typeface="Monotype Corsiva" pitchFamily="66" charset="0"/>
              </a:rPr>
              <a:t> звено </a:t>
            </a:r>
            <a:r>
              <a:rPr lang="ru-RU" sz="3200" b="1" i="1">
                <a:solidFill>
                  <a:srgbClr val="C05B08"/>
                </a:solidFill>
                <a:latin typeface="Monotype Corsiva" pitchFamily="66" charset="0"/>
              </a:rPr>
              <a:t>:</a:t>
            </a:r>
            <a:endParaRPr lang="ru-RU" sz="32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30718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71813" y="0"/>
            <a:ext cx="30718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2" descr="F:\Документы\Фоны оформление\бордюры\ландшафты\бордюр хозяйство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143625" y="-26988"/>
            <a:ext cx="3000375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5143500" y="1428750"/>
            <a:ext cx="3857625" cy="447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 u="sng">
                <a:solidFill>
                  <a:srgbClr val="C05B08"/>
                </a:solidFill>
                <a:latin typeface="Monotype Corsiva" pitchFamily="66" charset="0"/>
              </a:rPr>
              <a:t>Отрасли пищевой промышленности: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Мясная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Молочная 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Мукомольная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Крупяная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Маслодельная 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Сахарная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Чайная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Консервная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Рыбная</a:t>
            </a:r>
          </a:p>
          <a:p>
            <a:pPr algn="ctr"/>
            <a:r>
              <a:rPr lang="ru-RU" sz="2400" b="1" i="1">
                <a:solidFill>
                  <a:srgbClr val="C05B08"/>
                </a:solidFill>
                <a:latin typeface="Monotype Corsiva" pitchFamily="66" charset="0"/>
              </a:rPr>
              <a:t>Кондитерская</a:t>
            </a:r>
            <a:endParaRPr lang="ru-RU" sz="2400">
              <a:latin typeface="Calibri" pitchFamily="34" charset="0"/>
            </a:endParaRPr>
          </a:p>
        </p:txBody>
      </p:sp>
      <p:pic>
        <p:nvPicPr>
          <p:cNvPr id="6147" name="Picture 3" descr="F:\Документы\Инна\продукты\колбаса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14282" y="1643050"/>
            <a:ext cx="2143139" cy="14714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48" name="Picture 4" descr="F:\Документы\Инна\продукты\хлеб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214282" y="3357562"/>
            <a:ext cx="2143140" cy="15001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49" name="Picture 5" descr="F:\Документы\Инна\продукты\торт.jpg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714612" y="5143512"/>
            <a:ext cx="2143140" cy="15144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51" name="Picture 7" descr="F:\Документы\Инна\продукты\огурец.jpg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2714612" y="1643050"/>
            <a:ext cx="2143140" cy="15001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52" name="Picture 8" descr="F:\Документы\Инна\продукты\конфеты 2.jpg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214282" y="5143512"/>
            <a:ext cx="2174008" cy="15180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153" name="Picture 9" descr="C:\Documents and Settings\Галина Ивановна\Рабочий стол\продукты к уроку\чай.jpg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2714612" y="3357562"/>
            <a:ext cx="2143140" cy="15001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155</Words>
  <Application>Microsoft Office PowerPoint</Application>
  <PresentationFormat>Экран (4:3)</PresentationFormat>
  <Paragraphs>78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Состав АПК: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Галина</dc:creator>
  <cp:lastModifiedBy>Admin</cp:lastModifiedBy>
  <cp:revision>22</cp:revision>
  <dcterms:created xsi:type="dcterms:W3CDTF">2010-12-26T19:13:30Z</dcterms:created>
  <dcterms:modified xsi:type="dcterms:W3CDTF">2016-02-17T13:57:55Z</dcterms:modified>
</cp:coreProperties>
</file>