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notesMasterIdLst>
    <p:notesMasterId r:id="rId21"/>
  </p:notesMasterIdLst>
  <p:sldIdLst>
    <p:sldId id="256" r:id="rId2"/>
    <p:sldId id="260" r:id="rId3"/>
    <p:sldId id="257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81" r:id="rId20"/>
  </p:sldIdLst>
  <p:sldSz cx="9144000" cy="6858000" type="screen4x3"/>
  <p:notesSz cx="6858000" cy="9144000"/>
  <p:custDataLst>
    <p:tags r:id="rId22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FF00"/>
    <a:srgbClr val="CC0066"/>
    <a:srgbClr val="009900"/>
    <a:srgbClr val="FF0066"/>
    <a:srgbClr val="CCFF99"/>
    <a:srgbClr val="FFFF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73" autoAdjust="0"/>
    <p:restoredTop sz="94660"/>
  </p:normalViewPr>
  <p:slideViewPr>
    <p:cSldViewPr>
      <p:cViewPr varScale="1">
        <p:scale>
          <a:sx n="76" d="100"/>
          <a:sy n="76" d="100"/>
        </p:scale>
        <p:origin x="-31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3BAB9ADD-1F34-4380-9C37-C2B1A12E69E4}" type="datetimeFigureOut">
              <a:rPr lang="ru-RU"/>
              <a:pPr>
                <a:defRPr/>
              </a:pPr>
              <a:t>24.01.2013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6E628AC3-E37B-4CAD-A4F0-F0D6E8208E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741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E2F5374-0F5E-40BC-BDC3-F64663443FBA}" type="slidenum">
              <a:rPr lang="ru-RU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945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DB6512D-7415-41BB-881C-8AD9527A74AE}" type="slidenum">
              <a:rPr lang="ru-RU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150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6892AE9-7DBD-4813-ABBE-B1940E743B0E}" type="slidenum">
              <a:rPr lang="ru-RU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355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2464A1C9-A223-484C-B806-C0E166137DE6}" type="slidenum">
              <a:rPr lang="ru-RU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560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45463B6-F4B6-43F0-9F26-42528F5F50B8}" type="slidenum">
              <a:rPr lang="ru-RU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Line 2"/>
          <p:cNvSpPr>
            <a:spLocks noChangeShapeType="1"/>
          </p:cNvSpPr>
          <p:nvPr/>
        </p:nvSpPr>
        <p:spPr bwMode="auto">
          <a:xfrm>
            <a:off x="7315200" y="1066800"/>
            <a:ext cx="0" cy="449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7493000" y="2992438"/>
            <a:ext cx="1338263" cy="2189162"/>
            <a:chOff x="4704" y="1885"/>
            <a:chExt cx="843" cy="1379"/>
          </a:xfrm>
        </p:grpSpPr>
        <p:sp>
          <p:nvSpPr>
            <p:cNvPr id="6" name="Oval 9"/>
            <p:cNvSpPr>
              <a:spLocks noChangeArrowheads="1"/>
            </p:cNvSpPr>
            <p:nvPr/>
          </p:nvSpPr>
          <p:spPr bwMode="auto">
            <a:xfrm>
              <a:off x="4704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Oval 10"/>
            <p:cNvSpPr>
              <a:spLocks noChangeArrowheads="1"/>
            </p:cNvSpPr>
            <p:nvPr/>
          </p:nvSpPr>
          <p:spPr bwMode="auto">
            <a:xfrm>
              <a:off x="4883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Oval 11"/>
            <p:cNvSpPr>
              <a:spLocks noChangeArrowheads="1"/>
            </p:cNvSpPr>
            <p:nvPr/>
          </p:nvSpPr>
          <p:spPr bwMode="auto">
            <a:xfrm>
              <a:off x="5062" y="1885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Oval 12"/>
            <p:cNvSpPr>
              <a:spLocks noChangeArrowheads="1"/>
            </p:cNvSpPr>
            <p:nvPr/>
          </p:nvSpPr>
          <p:spPr bwMode="auto">
            <a:xfrm>
              <a:off x="4704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Oval 13"/>
            <p:cNvSpPr>
              <a:spLocks noChangeArrowheads="1"/>
            </p:cNvSpPr>
            <p:nvPr/>
          </p:nvSpPr>
          <p:spPr bwMode="auto">
            <a:xfrm>
              <a:off x="4883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Oval 14"/>
            <p:cNvSpPr>
              <a:spLocks noChangeArrowheads="1"/>
            </p:cNvSpPr>
            <p:nvPr/>
          </p:nvSpPr>
          <p:spPr bwMode="auto">
            <a:xfrm>
              <a:off x="5062" y="2064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" name="Oval 15"/>
            <p:cNvSpPr>
              <a:spLocks noChangeArrowheads="1"/>
            </p:cNvSpPr>
            <p:nvPr/>
          </p:nvSpPr>
          <p:spPr bwMode="auto">
            <a:xfrm>
              <a:off x="5241" y="2064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" name="Oval 16"/>
            <p:cNvSpPr>
              <a:spLocks noChangeArrowheads="1"/>
            </p:cNvSpPr>
            <p:nvPr/>
          </p:nvSpPr>
          <p:spPr bwMode="auto">
            <a:xfrm>
              <a:off x="4704" y="2243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" name="Oval 17"/>
            <p:cNvSpPr>
              <a:spLocks noChangeArrowheads="1"/>
            </p:cNvSpPr>
            <p:nvPr/>
          </p:nvSpPr>
          <p:spPr bwMode="auto">
            <a:xfrm>
              <a:off x="4883" y="2243"/>
              <a:ext cx="127" cy="12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" name="Oval 18"/>
            <p:cNvSpPr>
              <a:spLocks noChangeArrowheads="1"/>
            </p:cNvSpPr>
            <p:nvPr/>
          </p:nvSpPr>
          <p:spPr bwMode="auto">
            <a:xfrm>
              <a:off x="5062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" name="Oval 19"/>
            <p:cNvSpPr>
              <a:spLocks noChangeArrowheads="1"/>
            </p:cNvSpPr>
            <p:nvPr/>
          </p:nvSpPr>
          <p:spPr bwMode="auto">
            <a:xfrm>
              <a:off x="5241" y="2243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" name="Oval 20"/>
            <p:cNvSpPr>
              <a:spLocks noChangeArrowheads="1"/>
            </p:cNvSpPr>
            <p:nvPr/>
          </p:nvSpPr>
          <p:spPr bwMode="auto">
            <a:xfrm>
              <a:off x="5420" y="2243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" name="Oval 21"/>
            <p:cNvSpPr>
              <a:spLocks noChangeArrowheads="1"/>
            </p:cNvSpPr>
            <p:nvPr/>
          </p:nvSpPr>
          <p:spPr bwMode="auto">
            <a:xfrm>
              <a:off x="4704" y="2421"/>
              <a:ext cx="127" cy="128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" name="Oval 22"/>
            <p:cNvSpPr>
              <a:spLocks noChangeArrowheads="1"/>
            </p:cNvSpPr>
            <p:nvPr/>
          </p:nvSpPr>
          <p:spPr bwMode="auto">
            <a:xfrm>
              <a:off x="4883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" name="Oval 23"/>
            <p:cNvSpPr>
              <a:spLocks noChangeArrowheads="1"/>
            </p:cNvSpPr>
            <p:nvPr/>
          </p:nvSpPr>
          <p:spPr bwMode="auto">
            <a:xfrm>
              <a:off x="5062" y="2421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" name="Oval 24"/>
            <p:cNvSpPr>
              <a:spLocks noChangeArrowheads="1"/>
            </p:cNvSpPr>
            <p:nvPr/>
          </p:nvSpPr>
          <p:spPr bwMode="auto">
            <a:xfrm>
              <a:off x="5241" y="2421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2" name="Oval 25"/>
            <p:cNvSpPr>
              <a:spLocks noChangeArrowheads="1"/>
            </p:cNvSpPr>
            <p:nvPr/>
          </p:nvSpPr>
          <p:spPr bwMode="auto">
            <a:xfrm>
              <a:off x="4704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3" name="Oval 26"/>
            <p:cNvSpPr>
              <a:spLocks noChangeArrowheads="1"/>
            </p:cNvSpPr>
            <p:nvPr/>
          </p:nvSpPr>
          <p:spPr bwMode="auto">
            <a:xfrm>
              <a:off x="4883" y="2600"/>
              <a:ext cx="127" cy="128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4" name="Oval 27"/>
            <p:cNvSpPr>
              <a:spLocks noChangeArrowheads="1"/>
            </p:cNvSpPr>
            <p:nvPr/>
          </p:nvSpPr>
          <p:spPr bwMode="auto">
            <a:xfrm>
              <a:off x="5062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5" name="Oval 28"/>
            <p:cNvSpPr>
              <a:spLocks noChangeArrowheads="1"/>
            </p:cNvSpPr>
            <p:nvPr/>
          </p:nvSpPr>
          <p:spPr bwMode="auto">
            <a:xfrm>
              <a:off x="5241" y="2600"/>
              <a:ext cx="127" cy="128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6" name="Oval 29"/>
            <p:cNvSpPr>
              <a:spLocks noChangeArrowheads="1"/>
            </p:cNvSpPr>
            <p:nvPr/>
          </p:nvSpPr>
          <p:spPr bwMode="auto">
            <a:xfrm>
              <a:off x="5420" y="2600"/>
              <a:ext cx="127" cy="128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7" name="Oval 30"/>
            <p:cNvSpPr>
              <a:spLocks noChangeArrowheads="1"/>
            </p:cNvSpPr>
            <p:nvPr/>
          </p:nvSpPr>
          <p:spPr bwMode="auto">
            <a:xfrm>
              <a:off x="4704" y="2779"/>
              <a:ext cx="127" cy="12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8" name="Oval 31"/>
            <p:cNvSpPr>
              <a:spLocks noChangeArrowheads="1"/>
            </p:cNvSpPr>
            <p:nvPr/>
          </p:nvSpPr>
          <p:spPr bwMode="auto">
            <a:xfrm>
              <a:off x="4883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9" name="Oval 32"/>
            <p:cNvSpPr>
              <a:spLocks noChangeArrowheads="1"/>
            </p:cNvSpPr>
            <p:nvPr/>
          </p:nvSpPr>
          <p:spPr bwMode="auto">
            <a:xfrm>
              <a:off x="5062" y="2779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0" name="Oval 33"/>
            <p:cNvSpPr>
              <a:spLocks noChangeArrowheads="1"/>
            </p:cNvSpPr>
            <p:nvPr/>
          </p:nvSpPr>
          <p:spPr bwMode="auto">
            <a:xfrm>
              <a:off x="5241" y="2779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1" name="Oval 34"/>
            <p:cNvSpPr>
              <a:spLocks noChangeArrowheads="1"/>
            </p:cNvSpPr>
            <p:nvPr/>
          </p:nvSpPr>
          <p:spPr bwMode="auto">
            <a:xfrm>
              <a:off x="4704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2" name="Oval 35"/>
            <p:cNvSpPr>
              <a:spLocks noChangeArrowheads="1"/>
            </p:cNvSpPr>
            <p:nvPr/>
          </p:nvSpPr>
          <p:spPr bwMode="auto">
            <a:xfrm>
              <a:off x="4883" y="2958"/>
              <a:ext cx="127" cy="12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3" name="Oval 36"/>
            <p:cNvSpPr>
              <a:spLocks noChangeArrowheads="1"/>
            </p:cNvSpPr>
            <p:nvPr/>
          </p:nvSpPr>
          <p:spPr bwMode="auto">
            <a:xfrm>
              <a:off x="5062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4" name="Oval 37"/>
            <p:cNvSpPr>
              <a:spLocks noChangeArrowheads="1"/>
            </p:cNvSpPr>
            <p:nvPr/>
          </p:nvSpPr>
          <p:spPr bwMode="auto">
            <a:xfrm>
              <a:off x="5241" y="2958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5" name="Oval 38"/>
            <p:cNvSpPr>
              <a:spLocks noChangeArrowheads="1"/>
            </p:cNvSpPr>
            <p:nvPr/>
          </p:nvSpPr>
          <p:spPr bwMode="auto">
            <a:xfrm>
              <a:off x="4883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6" name="Oval 39"/>
            <p:cNvSpPr>
              <a:spLocks noChangeArrowheads="1"/>
            </p:cNvSpPr>
            <p:nvPr/>
          </p:nvSpPr>
          <p:spPr bwMode="auto">
            <a:xfrm>
              <a:off x="5241" y="3137"/>
              <a:ext cx="127" cy="12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37" name="Line 40"/>
          <p:cNvSpPr>
            <a:spLocks noChangeShapeType="1"/>
          </p:cNvSpPr>
          <p:nvPr/>
        </p:nvSpPr>
        <p:spPr bwMode="auto">
          <a:xfrm>
            <a:off x="304800" y="2819400"/>
            <a:ext cx="82296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15913" y="466725"/>
            <a:ext cx="6781800" cy="2133600"/>
          </a:xfrm>
        </p:spPr>
        <p:txBody>
          <a:bodyPr/>
          <a:lstStyle>
            <a:lvl1pPr algn="r">
              <a:defRPr sz="4800"/>
            </a:lvl1pPr>
          </a:lstStyle>
          <a:p>
            <a:r>
              <a:rPr lang="ru-RU" altLang="en-US"/>
              <a:t>Образец заголовка</a:t>
            </a:r>
          </a:p>
        </p:txBody>
      </p:sp>
      <p:sp>
        <p:nvSpPr>
          <p:cNvPr id="29700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849313" y="3049588"/>
            <a:ext cx="6248400" cy="236220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sz="3200"/>
            </a:lvl1pPr>
          </a:lstStyle>
          <a:p>
            <a:r>
              <a:rPr lang="ru-RU" altLang="en-US"/>
              <a:t>Образец подзаголовка</a:t>
            </a:r>
          </a:p>
        </p:txBody>
      </p:sp>
      <p:sp>
        <p:nvSpPr>
          <p:cNvPr id="38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9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0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E1D835-3F2E-4B6D-B62B-528EEAC045E1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>
    <p:check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446419-7BA1-429D-98D7-1EACCD70D79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>
    <p:check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22238"/>
            <a:ext cx="2057400" cy="600868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22238"/>
            <a:ext cx="6019800" cy="600868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3D519C-A248-418C-AF08-89C5571BE200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>
    <p:checker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719263"/>
            <a:ext cx="4038600" cy="21288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4000500"/>
            <a:ext cx="4038600" cy="21304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51F0AA-47E4-48D6-9847-F1B65DEA9A14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>
    <p:checker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19263"/>
            <a:ext cx="4038600" cy="44116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69BD38-07AA-4BED-BE3C-772F387AFE79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>
    <p:check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FC0007-91AA-4F19-A995-1AA3DC755F93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>
    <p:check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4A22D1-7ACC-4247-83BB-439BC94D614C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>
    <p:check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19263"/>
            <a:ext cx="4038600" cy="44116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96EC4F-8B44-41CB-8C2C-5AD05C7543DA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>
    <p:check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4719AC-DA5C-40BE-8C3D-75F19298C21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>
    <p:check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ACE1B1A-EF7F-47CC-91E8-8579A2308E70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>
    <p:check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1D48F2-D2C8-4627-BF20-4CDD8D91D33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>
    <p:check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CCB898-12EF-4407-A711-222C34FAEA3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>
    <p:check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A449A9-589A-4474-8AA7-E12DAF1EA19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>
    <p:check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Line 2"/>
          <p:cNvSpPr>
            <a:spLocks noChangeShapeType="1"/>
          </p:cNvSpPr>
          <p:nvPr/>
        </p:nvSpPr>
        <p:spPr bwMode="auto">
          <a:xfrm>
            <a:off x="7962900" y="152400"/>
            <a:ext cx="0" cy="1524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122238"/>
            <a:ext cx="75438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заголовка</a:t>
            </a:r>
          </a:p>
        </p:txBody>
      </p:sp>
      <p:sp>
        <p:nvSpPr>
          <p:cNvPr id="3482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19263"/>
            <a:ext cx="8229600" cy="4411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en-US" smtClean="0"/>
              <a:t>Образец текста</a:t>
            </a:r>
          </a:p>
          <a:p>
            <a:pPr lvl="1"/>
            <a:r>
              <a:rPr lang="ru-RU" altLang="en-US" smtClean="0"/>
              <a:t>Второй уровень</a:t>
            </a:r>
          </a:p>
          <a:p>
            <a:pPr lvl="2"/>
            <a:r>
              <a:rPr lang="ru-RU" altLang="en-US" smtClean="0"/>
              <a:t>Третий уровень</a:t>
            </a:r>
          </a:p>
          <a:p>
            <a:pPr lvl="3"/>
            <a:r>
              <a:rPr lang="ru-RU" altLang="en-US" smtClean="0"/>
              <a:t>Четвертый уровень</a:t>
            </a:r>
          </a:p>
          <a:p>
            <a:pPr lvl="4"/>
            <a:r>
              <a:rPr lang="ru-RU" altLang="en-US" smtClean="0"/>
              <a:t>Пятый уровень</a:t>
            </a:r>
          </a:p>
        </p:txBody>
      </p:sp>
      <p:sp>
        <p:nvSpPr>
          <p:cNvPr id="28677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28678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28679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pPr>
              <a:defRPr/>
            </a:pPr>
            <a:fld id="{723F73D5-C6A9-44E9-BC04-BAF3B9BDD459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  <p:grpSp>
        <p:nvGrpSpPr>
          <p:cNvPr id="34824" name="Group 8"/>
          <p:cNvGrpSpPr>
            <a:grpSpLocks/>
          </p:cNvGrpSpPr>
          <p:nvPr/>
        </p:nvGrpSpPr>
        <p:grpSpPr bwMode="auto">
          <a:xfrm>
            <a:off x="8153400" y="152400"/>
            <a:ext cx="792163" cy="1295400"/>
            <a:chOff x="5136" y="960"/>
            <a:chExt cx="528" cy="864"/>
          </a:xfrm>
        </p:grpSpPr>
        <p:sp>
          <p:nvSpPr>
            <p:cNvPr id="28681" name="Oval 9"/>
            <p:cNvSpPr>
              <a:spLocks noChangeArrowheads="1"/>
            </p:cNvSpPr>
            <p:nvPr/>
          </p:nvSpPr>
          <p:spPr bwMode="auto">
            <a:xfrm>
              <a:off x="5136" y="960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8682" name="Oval 10"/>
            <p:cNvSpPr>
              <a:spLocks noChangeArrowheads="1"/>
            </p:cNvSpPr>
            <p:nvPr/>
          </p:nvSpPr>
          <p:spPr bwMode="auto">
            <a:xfrm>
              <a:off x="5248" y="960"/>
              <a:ext cx="79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8683" name="Oval 11"/>
            <p:cNvSpPr>
              <a:spLocks noChangeArrowheads="1"/>
            </p:cNvSpPr>
            <p:nvPr/>
          </p:nvSpPr>
          <p:spPr bwMode="auto">
            <a:xfrm>
              <a:off x="5360" y="960"/>
              <a:ext cx="77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8684" name="Oval 12"/>
            <p:cNvSpPr>
              <a:spLocks noChangeArrowheads="1"/>
            </p:cNvSpPr>
            <p:nvPr/>
          </p:nvSpPr>
          <p:spPr bwMode="auto">
            <a:xfrm>
              <a:off x="5136" y="1072"/>
              <a:ext cx="80" cy="7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8685" name="Oval 13"/>
            <p:cNvSpPr>
              <a:spLocks noChangeArrowheads="1"/>
            </p:cNvSpPr>
            <p:nvPr/>
          </p:nvSpPr>
          <p:spPr bwMode="auto">
            <a:xfrm>
              <a:off x="5248" y="1072"/>
              <a:ext cx="79" cy="7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8686" name="Oval 14"/>
            <p:cNvSpPr>
              <a:spLocks noChangeArrowheads="1"/>
            </p:cNvSpPr>
            <p:nvPr/>
          </p:nvSpPr>
          <p:spPr bwMode="auto">
            <a:xfrm>
              <a:off x="5360" y="1072"/>
              <a:ext cx="77" cy="7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8687" name="Oval 15"/>
            <p:cNvSpPr>
              <a:spLocks noChangeArrowheads="1"/>
            </p:cNvSpPr>
            <p:nvPr/>
          </p:nvSpPr>
          <p:spPr bwMode="auto">
            <a:xfrm>
              <a:off x="5472" y="1072"/>
              <a:ext cx="77" cy="7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8688" name="Oval 16"/>
            <p:cNvSpPr>
              <a:spLocks noChangeArrowheads="1"/>
            </p:cNvSpPr>
            <p:nvPr/>
          </p:nvSpPr>
          <p:spPr bwMode="auto">
            <a:xfrm>
              <a:off x="5136" y="1184"/>
              <a:ext cx="80" cy="7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8689" name="Oval 17"/>
            <p:cNvSpPr>
              <a:spLocks noChangeArrowheads="1"/>
            </p:cNvSpPr>
            <p:nvPr/>
          </p:nvSpPr>
          <p:spPr bwMode="auto">
            <a:xfrm>
              <a:off x="5248" y="1184"/>
              <a:ext cx="79" cy="77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8690" name="Oval 18"/>
            <p:cNvSpPr>
              <a:spLocks noChangeArrowheads="1"/>
            </p:cNvSpPr>
            <p:nvPr/>
          </p:nvSpPr>
          <p:spPr bwMode="auto">
            <a:xfrm>
              <a:off x="5360" y="1184"/>
              <a:ext cx="77" cy="7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8691" name="Oval 19"/>
            <p:cNvSpPr>
              <a:spLocks noChangeArrowheads="1"/>
            </p:cNvSpPr>
            <p:nvPr/>
          </p:nvSpPr>
          <p:spPr bwMode="auto">
            <a:xfrm>
              <a:off x="5472" y="1184"/>
              <a:ext cx="77" cy="77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8692" name="Oval 20"/>
            <p:cNvSpPr>
              <a:spLocks noChangeArrowheads="1"/>
            </p:cNvSpPr>
            <p:nvPr/>
          </p:nvSpPr>
          <p:spPr bwMode="auto">
            <a:xfrm>
              <a:off x="5584" y="1184"/>
              <a:ext cx="80" cy="7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8693" name="Oval 21"/>
            <p:cNvSpPr>
              <a:spLocks noChangeArrowheads="1"/>
            </p:cNvSpPr>
            <p:nvPr/>
          </p:nvSpPr>
          <p:spPr bwMode="auto">
            <a:xfrm>
              <a:off x="5136" y="1296"/>
              <a:ext cx="80" cy="80"/>
            </a:xfrm>
            <a:prstGeom prst="ellipse">
              <a:avLst/>
            </a:prstGeom>
            <a:solidFill>
              <a:schemeClr val="tx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8694" name="Oval 22"/>
            <p:cNvSpPr>
              <a:spLocks noChangeArrowheads="1"/>
            </p:cNvSpPr>
            <p:nvPr/>
          </p:nvSpPr>
          <p:spPr bwMode="auto">
            <a:xfrm>
              <a:off x="5248" y="1296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8695" name="Oval 23"/>
            <p:cNvSpPr>
              <a:spLocks noChangeArrowheads="1"/>
            </p:cNvSpPr>
            <p:nvPr/>
          </p:nvSpPr>
          <p:spPr bwMode="auto">
            <a:xfrm>
              <a:off x="5360" y="1296"/>
              <a:ext cx="77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8696" name="Oval 24"/>
            <p:cNvSpPr>
              <a:spLocks noChangeArrowheads="1"/>
            </p:cNvSpPr>
            <p:nvPr/>
          </p:nvSpPr>
          <p:spPr bwMode="auto">
            <a:xfrm>
              <a:off x="5472" y="1296"/>
              <a:ext cx="77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8697" name="Oval 25"/>
            <p:cNvSpPr>
              <a:spLocks noChangeArrowheads="1"/>
            </p:cNvSpPr>
            <p:nvPr/>
          </p:nvSpPr>
          <p:spPr bwMode="auto">
            <a:xfrm>
              <a:off x="5136" y="1408"/>
              <a:ext cx="80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8698" name="Oval 26"/>
            <p:cNvSpPr>
              <a:spLocks noChangeArrowheads="1"/>
            </p:cNvSpPr>
            <p:nvPr/>
          </p:nvSpPr>
          <p:spPr bwMode="auto">
            <a:xfrm>
              <a:off x="5248" y="1408"/>
              <a:ext cx="79" cy="8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8699" name="Oval 27"/>
            <p:cNvSpPr>
              <a:spLocks noChangeArrowheads="1"/>
            </p:cNvSpPr>
            <p:nvPr/>
          </p:nvSpPr>
          <p:spPr bwMode="auto">
            <a:xfrm>
              <a:off x="5360" y="1408"/>
              <a:ext cx="77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8700" name="Oval 28"/>
            <p:cNvSpPr>
              <a:spLocks noChangeArrowheads="1"/>
            </p:cNvSpPr>
            <p:nvPr/>
          </p:nvSpPr>
          <p:spPr bwMode="auto">
            <a:xfrm>
              <a:off x="5472" y="1408"/>
              <a:ext cx="77" cy="8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8701" name="Oval 29"/>
            <p:cNvSpPr>
              <a:spLocks noChangeArrowheads="1"/>
            </p:cNvSpPr>
            <p:nvPr/>
          </p:nvSpPr>
          <p:spPr bwMode="auto">
            <a:xfrm>
              <a:off x="5584" y="1408"/>
              <a:ext cx="80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8702" name="Oval 30"/>
            <p:cNvSpPr>
              <a:spLocks noChangeArrowheads="1"/>
            </p:cNvSpPr>
            <p:nvPr/>
          </p:nvSpPr>
          <p:spPr bwMode="auto">
            <a:xfrm>
              <a:off x="5136" y="1520"/>
              <a:ext cx="80" cy="79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8703" name="Oval 31"/>
            <p:cNvSpPr>
              <a:spLocks noChangeArrowheads="1"/>
            </p:cNvSpPr>
            <p:nvPr/>
          </p:nvSpPr>
          <p:spPr bwMode="auto">
            <a:xfrm>
              <a:off x="5248" y="1520"/>
              <a:ext cx="79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8704" name="Oval 32"/>
            <p:cNvSpPr>
              <a:spLocks noChangeArrowheads="1"/>
            </p:cNvSpPr>
            <p:nvPr/>
          </p:nvSpPr>
          <p:spPr bwMode="auto">
            <a:xfrm>
              <a:off x="5360" y="1520"/>
              <a:ext cx="77" cy="79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8705" name="Oval 33"/>
            <p:cNvSpPr>
              <a:spLocks noChangeArrowheads="1"/>
            </p:cNvSpPr>
            <p:nvPr/>
          </p:nvSpPr>
          <p:spPr bwMode="auto">
            <a:xfrm>
              <a:off x="5472" y="1520"/>
              <a:ext cx="77" cy="79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8706" name="Oval 34"/>
            <p:cNvSpPr>
              <a:spLocks noChangeArrowheads="1"/>
            </p:cNvSpPr>
            <p:nvPr/>
          </p:nvSpPr>
          <p:spPr bwMode="auto">
            <a:xfrm>
              <a:off x="5136" y="1632"/>
              <a:ext cx="80" cy="7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8707" name="Oval 35"/>
            <p:cNvSpPr>
              <a:spLocks noChangeArrowheads="1"/>
            </p:cNvSpPr>
            <p:nvPr/>
          </p:nvSpPr>
          <p:spPr bwMode="auto">
            <a:xfrm>
              <a:off x="5248" y="1632"/>
              <a:ext cx="79" cy="77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8708" name="Oval 36"/>
            <p:cNvSpPr>
              <a:spLocks noChangeArrowheads="1"/>
            </p:cNvSpPr>
            <p:nvPr/>
          </p:nvSpPr>
          <p:spPr bwMode="auto">
            <a:xfrm>
              <a:off x="5360" y="1632"/>
              <a:ext cx="77" cy="7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8709" name="Oval 37"/>
            <p:cNvSpPr>
              <a:spLocks noChangeArrowheads="1"/>
            </p:cNvSpPr>
            <p:nvPr/>
          </p:nvSpPr>
          <p:spPr bwMode="auto">
            <a:xfrm>
              <a:off x="5472" y="1632"/>
              <a:ext cx="77" cy="77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8710" name="Oval 38"/>
            <p:cNvSpPr>
              <a:spLocks noChangeArrowheads="1"/>
            </p:cNvSpPr>
            <p:nvPr/>
          </p:nvSpPr>
          <p:spPr bwMode="auto">
            <a:xfrm>
              <a:off x="5248" y="1744"/>
              <a:ext cx="79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8711" name="Oval 39"/>
            <p:cNvSpPr>
              <a:spLocks noChangeArrowheads="1"/>
            </p:cNvSpPr>
            <p:nvPr/>
          </p:nvSpPr>
          <p:spPr bwMode="auto">
            <a:xfrm>
              <a:off x="5472" y="1744"/>
              <a:ext cx="77" cy="80"/>
            </a:xfrm>
            <a:prstGeom prst="ellipse">
              <a:avLst/>
            </a:prstGeom>
            <a:solidFill>
              <a:schemeClr val="folHlink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6" r:id="rId2"/>
    <p:sldLayoutId id="2147483685" r:id="rId3"/>
    <p:sldLayoutId id="2147483684" r:id="rId4"/>
    <p:sldLayoutId id="2147483683" r:id="rId5"/>
    <p:sldLayoutId id="2147483682" r:id="rId6"/>
    <p:sldLayoutId id="2147483681" r:id="rId7"/>
    <p:sldLayoutId id="2147483680" r:id="rId8"/>
    <p:sldLayoutId id="2147483679" r:id="rId9"/>
    <p:sldLayoutId id="2147483678" r:id="rId10"/>
    <p:sldLayoutId id="2147483677" r:id="rId11"/>
    <p:sldLayoutId id="2147483676" r:id="rId12"/>
    <p:sldLayoutId id="2147483675" r:id="rId13"/>
  </p:sldLayoutIdLst>
  <p:transition>
    <p:checker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9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l"/>
        <a:defRPr sz="3000">
          <a:solidFill>
            <a:schemeClr val="tx1"/>
          </a:solidFill>
          <a:latin typeface="+mn-lt"/>
          <a:ea typeface="+mn-ea"/>
          <a:cs typeface="+mn-cs"/>
        </a:defRPr>
      </a:lvl1pPr>
      <a:lvl2pPr marL="692150" indent="-3476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l"/>
        <a:defRPr sz="2600">
          <a:solidFill>
            <a:schemeClr val="tx1"/>
          </a:solidFill>
          <a:latin typeface="+mn-lt"/>
        </a:defRPr>
      </a:lvl2pPr>
      <a:lvl3pPr marL="987425" indent="-2936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l"/>
        <a:defRPr sz="2300">
          <a:solidFill>
            <a:schemeClr val="tx1"/>
          </a:solidFill>
          <a:latin typeface="+mn-lt"/>
        </a:defRPr>
      </a:lvl3pPr>
      <a:lvl4pPr marL="1281113" indent="-2921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4pPr>
      <a:lvl5pPr marL="1598613" indent="-315913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5pPr>
      <a:lvl6pPr marL="20558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6pPr>
      <a:lvl7pPr marL="25130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7pPr>
      <a:lvl8pPr marL="29702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8pPr>
      <a:lvl9pPr marL="3427413" indent="-315913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Центральная Россия.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851275" y="4797425"/>
            <a:ext cx="3405188" cy="1800225"/>
          </a:xfrm>
        </p:spPr>
        <p:txBody>
          <a:bodyPr/>
          <a:lstStyle/>
          <a:p>
            <a:pPr eaLnBrk="1" hangingPunct="1"/>
            <a:r>
              <a:rPr lang="ru-RU" sz="2800" b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9 класс.</a:t>
            </a:r>
          </a:p>
          <a:p>
            <a:pPr eaLnBrk="1" hangingPunct="1"/>
            <a:r>
              <a:rPr lang="ru-RU" sz="1400" b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Учитель – Краснова С. В.</a:t>
            </a:r>
          </a:p>
          <a:p>
            <a:pPr eaLnBrk="1" hangingPunct="1"/>
            <a:r>
              <a:rPr lang="ru-RU" sz="1400" b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МБОУ «Починокинельская СОШ»</a:t>
            </a:r>
          </a:p>
          <a:p>
            <a:pPr eaLnBrk="1" hangingPunct="1"/>
            <a:r>
              <a:rPr lang="ru-RU" sz="1400" b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2012г.</a:t>
            </a:r>
            <a:endParaRPr lang="ru-RU" sz="1400" smtClean="0"/>
          </a:p>
        </p:txBody>
      </p:sp>
      <p:pic>
        <p:nvPicPr>
          <p:cNvPr id="16387" name="Picture 4" descr="калуга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3068638"/>
            <a:ext cx="3667125" cy="235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5" descr="ГЕРБ РФ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446963" y="0"/>
            <a:ext cx="1697037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u="sng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Природные ресурсы: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719263"/>
            <a:ext cx="8075613" cy="1133475"/>
          </a:xfrm>
        </p:spPr>
        <p:txBody>
          <a:bodyPr/>
          <a:lstStyle/>
          <a:p>
            <a:pPr marL="571500" indent="-571500" eaLnBrk="1" hangingPunct="1">
              <a:buClr>
                <a:schemeClr val="tx1"/>
              </a:buClr>
              <a:buSzTx/>
              <a:buFont typeface="Wingdings" pitchFamily="2" charset="2"/>
              <a:buAutoNum type="arabicPeriod" startAt="4"/>
            </a:pPr>
            <a:r>
              <a:rPr lang="ru-RU" sz="2400" b="1" smtClean="0"/>
              <a:t>Используя текст учебника и карты атласа, назовите природные ресурсы Центральной России и сделайте вывод.</a:t>
            </a:r>
          </a:p>
        </p:txBody>
      </p:sp>
      <p:pic>
        <p:nvPicPr>
          <p:cNvPr id="30723" name="Picture 4"/>
          <p:cNvPicPr>
            <a:picLocks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5435600" y="3213100"/>
            <a:ext cx="2847975" cy="3168650"/>
          </a:xfrm>
        </p:spPr>
      </p:pic>
      <p:sp>
        <p:nvSpPr>
          <p:cNvPr id="48134" name="Text Box 6"/>
          <p:cNvSpPr txBox="1">
            <a:spLocks noChangeArrowheads="1"/>
          </p:cNvSpPr>
          <p:nvPr/>
        </p:nvSpPr>
        <p:spPr bwMode="auto">
          <a:xfrm>
            <a:off x="900113" y="3429000"/>
            <a:ext cx="4176712" cy="301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FontTx/>
              <a:buAutoNum type="arabicPeriod"/>
              <a:defRPr/>
            </a:pPr>
            <a:r>
              <a:rPr lang="ru-RU" sz="24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Железные руды – КМА;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  <a:defRPr/>
            </a:pPr>
            <a:r>
              <a:rPr lang="ru-RU" sz="24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Бурый уголь – Подмосковный бассейн;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  <a:defRPr/>
            </a:pPr>
            <a:r>
              <a:rPr lang="ru-RU" sz="24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Торф;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  <a:defRPr/>
            </a:pPr>
            <a:r>
              <a:rPr lang="ru-RU" sz="24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Стройматериалы;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  <a:defRPr/>
            </a:pPr>
            <a:r>
              <a:rPr lang="ru-RU" sz="2400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Фосфориты;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8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500"/>
                                        <p:tgtEl>
                                          <p:spTgt spid="48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1" grpId="0" build="p"/>
      <p:bldP spid="4813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187450" y="404813"/>
            <a:ext cx="6643688" cy="725487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smtClean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5. Назовите другие ресурсы:</a:t>
            </a:r>
          </a:p>
        </p:txBody>
      </p:sp>
      <p:sp>
        <p:nvSpPr>
          <p:cNvPr id="50180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323850" y="1719263"/>
            <a:ext cx="3714750" cy="2646362"/>
          </a:xfrm>
        </p:spPr>
        <p:txBody>
          <a:bodyPr/>
          <a:lstStyle/>
          <a:p>
            <a:pPr eaLnBrk="1" hangingPunct="1">
              <a:defRPr/>
            </a:pPr>
            <a:r>
              <a:rPr lang="ru-RU" sz="2600" b="1" smtClean="0">
                <a:solidFill>
                  <a:srgbClr val="CC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Лесные (северо-восток)</a:t>
            </a:r>
          </a:p>
          <a:p>
            <a:pPr eaLnBrk="1" hangingPunct="1">
              <a:defRPr/>
            </a:pPr>
            <a:r>
              <a:rPr lang="ru-RU" sz="2600" b="1" smtClean="0">
                <a:solidFill>
                  <a:srgbClr val="CC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Водные (невелики)</a:t>
            </a:r>
          </a:p>
          <a:p>
            <a:pPr eaLnBrk="1" hangingPunct="1">
              <a:defRPr/>
            </a:pPr>
            <a:r>
              <a:rPr lang="ru-RU" sz="2600" b="1" smtClean="0">
                <a:solidFill>
                  <a:srgbClr val="CC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Почвенные (юг)</a:t>
            </a:r>
          </a:p>
          <a:p>
            <a:pPr eaLnBrk="1" hangingPunct="1">
              <a:defRPr/>
            </a:pPr>
            <a:r>
              <a:rPr lang="ru-RU" sz="2600" b="1" smtClean="0">
                <a:solidFill>
                  <a:srgbClr val="CC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Рекреационные.</a:t>
            </a:r>
          </a:p>
        </p:txBody>
      </p:sp>
      <p:pic>
        <p:nvPicPr>
          <p:cNvPr id="50183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67400" y="1196975"/>
            <a:ext cx="2111375" cy="234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6" name="Picture 10" descr="степь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7088" y="4149725"/>
            <a:ext cx="3313112" cy="248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8" name="Picture 12" descr="Nature_0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32363" y="3860800"/>
            <a:ext cx="359410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501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501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501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501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50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50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50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0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684213" y="404813"/>
            <a:ext cx="3455987" cy="790575"/>
          </a:xfrm>
        </p:spPr>
        <p:txBody>
          <a:bodyPr/>
          <a:lstStyle/>
          <a:p>
            <a:pPr eaLnBrk="1" hangingPunct="1">
              <a:defRPr/>
            </a:pPr>
            <a:r>
              <a:rPr lang="ru-RU" u="sng" smtClean="0">
                <a:solidFill>
                  <a:srgbClr val="CC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Население.</a:t>
            </a:r>
          </a:p>
        </p:txBody>
      </p:sp>
      <p:sp>
        <p:nvSpPr>
          <p:cNvPr id="32770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11188" y="1719263"/>
            <a:ext cx="7618412" cy="4411662"/>
          </a:xfrm>
        </p:spPr>
        <p:txBody>
          <a:bodyPr/>
          <a:lstStyle/>
          <a:p>
            <a:pPr marL="571500" indent="-571500" eaLnBrk="1" hangingPunct="1">
              <a:buFont typeface="Wingdings" pitchFamily="2" charset="2"/>
              <a:buNone/>
            </a:pPr>
            <a:endParaRPr lang="ru-RU" smtClean="0">
              <a:cs typeface="Arial" charset="0"/>
            </a:endParaRPr>
          </a:p>
          <a:p>
            <a:pPr marL="571500" indent="-571500" eaLnBrk="1" hangingPunct="1">
              <a:buFont typeface="Wingdings" pitchFamily="2" charset="2"/>
              <a:buAutoNum type="arabicPeriod"/>
            </a:pPr>
            <a:endParaRPr lang="en-US" smtClean="0">
              <a:cs typeface="Arial" charset="0"/>
            </a:endParaRPr>
          </a:p>
        </p:txBody>
      </p:sp>
      <p:pic>
        <p:nvPicPr>
          <p:cNvPr id="32771" name="Picture 4" descr="Настоящая русская красавица!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62738" y="0"/>
            <a:ext cx="2481262" cy="587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2278" name="Group 54"/>
          <p:cNvGraphicFramePr>
            <a:graphicFrameLocks noGrp="1"/>
          </p:cNvGraphicFramePr>
          <p:nvPr/>
        </p:nvGraphicFramePr>
        <p:xfrm>
          <a:off x="323850" y="2349500"/>
          <a:ext cx="6696075" cy="4032250"/>
        </p:xfrm>
        <a:graphic>
          <a:graphicData uri="http://schemas.openxmlformats.org/drawingml/2006/table">
            <a:tbl>
              <a:tblPr/>
              <a:tblGrid>
                <a:gridCol w="1636713"/>
                <a:gridCol w="1338262"/>
                <a:gridCol w="1192213"/>
                <a:gridCol w="1263650"/>
                <a:gridCol w="1265237"/>
              </a:tblGrid>
              <a:tr h="11318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район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Площадь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тыс.км.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Население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млн.чел.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Доля городского населения  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Плотность населения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чел./км</a:t>
                      </a: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  <a:cs typeface="Arial" charset="0"/>
                        </a:rPr>
                        <a:t>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99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Центральный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485,1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29,2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83,1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50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9858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99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Волго-Вятский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263,0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8,5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70,5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31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3636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990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Центрально-Черноземный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168,0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7,8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62,4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46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/>
          </p:nvPr>
        </p:nvSpPr>
        <p:spPr>
          <a:xfrm>
            <a:off x="1547813" y="188913"/>
            <a:ext cx="3106737" cy="725487"/>
          </a:xfrm>
        </p:spPr>
        <p:txBody>
          <a:bodyPr/>
          <a:lstStyle/>
          <a:p>
            <a:pPr eaLnBrk="1" hangingPunct="1">
              <a:defRPr/>
            </a:pPr>
            <a:r>
              <a:rPr lang="ru-RU" u="sng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Выводы: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23850" y="1196975"/>
            <a:ext cx="7786688" cy="2214563"/>
          </a:xfrm>
        </p:spPr>
        <p:txBody>
          <a:bodyPr/>
          <a:lstStyle/>
          <a:p>
            <a:pPr eaLnBrk="1" hangingPunct="1">
              <a:defRPr/>
            </a:pPr>
            <a:r>
              <a:rPr lang="ru-RU" sz="2400" b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Большая численность и высокая плотность населения;</a:t>
            </a:r>
          </a:p>
          <a:p>
            <a:pPr eaLnBrk="1" hangingPunct="1">
              <a:defRPr/>
            </a:pPr>
            <a:r>
              <a:rPr lang="ru-RU" sz="2400" b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Высокая доля городского населения;</a:t>
            </a:r>
          </a:p>
          <a:p>
            <a:pPr eaLnBrk="1" hangingPunct="1">
              <a:defRPr/>
            </a:pPr>
            <a:r>
              <a:rPr lang="ru-RU" sz="2400" b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Много городов.</a:t>
            </a:r>
          </a:p>
          <a:p>
            <a:pPr eaLnBrk="1" hangingPunct="1">
              <a:defRPr/>
            </a:pPr>
            <a:r>
              <a:rPr lang="ru-RU" sz="2400" b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Русские (марийцы, мордва, чуваши).</a:t>
            </a:r>
          </a:p>
          <a:p>
            <a:pPr eaLnBrk="1" hangingPunct="1">
              <a:defRPr/>
            </a:pPr>
            <a:r>
              <a:rPr lang="ru-RU" sz="2400" b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Исторические центры.</a:t>
            </a:r>
          </a:p>
        </p:txBody>
      </p:sp>
      <p:graphicFrame>
        <p:nvGraphicFramePr>
          <p:cNvPr id="53252" name="Object 4"/>
          <p:cNvGraphicFramePr>
            <a:graphicFrameLocks noChangeAspect="1"/>
          </p:cNvGraphicFramePr>
          <p:nvPr>
            <p:ph sz="half" idx="2"/>
          </p:nvPr>
        </p:nvGraphicFramePr>
        <p:xfrm>
          <a:off x="900113" y="3824288"/>
          <a:ext cx="6624637" cy="2730500"/>
        </p:xfrm>
        <a:graphic>
          <a:graphicData uri="http://schemas.openxmlformats.org/presentationml/2006/ole">
            <p:oleObj spid="_x0000_s1026" name="PHOTO-PAINT" r:id="rId3" imgW="0" imgH="0" progId="">
              <p:embed/>
            </p:oleObj>
          </a:graphicData>
        </a:graphic>
      </p:graphicFrame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3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3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53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5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32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32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532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32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32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532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3" dur="1000"/>
                                        <p:tgtEl>
                                          <p:spTgt spid="53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1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Географический диктант.</a:t>
            </a:r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719263"/>
            <a:ext cx="7786688" cy="1349375"/>
          </a:xfrm>
        </p:spPr>
        <p:txBody>
          <a:bodyPr/>
          <a:lstStyle/>
          <a:p>
            <a:pPr marL="571500" indent="-571500" eaLnBrk="1" hangingPunct="1">
              <a:buSzTx/>
              <a:buFont typeface="Wingdings" pitchFamily="2" charset="2"/>
              <a:buAutoNum type="arabicPeriod"/>
              <a:defRPr/>
            </a:pPr>
            <a:r>
              <a:rPr lang="ru-RU" sz="2800" b="1" smtClean="0">
                <a:solidFill>
                  <a:srgbClr val="CC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Какой район не входит в состав Центральной России:</a:t>
            </a:r>
          </a:p>
        </p:txBody>
      </p:sp>
      <p:sp>
        <p:nvSpPr>
          <p:cNvPr id="56324" name="Text Box 4"/>
          <p:cNvSpPr txBox="1">
            <a:spLocks noChangeArrowheads="1"/>
          </p:cNvSpPr>
          <p:nvPr/>
        </p:nvSpPr>
        <p:spPr bwMode="auto">
          <a:xfrm>
            <a:off x="539750" y="3068638"/>
            <a:ext cx="8208963" cy="277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32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А) Центральный район			</a:t>
            </a:r>
          </a:p>
          <a:p>
            <a:pPr>
              <a:spcBef>
                <a:spcPct val="50000"/>
              </a:spcBef>
              <a:defRPr/>
            </a:pPr>
            <a:r>
              <a:rPr lang="ru-RU" sz="32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Б) Волго-Вятский</a:t>
            </a:r>
          </a:p>
          <a:p>
            <a:pPr>
              <a:spcBef>
                <a:spcPct val="50000"/>
              </a:spcBef>
              <a:defRPr/>
            </a:pPr>
            <a:r>
              <a:rPr lang="ru-RU" sz="32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В) Центрально-Черноземный		</a:t>
            </a:r>
          </a:p>
          <a:p>
            <a:pPr>
              <a:spcBef>
                <a:spcPct val="50000"/>
              </a:spcBef>
              <a:defRPr/>
            </a:pPr>
            <a:r>
              <a:rPr lang="ru-RU" sz="32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Г) Северный.</a:t>
            </a:r>
          </a:p>
        </p:txBody>
      </p:sp>
      <p:pic>
        <p:nvPicPr>
          <p:cNvPr id="35844" name="Picture 5" descr="ГЕРБ РФ"/>
          <p:cNvPicPr>
            <a:picLocks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7077075" y="0"/>
            <a:ext cx="2066925" cy="2190750"/>
          </a:xfrm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563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280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2. Центральная Россия имеет …положение:</a:t>
            </a:r>
          </a:p>
        </p:txBody>
      </p:sp>
      <p:sp>
        <p:nvSpPr>
          <p:cNvPr id="6144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719263"/>
            <a:ext cx="4038600" cy="1854200"/>
          </a:xfrm>
        </p:spPr>
        <p:txBody>
          <a:bodyPr/>
          <a:lstStyle/>
          <a:p>
            <a:pPr marL="571500" indent="-571500" eaLnBrk="1" hangingPunct="1">
              <a:buClr>
                <a:srgbClr val="CC0066"/>
              </a:buClr>
              <a:buSzTx/>
              <a:buFont typeface="Wingdings" pitchFamily="2" charset="2"/>
              <a:buAutoNum type="alphaUcPeriod"/>
              <a:defRPr/>
            </a:pPr>
            <a:r>
              <a:rPr lang="ru-RU" sz="2800" b="1" smtClean="0">
                <a:solidFill>
                  <a:srgbClr val="CC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Периферийное;</a:t>
            </a:r>
          </a:p>
          <a:p>
            <a:pPr marL="571500" indent="-571500" eaLnBrk="1" hangingPunct="1">
              <a:buClr>
                <a:srgbClr val="CC0066"/>
              </a:buClr>
              <a:buSzTx/>
              <a:buFont typeface="Wingdings" pitchFamily="2" charset="2"/>
              <a:buAutoNum type="alphaUcPeriod"/>
              <a:defRPr/>
            </a:pPr>
            <a:r>
              <a:rPr lang="ru-RU" sz="2800" b="1" smtClean="0">
                <a:solidFill>
                  <a:srgbClr val="CC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Столичное;</a:t>
            </a:r>
          </a:p>
          <a:p>
            <a:pPr marL="571500" indent="-571500" eaLnBrk="1" hangingPunct="1">
              <a:buClr>
                <a:srgbClr val="CC0066"/>
              </a:buClr>
              <a:buSzTx/>
              <a:buFont typeface="Wingdings" pitchFamily="2" charset="2"/>
              <a:buAutoNum type="alphaUcPeriod"/>
              <a:defRPr/>
            </a:pPr>
            <a:r>
              <a:rPr lang="ru-RU" sz="2800" b="1" smtClean="0">
                <a:solidFill>
                  <a:srgbClr val="CC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Приграничное;</a:t>
            </a:r>
          </a:p>
        </p:txBody>
      </p:sp>
      <p:sp>
        <p:nvSpPr>
          <p:cNvPr id="61444" name="Text Box 4"/>
          <p:cNvSpPr txBox="1">
            <a:spLocks noChangeArrowheads="1"/>
          </p:cNvSpPr>
          <p:nvPr/>
        </p:nvSpPr>
        <p:spPr bwMode="auto">
          <a:xfrm>
            <a:off x="539750" y="3644900"/>
            <a:ext cx="7704138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3. Соседними странами, имеющими границу с Центральной Россией имеют:</a:t>
            </a:r>
          </a:p>
        </p:txBody>
      </p:sp>
      <p:sp>
        <p:nvSpPr>
          <p:cNvPr id="61445" name="Text Box 5"/>
          <p:cNvSpPr txBox="1">
            <a:spLocks noChangeArrowheads="1"/>
          </p:cNvSpPr>
          <p:nvPr/>
        </p:nvSpPr>
        <p:spPr bwMode="auto">
          <a:xfrm>
            <a:off x="611188" y="4941888"/>
            <a:ext cx="7561262" cy="116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800" b="1">
                <a:solidFill>
                  <a:srgbClr val="CC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А. Украина;		Б) Белоруссия.</a:t>
            </a:r>
          </a:p>
          <a:p>
            <a:pPr>
              <a:spcBef>
                <a:spcPct val="50000"/>
              </a:spcBef>
              <a:defRPr/>
            </a:pPr>
            <a:r>
              <a:rPr lang="ru-RU" sz="2800" b="1">
                <a:solidFill>
                  <a:srgbClr val="CC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В. Молдавия. 		Г. Литва.</a:t>
            </a:r>
          </a:p>
        </p:txBody>
      </p:sp>
      <p:pic>
        <p:nvPicPr>
          <p:cNvPr id="36869" name="Picture 6" descr="ГЕРБ РФ"/>
          <p:cNvPicPr>
            <a:picLocks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6877050" y="0"/>
            <a:ext cx="2068513" cy="2192338"/>
          </a:xfrm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61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8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8" dur="500" fill="hold"/>
                                        <p:tgtEl>
                                          <p:spTgt spid="61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2" dur="500" fill="hold"/>
                                        <p:tgtEl>
                                          <p:spTgt spid="614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8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4" dur="500" fill="hold"/>
                                        <p:tgtEl>
                                          <p:spTgt spid="614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280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4. Транспортная сеть в Ц.России представлена:</a:t>
            </a:r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719263"/>
            <a:ext cx="5770563" cy="2286000"/>
          </a:xfrm>
        </p:spPr>
        <p:txBody>
          <a:bodyPr/>
          <a:lstStyle/>
          <a:p>
            <a:pPr marL="495300" indent="-495300" eaLnBrk="1" hangingPunct="1">
              <a:lnSpc>
                <a:spcPct val="90000"/>
              </a:lnSpc>
              <a:buClr>
                <a:srgbClr val="CC0066"/>
              </a:buClr>
              <a:buSzTx/>
              <a:buFont typeface="Wingdings" pitchFamily="2" charset="2"/>
              <a:buAutoNum type="alphaUcPeriod"/>
              <a:defRPr/>
            </a:pPr>
            <a:r>
              <a:rPr lang="ru-RU" sz="2800" b="1" smtClean="0">
                <a:solidFill>
                  <a:srgbClr val="CC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Автомобильными дорогами.</a:t>
            </a:r>
          </a:p>
          <a:p>
            <a:pPr marL="495300" indent="-495300" eaLnBrk="1" hangingPunct="1">
              <a:lnSpc>
                <a:spcPct val="90000"/>
              </a:lnSpc>
              <a:buClr>
                <a:srgbClr val="CC0066"/>
              </a:buClr>
              <a:buSzTx/>
              <a:buFont typeface="Wingdings" pitchFamily="2" charset="2"/>
              <a:buAutoNum type="alphaUcPeriod"/>
              <a:defRPr/>
            </a:pPr>
            <a:r>
              <a:rPr lang="ru-RU" sz="2800" b="1" smtClean="0">
                <a:solidFill>
                  <a:srgbClr val="CC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Трубопроводами.</a:t>
            </a:r>
          </a:p>
          <a:p>
            <a:pPr marL="495300" indent="-495300" eaLnBrk="1" hangingPunct="1">
              <a:lnSpc>
                <a:spcPct val="90000"/>
              </a:lnSpc>
              <a:buClr>
                <a:srgbClr val="CC0066"/>
              </a:buClr>
              <a:buSzTx/>
              <a:buFont typeface="Wingdings" pitchFamily="2" charset="2"/>
              <a:buAutoNum type="alphaUcPeriod"/>
              <a:defRPr/>
            </a:pPr>
            <a:r>
              <a:rPr lang="ru-RU" sz="2800" b="1" smtClean="0">
                <a:solidFill>
                  <a:srgbClr val="CC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Железными дорогами.</a:t>
            </a:r>
          </a:p>
          <a:p>
            <a:pPr marL="495300" indent="-495300" eaLnBrk="1" hangingPunct="1">
              <a:lnSpc>
                <a:spcPct val="90000"/>
              </a:lnSpc>
              <a:buClr>
                <a:srgbClr val="CC0066"/>
              </a:buClr>
              <a:buSzTx/>
              <a:buFont typeface="Wingdings" pitchFamily="2" charset="2"/>
              <a:buAutoNum type="alphaUcPeriod"/>
              <a:defRPr/>
            </a:pPr>
            <a:r>
              <a:rPr lang="ru-RU" sz="2800" b="1" smtClean="0">
                <a:solidFill>
                  <a:srgbClr val="CC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Всеми видами транспорта.</a:t>
            </a:r>
          </a:p>
        </p:txBody>
      </p:sp>
      <p:sp>
        <p:nvSpPr>
          <p:cNvPr id="62468" name="Text Box 4"/>
          <p:cNvSpPr txBox="1">
            <a:spLocks noChangeArrowheads="1"/>
          </p:cNvSpPr>
          <p:nvPr/>
        </p:nvSpPr>
        <p:spPr bwMode="auto">
          <a:xfrm>
            <a:off x="684213" y="4076700"/>
            <a:ext cx="7848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5. Центральная Россия …</a:t>
            </a:r>
          </a:p>
        </p:txBody>
      </p:sp>
      <p:pic>
        <p:nvPicPr>
          <p:cNvPr id="37892" name="Picture 5" descr="ГЕРБ РФ"/>
          <p:cNvPicPr>
            <a:picLocks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6970713" y="0"/>
            <a:ext cx="2173287" cy="2303463"/>
          </a:xfrm>
        </p:spPr>
      </p:pic>
      <p:sp>
        <p:nvSpPr>
          <p:cNvPr id="62471" name="Text Box 7"/>
          <p:cNvSpPr txBox="1">
            <a:spLocks noChangeArrowheads="1"/>
          </p:cNvSpPr>
          <p:nvPr/>
        </p:nvSpPr>
        <p:spPr bwMode="auto">
          <a:xfrm>
            <a:off x="611188" y="4868863"/>
            <a:ext cx="8064500" cy="116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800" b="1">
                <a:solidFill>
                  <a:srgbClr val="CC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А. богата природными ресурсами.</a:t>
            </a:r>
          </a:p>
          <a:p>
            <a:pPr>
              <a:spcBef>
                <a:spcPct val="50000"/>
              </a:spcBef>
              <a:defRPr/>
            </a:pPr>
            <a:r>
              <a:rPr lang="ru-RU" sz="2800" b="1">
                <a:solidFill>
                  <a:srgbClr val="CC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Б. не богата природными ресурсами.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62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0" dur="500" fill="hold"/>
                                        <p:tgtEl>
                                          <p:spTgt spid="624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280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6. В Ц.России есть крупное месторождение:</a:t>
            </a:r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719263"/>
            <a:ext cx="4038600" cy="2573337"/>
          </a:xfrm>
        </p:spPr>
        <p:txBody>
          <a:bodyPr/>
          <a:lstStyle/>
          <a:p>
            <a:pPr marL="495300" indent="-495300" eaLnBrk="1" hangingPunct="1">
              <a:buClr>
                <a:srgbClr val="CC0066"/>
              </a:buClr>
              <a:buSzTx/>
              <a:buFont typeface="Wingdings" pitchFamily="2" charset="2"/>
              <a:buAutoNum type="alphaUcPeriod"/>
              <a:defRPr/>
            </a:pPr>
            <a:r>
              <a:rPr lang="ru-RU" sz="2800" b="1" smtClean="0">
                <a:solidFill>
                  <a:srgbClr val="CC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Бурого угля.</a:t>
            </a:r>
          </a:p>
          <a:p>
            <a:pPr marL="495300" indent="-495300" eaLnBrk="1" hangingPunct="1">
              <a:buClr>
                <a:srgbClr val="CC0066"/>
              </a:buClr>
              <a:buSzTx/>
              <a:buFont typeface="Wingdings" pitchFamily="2" charset="2"/>
              <a:buAutoNum type="alphaUcPeriod"/>
              <a:defRPr/>
            </a:pPr>
            <a:r>
              <a:rPr lang="ru-RU" sz="2800" b="1" smtClean="0">
                <a:solidFill>
                  <a:srgbClr val="CC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Фосфоритов.</a:t>
            </a:r>
          </a:p>
          <a:p>
            <a:pPr marL="495300" indent="-495300" eaLnBrk="1" hangingPunct="1">
              <a:buClr>
                <a:srgbClr val="CC0066"/>
              </a:buClr>
              <a:buSzTx/>
              <a:buFont typeface="Wingdings" pitchFamily="2" charset="2"/>
              <a:buAutoNum type="alphaUcPeriod"/>
              <a:defRPr/>
            </a:pPr>
            <a:r>
              <a:rPr lang="ru-RU" sz="2800" b="1" smtClean="0">
                <a:solidFill>
                  <a:srgbClr val="CC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Торфа.</a:t>
            </a:r>
          </a:p>
          <a:p>
            <a:pPr marL="495300" indent="-495300" eaLnBrk="1" hangingPunct="1">
              <a:buClr>
                <a:srgbClr val="CC0066"/>
              </a:buClr>
              <a:buSzTx/>
              <a:buFont typeface="Wingdings" pitchFamily="2" charset="2"/>
              <a:buAutoNum type="alphaUcPeriod"/>
              <a:defRPr/>
            </a:pPr>
            <a:r>
              <a:rPr lang="ru-RU" sz="2800" b="1" smtClean="0">
                <a:solidFill>
                  <a:srgbClr val="CC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Железной руды.</a:t>
            </a:r>
            <a:r>
              <a:rPr lang="ru-RU" sz="2600" smtClean="0"/>
              <a:t>		</a:t>
            </a:r>
          </a:p>
        </p:txBody>
      </p:sp>
      <p:pic>
        <p:nvPicPr>
          <p:cNvPr id="38915" name="Picture 4" descr="ГЕРБ РФ"/>
          <p:cNvPicPr>
            <a:picLocks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7075488" y="0"/>
            <a:ext cx="2068512" cy="2192338"/>
          </a:xfrm>
        </p:spPr>
      </p:pic>
      <p:sp>
        <p:nvSpPr>
          <p:cNvPr id="65542" name="Text Box 6"/>
          <p:cNvSpPr txBox="1">
            <a:spLocks noChangeArrowheads="1"/>
          </p:cNvSpPr>
          <p:nvPr/>
        </p:nvSpPr>
        <p:spPr bwMode="auto">
          <a:xfrm>
            <a:off x="4067175" y="3141663"/>
            <a:ext cx="4608513" cy="3297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7. Развитию экономики Ц.России благоприятствуют:</a:t>
            </a:r>
          </a:p>
          <a:p>
            <a:pPr>
              <a:spcBef>
                <a:spcPct val="50000"/>
              </a:spcBef>
              <a:defRPr/>
            </a:pPr>
            <a:r>
              <a:rPr lang="ru-RU" sz="2800" b="1">
                <a:solidFill>
                  <a:srgbClr val="CC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А. природные условия.</a:t>
            </a:r>
          </a:p>
          <a:p>
            <a:pPr>
              <a:spcBef>
                <a:spcPct val="50000"/>
              </a:spcBef>
              <a:defRPr/>
            </a:pPr>
            <a:r>
              <a:rPr lang="ru-RU" sz="2800" b="1">
                <a:solidFill>
                  <a:srgbClr val="CC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Б. природные ресурсы.</a:t>
            </a:r>
          </a:p>
          <a:p>
            <a:pPr>
              <a:spcBef>
                <a:spcPct val="50000"/>
              </a:spcBef>
              <a:defRPr/>
            </a:pPr>
            <a:r>
              <a:rPr lang="ru-RU" sz="2800" b="1">
                <a:solidFill>
                  <a:srgbClr val="CC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В. ЭГП.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65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0" dur="500" fill="hold"/>
                                        <p:tgtEl>
                                          <p:spTgt spid="655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8" presetClass="emph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2" dur="500" fill="hold"/>
                                        <p:tgtEl>
                                          <p:spTgt spid="655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9" name="Rectangle 5"/>
          <p:cNvSpPr>
            <a:spLocks noGrp="1" noChangeArrowheads="1"/>
          </p:cNvSpPr>
          <p:nvPr>
            <p:ph type="title"/>
          </p:nvPr>
        </p:nvSpPr>
        <p:spPr>
          <a:xfrm>
            <a:off x="250825" y="188913"/>
            <a:ext cx="5410200" cy="581025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8. В Ц.России преобладает:</a:t>
            </a:r>
          </a:p>
        </p:txBody>
      </p:sp>
      <p:pic>
        <p:nvPicPr>
          <p:cNvPr id="39938" name="Picture 4" descr="ГЕРБ РФ"/>
          <p:cNvPicPr>
            <a:picLocks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7200900" y="0"/>
            <a:ext cx="1943100" cy="2058988"/>
          </a:xfrm>
        </p:spPr>
      </p:pic>
      <p:sp>
        <p:nvSpPr>
          <p:cNvPr id="67591" name="Text Box 7"/>
          <p:cNvSpPr txBox="1">
            <a:spLocks noChangeArrowheads="1"/>
          </p:cNvSpPr>
          <p:nvPr/>
        </p:nvSpPr>
        <p:spPr bwMode="auto">
          <a:xfrm>
            <a:off x="971550" y="765175"/>
            <a:ext cx="4032250" cy="1160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800" b="1">
                <a:solidFill>
                  <a:srgbClr val="CC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А. городское.</a:t>
            </a:r>
          </a:p>
          <a:p>
            <a:pPr>
              <a:spcBef>
                <a:spcPct val="50000"/>
              </a:spcBef>
              <a:defRPr/>
            </a:pPr>
            <a:r>
              <a:rPr lang="ru-RU" sz="2800" b="1">
                <a:solidFill>
                  <a:srgbClr val="CC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Б. сельское.</a:t>
            </a:r>
          </a:p>
        </p:txBody>
      </p:sp>
      <p:sp>
        <p:nvSpPr>
          <p:cNvPr id="67592" name="Text Box 8"/>
          <p:cNvSpPr txBox="1">
            <a:spLocks noChangeArrowheads="1"/>
          </p:cNvSpPr>
          <p:nvPr/>
        </p:nvSpPr>
        <p:spPr bwMode="auto">
          <a:xfrm>
            <a:off x="0" y="1916113"/>
            <a:ext cx="78486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9. Какой народ преобладает в Ц.России:</a:t>
            </a:r>
          </a:p>
        </p:txBody>
      </p:sp>
      <p:sp>
        <p:nvSpPr>
          <p:cNvPr id="67593" name="Text Box 9"/>
          <p:cNvSpPr txBox="1">
            <a:spLocks noChangeArrowheads="1"/>
          </p:cNvSpPr>
          <p:nvPr/>
        </p:nvSpPr>
        <p:spPr bwMode="auto">
          <a:xfrm>
            <a:off x="611188" y="2492375"/>
            <a:ext cx="8064500" cy="1160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800" b="1">
                <a:solidFill>
                  <a:srgbClr val="CC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А. чуваши. Б. мордва. В. Марийцы		</a:t>
            </a:r>
          </a:p>
          <a:p>
            <a:pPr>
              <a:spcBef>
                <a:spcPct val="50000"/>
              </a:spcBef>
              <a:defRPr/>
            </a:pPr>
            <a:r>
              <a:rPr lang="ru-RU" sz="2800" b="1">
                <a:solidFill>
                  <a:srgbClr val="CC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Г. русские</a:t>
            </a:r>
          </a:p>
        </p:txBody>
      </p:sp>
      <p:sp>
        <p:nvSpPr>
          <p:cNvPr id="67594" name="Text Box 10"/>
          <p:cNvSpPr txBox="1">
            <a:spLocks noChangeArrowheads="1"/>
          </p:cNvSpPr>
          <p:nvPr/>
        </p:nvSpPr>
        <p:spPr bwMode="auto">
          <a:xfrm>
            <a:off x="1476375" y="3789363"/>
            <a:ext cx="7364413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10. На территории Ц.России находятся города-миллионеры:</a:t>
            </a:r>
          </a:p>
        </p:txBody>
      </p:sp>
      <p:sp>
        <p:nvSpPr>
          <p:cNvPr id="67595" name="Text Box 11"/>
          <p:cNvSpPr txBox="1">
            <a:spLocks noChangeArrowheads="1"/>
          </p:cNvSpPr>
          <p:nvPr/>
        </p:nvSpPr>
        <p:spPr bwMode="auto">
          <a:xfrm>
            <a:off x="285750" y="5072063"/>
            <a:ext cx="8604250" cy="116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800" b="1" dirty="0">
                <a:solidFill>
                  <a:srgbClr val="CC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А. Новгород.	            Б. Воронеж	</a:t>
            </a:r>
          </a:p>
          <a:p>
            <a:pPr>
              <a:spcBef>
                <a:spcPct val="50000"/>
              </a:spcBef>
              <a:defRPr/>
            </a:pPr>
            <a:r>
              <a:rPr lang="ru-RU" sz="2800" b="1" dirty="0">
                <a:solidFill>
                  <a:srgbClr val="CC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В. Москва.                     Г. Нижний Новгород.	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500" fill="hold"/>
                                        <p:tgtEl>
                                          <p:spTgt spid="675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0" dur="500" fill="hold"/>
                                        <p:tgtEl>
                                          <p:spTgt spid="675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4" dur="500" fill="hold"/>
                                        <p:tgtEl>
                                          <p:spTgt spid="675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mtClean="0"/>
              <a:t>Домашнее задание</a:t>
            </a:r>
          </a:p>
        </p:txBody>
      </p:sp>
      <p:sp>
        <p:nvSpPr>
          <p:cNvPr id="40962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smtClean="0"/>
              <a:t>§ 41, 42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403350" y="836613"/>
            <a:ext cx="3394075" cy="719137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Цель урока:</a:t>
            </a:r>
          </a:p>
        </p:txBody>
      </p:sp>
      <p:sp>
        <p:nvSpPr>
          <p:cNvPr id="35845" name="Rectangle 5"/>
          <p:cNvSpPr>
            <a:spLocks noChangeArrowheads="1"/>
          </p:cNvSpPr>
          <p:nvPr/>
        </p:nvSpPr>
        <p:spPr bwMode="auto">
          <a:xfrm>
            <a:off x="719138" y="1916113"/>
            <a:ext cx="8424862" cy="436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Tx/>
              <a:buBlip>
                <a:blip r:embed="rId3"/>
              </a:buBlip>
              <a:defRPr/>
            </a:pPr>
            <a:r>
              <a:rPr lang="ru-RU"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Формирование представлений и знаний об экономических районах России.</a:t>
            </a:r>
          </a:p>
          <a:p>
            <a:pPr>
              <a:defRPr/>
            </a:pPr>
            <a:endParaRPr lang="ru-RU" sz="2800" b="1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buFontTx/>
              <a:buBlip>
                <a:blip r:embed="rId3"/>
              </a:buBlip>
              <a:defRPr/>
            </a:pPr>
            <a:r>
              <a:rPr lang="ru-RU"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Рассказать о составе, размерах территории и ЭГП Центральной России, особенностями и характерными чертами населения и трудовых ресурсов района.</a:t>
            </a:r>
          </a:p>
          <a:p>
            <a:pPr>
              <a:defRPr/>
            </a:pPr>
            <a:endParaRPr lang="ru-RU" sz="2800" b="1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>
              <a:buFontTx/>
              <a:buBlip>
                <a:blip r:embed="rId3"/>
              </a:buBlip>
              <a:defRPr/>
            </a:pPr>
            <a:r>
              <a:rPr lang="ru-RU" sz="2800" b="1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Разобрать природные условия и природные ресурсы региона.</a:t>
            </a:r>
          </a:p>
        </p:txBody>
      </p:sp>
      <p:pic>
        <p:nvPicPr>
          <p:cNvPr id="18435" name="Picture 6" descr="ГЕРБ РФ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446963" y="0"/>
            <a:ext cx="1697037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55875" y="620713"/>
            <a:ext cx="3860800" cy="1295400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План урока: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708400" y="2060575"/>
            <a:ext cx="5122863" cy="4411663"/>
          </a:xfrm>
        </p:spPr>
        <p:txBody>
          <a:bodyPr/>
          <a:lstStyle/>
          <a:p>
            <a:pPr marL="514350" indent="-514350" eaLnBrk="1" hangingPunct="1">
              <a:buFont typeface="+mj-lt"/>
              <a:buAutoNum type="arabicPeriod"/>
              <a:defRPr/>
            </a:pPr>
            <a:r>
              <a:rPr lang="ru-RU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Состав Центральной России.</a:t>
            </a:r>
          </a:p>
          <a:p>
            <a:pPr marL="514350" indent="-514350" eaLnBrk="1" hangingPunct="1">
              <a:buFont typeface="+mj-lt"/>
              <a:buAutoNum type="arabicPeriod"/>
              <a:defRPr/>
            </a:pPr>
            <a:r>
              <a:rPr lang="ru-RU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Экономико-географическое положение (ЭГП).</a:t>
            </a:r>
          </a:p>
          <a:p>
            <a:pPr marL="514350" indent="-514350" eaLnBrk="1" hangingPunct="1">
              <a:buFont typeface="+mj-lt"/>
              <a:buAutoNum type="arabicPeriod"/>
              <a:defRPr/>
            </a:pPr>
            <a:r>
              <a:rPr lang="ru-RU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Природные условия и ресурсы.</a:t>
            </a:r>
          </a:p>
          <a:p>
            <a:pPr marL="514350" indent="-514350" eaLnBrk="1" hangingPunct="1">
              <a:buFont typeface="+mj-lt"/>
              <a:buAutoNum type="arabicPeriod"/>
              <a:defRPr/>
            </a:pPr>
            <a:r>
              <a:rPr lang="ru-RU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Население.</a:t>
            </a:r>
          </a:p>
          <a:p>
            <a:pPr marL="514350" indent="-514350" eaLnBrk="1" hangingPunct="1">
              <a:buFont typeface="+mj-lt"/>
              <a:buAutoNum type="arabicPeriod"/>
              <a:defRPr/>
            </a:pPr>
            <a:r>
              <a:rPr lang="ru-RU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Экономика Ц.России</a:t>
            </a:r>
          </a:p>
        </p:txBody>
      </p:sp>
      <p:pic>
        <p:nvPicPr>
          <p:cNvPr id="20483" name="Picture 4" descr="калуга"/>
          <p:cNvPicPr>
            <a:picLocks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395288" y="2349500"/>
            <a:ext cx="2787650" cy="3960813"/>
          </a:xfrm>
        </p:spPr>
      </p:pic>
      <p:pic>
        <p:nvPicPr>
          <p:cNvPr id="20484" name="Picture 6" descr="ГЕРБ РФ"/>
          <p:cNvPicPr>
            <a:picLocks noChangeAspect="1" noChangeArrowheads="1"/>
          </p:cNvPicPr>
          <p:nvPr>
            <p:ph sz="quarter" idx="3"/>
          </p:nvPr>
        </p:nvPicPr>
        <p:blipFill>
          <a:blip r:embed="rId4"/>
          <a:srcRect/>
          <a:stretch>
            <a:fillRect/>
          </a:stretch>
        </p:blipFill>
        <p:spPr>
          <a:xfrm>
            <a:off x="7473950" y="0"/>
            <a:ext cx="1670050" cy="1770063"/>
          </a:xfrm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50825" y="476250"/>
            <a:ext cx="7543800" cy="819150"/>
          </a:xfrm>
        </p:spPr>
        <p:txBody>
          <a:bodyPr/>
          <a:lstStyle/>
          <a:p>
            <a:pPr eaLnBrk="1" hangingPunct="1">
              <a:defRPr/>
            </a:pPr>
            <a:r>
              <a:rPr lang="ru-RU" u="sng" smtClean="0">
                <a:solidFill>
                  <a:srgbClr val="0099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Центральная Россия.</a:t>
            </a:r>
          </a:p>
        </p:txBody>
      </p:sp>
      <p:sp>
        <p:nvSpPr>
          <p:cNvPr id="34821" name="Text Box 5"/>
          <p:cNvSpPr txBox="1">
            <a:spLocks noChangeArrowheads="1"/>
          </p:cNvSpPr>
          <p:nvPr/>
        </p:nvSpPr>
        <p:spPr bwMode="auto">
          <a:xfrm>
            <a:off x="5940425" y="1196975"/>
            <a:ext cx="18002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3200" b="1" u="sng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Состав:</a:t>
            </a:r>
          </a:p>
        </p:txBody>
      </p:sp>
      <p:graphicFrame>
        <p:nvGraphicFramePr>
          <p:cNvPr id="34871" name="Group 55"/>
          <p:cNvGraphicFramePr>
            <a:graphicFrameLocks noGrp="1"/>
          </p:cNvGraphicFramePr>
          <p:nvPr/>
        </p:nvGraphicFramePr>
        <p:xfrm>
          <a:off x="323850" y="1844675"/>
          <a:ext cx="8496300" cy="4389438"/>
        </p:xfrm>
        <a:graphic>
          <a:graphicData uri="http://schemas.openxmlformats.org/drawingml/2006/table">
            <a:tbl>
              <a:tblPr/>
              <a:tblGrid>
                <a:gridCol w="2087563"/>
                <a:gridCol w="1439862"/>
                <a:gridCol w="1570038"/>
                <a:gridCol w="1700212"/>
                <a:gridCol w="1698625"/>
              </a:tblGrid>
              <a:tr h="12969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район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Площадь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тыс.км.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Население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млн.чел.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Доля городского населения  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Плотность населения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чел./км</a:t>
                      </a: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  <a:cs typeface="Arial" charset="0"/>
                        </a:rPr>
                        <a:t>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271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99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Центральный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485,1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29,2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83,1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50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25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99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Волго-Вятский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263,0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8,5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70,5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31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25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99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Центрально-Черноземный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168,0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7,8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62,4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Arial" charset="0"/>
                        </a:rPr>
                        <a:t>46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48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48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348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48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6" name="Rectangle 4"/>
          <p:cNvSpPr>
            <a:spLocks noChangeArrowheads="1"/>
          </p:cNvSpPr>
          <p:nvPr/>
        </p:nvSpPr>
        <p:spPr bwMode="auto">
          <a:xfrm>
            <a:off x="250825" y="333375"/>
            <a:ext cx="6113463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2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План – характеристика - ЭГП:</a:t>
            </a:r>
          </a:p>
          <a:p>
            <a:pPr>
              <a:defRPr/>
            </a:pPr>
            <a:r>
              <a:rPr lang="ru-RU" sz="32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экономико-географическое </a:t>
            </a:r>
          </a:p>
          <a:p>
            <a:pPr>
              <a:defRPr/>
            </a:pPr>
            <a:r>
              <a:rPr lang="ru-RU" sz="3200" b="1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положение.</a:t>
            </a:r>
          </a:p>
        </p:txBody>
      </p:sp>
      <p:sp>
        <p:nvSpPr>
          <p:cNvPr id="38917" name="Rectangle 5"/>
          <p:cNvSpPr>
            <a:spLocks noChangeArrowheads="1"/>
          </p:cNvSpPr>
          <p:nvPr/>
        </p:nvSpPr>
        <p:spPr bwMode="auto">
          <a:xfrm>
            <a:off x="395288" y="2009775"/>
            <a:ext cx="8137525" cy="436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buFontTx/>
              <a:buAutoNum type="arabicPeriod"/>
              <a:defRPr/>
            </a:pPr>
            <a:r>
              <a:rPr lang="ru-RU" sz="2800" b="1">
                <a:solidFill>
                  <a:srgbClr val="0099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Положение района на территории государства (окраинное, пограничное, центральное).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sz="2800" b="1">
                <a:solidFill>
                  <a:srgbClr val="0099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Соседние районы, государства.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sz="2800" b="1">
                <a:solidFill>
                  <a:srgbClr val="0099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Положение относительно топливно-энергетических и сырьевых баз страны.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sz="2800" b="1">
                <a:solidFill>
                  <a:srgbClr val="0099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Положение относительно транспортных магистралей.</a:t>
            </a:r>
          </a:p>
          <a:p>
            <a:pPr marL="342900" indent="-342900">
              <a:buFontTx/>
              <a:buAutoNum type="arabicPeriod"/>
              <a:defRPr/>
            </a:pPr>
            <a:r>
              <a:rPr lang="ru-RU" sz="2800" b="1">
                <a:solidFill>
                  <a:srgbClr val="0099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Вывод о влиянии ЭГП на развитие экономики региона.</a:t>
            </a:r>
          </a:p>
        </p:txBody>
      </p:sp>
      <p:pic>
        <p:nvPicPr>
          <p:cNvPr id="24579" name="Picture 6" descr="ГЕРБ РФ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446963" y="0"/>
            <a:ext cx="1697037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33375"/>
            <a:ext cx="7543800" cy="1295400"/>
          </a:xfrm>
        </p:spPr>
        <p:txBody>
          <a:bodyPr/>
          <a:lstStyle/>
          <a:p>
            <a:pPr eaLnBrk="1" hangingPunct="1"/>
            <a:r>
              <a:rPr lang="ru-RU" smtClean="0"/>
              <a:t>Экономико-географическое положение.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719263"/>
            <a:ext cx="8075613" cy="1925637"/>
          </a:xfrm>
        </p:spPr>
        <p:txBody>
          <a:bodyPr/>
          <a:lstStyle/>
          <a:p>
            <a:pPr marL="495300" indent="-495300" eaLnBrk="1" hangingPunct="1">
              <a:buClr>
                <a:srgbClr val="CC0066"/>
              </a:buClr>
              <a:buSzTx/>
              <a:buFont typeface="Wingdings" pitchFamily="2" charset="2"/>
              <a:buAutoNum type="arabicPeriod"/>
              <a:defRPr/>
            </a:pPr>
            <a:r>
              <a:rPr lang="ru-RU" sz="2800" b="1" smtClean="0">
                <a:solidFill>
                  <a:srgbClr val="CC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Находится на западе европейской части России. Центральное положение (</a:t>
            </a:r>
            <a:r>
              <a:rPr lang="ru-RU" sz="2800" b="1" u="sng" smtClean="0">
                <a:solidFill>
                  <a:srgbClr val="CC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столичное</a:t>
            </a:r>
            <a:r>
              <a:rPr lang="ru-RU" sz="2800" b="1" smtClean="0">
                <a:solidFill>
                  <a:srgbClr val="CC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– Москва).</a:t>
            </a:r>
          </a:p>
        </p:txBody>
      </p:sp>
      <p:pic>
        <p:nvPicPr>
          <p:cNvPr id="39940" name="Picture 4" descr="москва"/>
          <p:cNvPicPr>
            <a:picLocks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2195513" y="3141663"/>
            <a:ext cx="4826000" cy="3381375"/>
          </a:xfrm>
        </p:spPr>
      </p:pic>
      <p:pic>
        <p:nvPicPr>
          <p:cNvPr id="26628" name="Picture 6" descr="ГЕРБ РФ"/>
          <p:cNvPicPr>
            <a:picLocks noChangeAspect="1" noChangeArrowheads="1"/>
          </p:cNvPicPr>
          <p:nvPr>
            <p:ph sz="quarter" idx="3"/>
          </p:nvPr>
        </p:nvPicPr>
        <p:blipFill>
          <a:blip r:embed="rId3"/>
          <a:srcRect/>
          <a:stretch>
            <a:fillRect/>
          </a:stretch>
        </p:blipFill>
        <p:spPr>
          <a:xfrm>
            <a:off x="7337425" y="0"/>
            <a:ext cx="1806575" cy="1914525"/>
          </a:xfrm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9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9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39750" y="620713"/>
            <a:ext cx="7210425" cy="113347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mtClean="0"/>
              <a:t>   </a:t>
            </a:r>
            <a:r>
              <a:rPr lang="ru-RU" sz="2800" b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После распада СССР район оказался пограничным.</a:t>
            </a:r>
          </a:p>
        </p:txBody>
      </p:sp>
      <p:sp>
        <p:nvSpPr>
          <p:cNvPr id="43012" name="Text Box 4"/>
          <p:cNvSpPr txBox="1">
            <a:spLocks noChangeArrowheads="1"/>
          </p:cNvSpPr>
          <p:nvPr/>
        </p:nvSpPr>
        <p:spPr bwMode="auto">
          <a:xfrm>
            <a:off x="250825" y="1773238"/>
            <a:ext cx="6913563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/>
              <a:t>1. Задание: найдите приграничные государства-соседи Центральной России:</a:t>
            </a:r>
          </a:p>
        </p:txBody>
      </p:sp>
      <p:sp>
        <p:nvSpPr>
          <p:cNvPr id="43013" name="Text Box 5"/>
          <p:cNvSpPr txBox="1">
            <a:spLocks noChangeArrowheads="1"/>
          </p:cNvSpPr>
          <p:nvPr/>
        </p:nvSpPr>
        <p:spPr bwMode="auto">
          <a:xfrm>
            <a:off x="468313" y="2781300"/>
            <a:ext cx="8064500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800" b="1" u="sng">
                <a:solidFill>
                  <a:srgbClr val="CC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Белоруссия, Украина</a:t>
            </a:r>
            <a:r>
              <a:rPr lang="ru-RU" sz="2800" b="1">
                <a:solidFill>
                  <a:srgbClr val="CC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– это славянские государства, бывшие республики СССР, давние и тесные связи, русский язык.</a:t>
            </a:r>
          </a:p>
        </p:txBody>
      </p:sp>
      <p:pic>
        <p:nvPicPr>
          <p:cNvPr id="43015" name="Picture 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2988" y="4437063"/>
            <a:ext cx="1771650" cy="197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6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84888" y="4437063"/>
            <a:ext cx="1771650" cy="197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43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43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1" grpId="0" build="p"/>
      <p:bldP spid="43012" grpId="0"/>
      <p:bldP spid="430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400" smtClean="0">
                <a:solidFill>
                  <a:schemeClr val="tx1"/>
                </a:solidFill>
              </a:rPr>
              <a:t>2. Задание: найдите соседние экономические районы.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412875"/>
            <a:ext cx="8229600" cy="917575"/>
          </a:xfrm>
        </p:spPr>
        <p:txBody>
          <a:bodyPr/>
          <a:lstStyle/>
          <a:p>
            <a:pPr marL="571500" indent="-571500" eaLnBrk="1" hangingPunct="1">
              <a:buClr>
                <a:srgbClr val="CC0066"/>
              </a:buClr>
              <a:buSzTx/>
              <a:buFont typeface="Wingdings" pitchFamily="2" charset="2"/>
              <a:buAutoNum type="arabicPeriod" startAt="2"/>
              <a:defRPr/>
            </a:pPr>
            <a:r>
              <a:rPr lang="ru-RU" sz="2400" b="1" smtClean="0">
                <a:solidFill>
                  <a:srgbClr val="CC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Северо-Западный район, Европейский Север, Уральский район, Поволжье, Европейский Юг.</a:t>
            </a:r>
          </a:p>
        </p:txBody>
      </p:sp>
      <p:sp>
        <p:nvSpPr>
          <p:cNvPr id="44036" name="Text Box 4"/>
          <p:cNvSpPr txBox="1">
            <a:spLocks noChangeArrowheads="1"/>
          </p:cNvSpPr>
          <p:nvPr/>
        </p:nvSpPr>
        <p:spPr bwMode="auto">
          <a:xfrm>
            <a:off x="468313" y="2276475"/>
            <a:ext cx="7777162" cy="356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400" b="1">
                <a:solidFill>
                  <a:srgbClr val="CC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3.   Находится вблизи топливно-энергетических баз (Тимано-Печорский угольный и нефтегазоносный бассейн, Урал – металлургическая база страны).</a:t>
            </a:r>
          </a:p>
          <a:p>
            <a:pPr>
              <a:spcBef>
                <a:spcPct val="50000"/>
              </a:spcBef>
              <a:defRPr/>
            </a:pPr>
            <a:r>
              <a:rPr lang="ru-RU" sz="2400" b="1">
                <a:solidFill>
                  <a:srgbClr val="CC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4.   Имеет очень выгодное транспортное положение. Проходят транзитные нефте- и газопроводы из Западной Сибири; От Москвы отходят авто- и железные дороги, речной путь – Волга, каналы – что дает выход к морям.</a:t>
            </a:r>
          </a:p>
        </p:txBody>
      </p:sp>
      <p:sp>
        <p:nvSpPr>
          <p:cNvPr id="44037" name="Rectangle 5"/>
          <p:cNvSpPr>
            <a:spLocks noChangeArrowheads="1"/>
          </p:cNvSpPr>
          <p:nvPr/>
        </p:nvSpPr>
        <p:spPr bwMode="auto">
          <a:xfrm>
            <a:off x="179388" y="6021388"/>
            <a:ext cx="8785225" cy="576262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ru-RU" sz="2400" b="1" u="sng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5.  Вывод: очень выгодное ЭГП для экономики региона.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4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40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0" decel="1000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" accel="10000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4" grpId="0"/>
      <p:bldP spid="44035" grpId="0" build="p"/>
      <p:bldP spid="44036" grpId="0"/>
      <p:bldP spid="4403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333375"/>
            <a:ext cx="4608512" cy="725488"/>
          </a:xfrm>
        </p:spPr>
        <p:txBody>
          <a:bodyPr/>
          <a:lstStyle/>
          <a:p>
            <a:pPr eaLnBrk="1" hangingPunct="1">
              <a:defRPr/>
            </a:pPr>
            <a:r>
              <a:rPr lang="ru-RU" sz="3200" u="sng" smtClean="0"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Природные условия.</a:t>
            </a:r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339975" y="1052513"/>
            <a:ext cx="5184775" cy="1223962"/>
          </a:xfrm>
        </p:spPr>
        <p:txBody>
          <a:bodyPr/>
          <a:lstStyle/>
          <a:p>
            <a:pPr marL="571500" indent="-571500" eaLnBrk="1" hangingPunct="1">
              <a:buFont typeface="Wingdings" pitchFamily="2" charset="2"/>
              <a:buNone/>
              <a:defRPr/>
            </a:pPr>
            <a:r>
              <a:rPr lang="ru-RU" sz="2400" b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3. Вопрос: благоприятны ли для развития экономики рельеф, климат?</a:t>
            </a:r>
          </a:p>
        </p:txBody>
      </p:sp>
      <p:pic>
        <p:nvPicPr>
          <p:cNvPr id="29699" name="Picture 7" descr="русская равнина"/>
          <p:cNvPicPr>
            <a:picLocks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395288" y="1341438"/>
            <a:ext cx="1933575" cy="2663825"/>
          </a:xfrm>
        </p:spPr>
      </p:pic>
      <p:sp>
        <p:nvSpPr>
          <p:cNvPr id="45065" name="Text Box 9"/>
          <p:cNvSpPr txBox="1">
            <a:spLocks noChangeArrowheads="1"/>
          </p:cNvSpPr>
          <p:nvPr/>
        </p:nvSpPr>
        <p:spPr bwMode="auto">
          <a:xfrm>
            <a:off x="250825" y="4292600"/>
            <a:ext cx="5616575" cy="228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400" u="sng">
                <a:solidFill>
                  <a:srgbClr val="CC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Равнинная поверхность, умеренно-континентальный климат</a:t>
            </a:r>
            <a:r>
              <a:rPr lang="ru-RU" sz="2400">
                <a:solidFill>
                  <a:srgbClr val="CC0066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– очень благоприятны для ведения жизни и хозяйственной деятельности (в том числе и сельскохозяйственной) людей.</a:t>
            </a:r>
          </a:p>
        </p:txBody>
      </p:sp>
      <p:pic>
        <p:nvPicPr>
          <p:cNvPr id="29701" name="Picture 10" descr="русь"/>
          <p:cNvPicPr>
            <a:picLocks noChangeAspect="1" noChangeArrowheads="1"/>
          </p:cNvPicPr>
          <p:nvPr>
            <p:ph sz="quarter" idx="3"/>
          </p:nvPr>
        </p:nvPicPr>
        <p:blipFill>
          <a:blip r:embed="rId3"/>
          <a:srcRect/>
          <a:stretch>
            <a:fillRect/>
          </a:stretch>
        </p:blipFill>
        <p:spPr>
          <a:xfrm>
            <a:off x="5724525" y="2060575"/>
            <a:ext cx="3267075" cy="4464050"/>
          </a:xfrm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45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 build="p"/>
      <p:bldP spid="4506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MOVIE_ONCLICK_URL" val="http://"/>
  <p:tag name="GENSWF_MOVIE_PRESENTATION_END_URL" val="http://"/>
</p:tagLst>
</file>

<file path=ppt/theme/theme1.xml><?xml version="1.0" encoding="utf-8"?>
<a:theme xmlns:a="http://schemas.openxmlformats.org/drawingml/2006/main" name="Сеть">
  <a:themeElements>
    <a:clrScheme name="Сеть 10">
      <a:dk1>
        <a:srgbClr val="000000"/>
      </a:dk1>
      <a:lt1>
        <a:srgbClr val="FFFFFF"/>
      </a:lt1>
      <a:dk2>
        <a:srgbClr val="330066"/>
      </a:dk2>
      <a:lt2>
        <a:srgbClr val="808080"/>
      </a:lt2>
      <a:accent1>
        <a:srgbClr val="CCCC00"/>
      </a:accent1>
      <a:accent2>
        <a:srgbClr val="669999"/>
      </a:accent2>
      <a:accent3>
        <a:srgbClr val="FFFFFF"/>
      </a:accent3>
      <a:accent4>
        <a:srgbClr val="000000"/>
      </a:accent4>
      <a:accent5>
        <a:srgbClr val="E2E2AA"/>
      </a:accent5>
      <a:accent6>
        <a:srgbClr val="5C8A8A"/>
      </a:accent6>
      <a:hlink>
        <a:srgbClr val="7E9CE8"/>
      </a:hlink>
      <a:folHlink>
        <a:srgbClr val="D8D8EC"/>
      </a:folHlink>
    </a:clrScheme>
    <a:fontScheme name="Сеть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еть 1">
        <a:dk1>
          <a:srgbClr val="4F747B"/>
        </a:dk1>
        <a:lt1>
          <a:srgbClr val="FFFFFF"/>
        </a:lt1>
        <a:dk2>
          <a:srgbClr val="000000"/>
        </a:dk2>
        <a:lt2>
          <a:srgbClr val="C0C0C0"/>
        </a:lt2>
        <a:accent1>
          <a:srgbClr val="859868"/>
        </a:accent1>
        <a:accent2>
          <a:srgbClr val="5F5F5F"/>
        </a:accent2>
        <a:accent3>
          <a:srgbClr val="AAAAAA"/>
        </a:accent3>
        <a:accent4>
          <a:srgbClr val="DADADA"/>
        </a:accent4>
        <a:accent5>
          <a:srgbClr val="C2CAB9"/>
        </a:accent5>
        <a:accent6>
          <a:srgbClr val="555555"/>
        </a:accent6>
        <a:hlink>
          <a:srgbClr val="5F5F5F"/>
        </a:hlink>
        <a:folHlink>
          <a:srgbClr val="BA121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2">
        <a:dk1>
          <a:srgbClr val="3C0000"/>
        </a:dk1>
        <a:lt1>
          <a:srgbClr val="FFFFFF"/>
        </a:lt1>
        <a:dk2>
          <a:srgbClr val="4D0B0B"/>
        </a:dk2>
        <a:lt2>
          <a:srgbClr val="FFFFFF"/>
        </a:lt2>
        <a:accent1>
          <a:srgbClr val="666633"/>
        </a:accent1>
        <a:accent2>
          <a:srgbClr val="CC3300"/>
        </a:accent2>
        <a:accent3>
          <a:srgbClr val="B2AAAA"/>
        </a:accent3>
        <a:accent4>
          <a:srgbClr val="DADADA"/>
        </a:accent4>
        <a:accent5>
          <a:srgbClr val="B8B8AD"/>
        </a:accent5>
        <a:accent6>
          <a:srgbClr val="B92D00"/>
        </a:accent6>
        <a:hlink>
          <a:srgbClr val="CC9900"/>
        </a:hlink>
        <a:folHlink>
          <a:srgbClr val="CCCC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3">
        <a:dk1>
          <a:srgbClr val="666699"/>
        </a:dk1>
        <a:lt1>
          <a:srgbClr val="FFFFFF"/>
        </a:lt1>
        <a:dk2>
          <a:srgbClr val="15192B"/>
        </a:dk2>
        <a:lt2>
          <a:srgbClr val="CCCCFF"/>
        </a:lt2>
        <a:accent1>
          <a:srgbClr val="4F893D"/>
        </a:accent1>
        <a:accent2>
          <a:srgbClr val="666699"/>
        </a:accent2>
        <a:accent3>
          <a:srgbClr val="AAABAC"/>
        </a:accent3>
        <a:accent4>
          <a:srgbClr val="DADADA"/>
        </a:accent4>
        <a:accent5>
          <a:srgbClr val="B2C4AF"/>
        </a:accent5>
        <a:accent6>
          <a:srgbClr val="5C5C8A"/>
        </a:accent6>
        <a:hlink>
          <a:srgbClr val="CC9900"/>
        </a:hlink>
        <a:folHlink>
          <a:srgbClr val="4837C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4">
        <a:dk1>
          <a:srgbClr val="666699"/>
        </a:dk1>
        <a:lt1>
          <a:srgbClr val="FFFFFF"/>
        </a:lt1>
        <a:dk2>
          <a:srgbClr val="86001A"/>
        </a:dk2>
        <a:lt2>
          <a:srgbClr val="CCCC66"/>
        </a:lt2>
        <a:accent1>
          <a:srgbClr val="FF3300"/>
        </a:accent1>
        <a:accent2>
          <a:srgbClr val="FF6600"/>
        </a:accent2>
        <a:accent3>
          <a:srgbClr val="C3AAAB"/>
        </a:accent3>
        <a:accent4>
          <a:srgbClr val="DADADA"/>
        </a:accent4>
        <a:accent5>
          <a:srgbClr val="FFADAA"/>
        </a:accent5>
        <a:accent6>
          <a:srgbClr val="E75C00"/>
        </a:accent6>
        <a:hlink>
          <a:srgbClr val="CC9900"/>
        </a:hlink>
        <a:folHlink>
          <a:srgbClr val="FF0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5">
        <a:dk1>
          <a:srgbClr val="666699"/>
        </a:dk1>
        <a:lt1>
          <a:srgbClr val="FFFFFF"/>
        </a:lt1>
        <a:dk2>
          <a:srgbClr val="000054"/>
        </a:dk2>
        <a:lt2>
          <a:srgbClr val="FFFFFF"/>
        </a:lt2>
        <a:accent1>
          <a:srgbClr val="3333FF"/>
        </a:accent1>
        <a:accent2>
          <a:srgbClr val="006699"/>
        </a:accent2>
        <a:accent3>
          <a:srgbClr val="AAAAB3"/>
        </a:accent3>
        <a:accent4>
          <a:srgbClr val="DADADA"/>
        </a:accent4>
        <a:accent5>
          <a:srgbClr val="ADADFF"/>
        </a:accent5>
        <a:accent6>
          <a:srgbClr val="005C8A"/>
        </a:accent6>
        <a:hlink>
          <a:srgbClr val="669900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6">
        <a:dk1>
          <a:srgbClr val="808080"/>
        </a:dk1>
        <a:lt1>
          <a:srgbClr val="FFFFFF"/>
        </a:lt1>
        <a:dk2>
          <a:srgbClr val="30054B"/>
        </a:dk2>
        <a:lt2>
          <a:srgbClr val="FFFFFF"/>
        </a:lt2>
        <a:accent1>
          <a:srgbClr val="797B9B"/>
        </a:accent1>
        <a:accent2>
          <a:srgbClr val="6B4FB1"/>
        </a:accent2>
        <a:accent3>
          <a:srgbClr val="ADAAB1"/>
        </a:accent3>
        <a:accent4>
          <a:srgbClr val="DADADA"/>
        </a:accent4>
        <a:accent5>
          <a:srgbClr val="BEBFCB"/>
        </a:accent5>
        <a:accent6>
          <a:srgbClr val="6047A0"/>
        </a:accent6>
        <a:hlink>
          <a:srgbClr val="7AACCE"/>
        </a:hlink>
        <a:folHlink>
          <a:srgbClr val="D8D8E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7">
        <a:dk1>
          <a:srgbClr val="808080"/>
        </a:dk1>
        <a:lt1>
          <a:srgbClr val="FFFFCC"/>
        </a:lt1>
        <a:dk2>
          <a:srgbClr val="29527B"/>
        </a:dk2>
        <a:lt2>
          <a:srgbClr val="FFFFFF"/>
        </a:lt2>
        <a:accent1>
          <a:srgbClr val="CCCC00"/>
        </a:accent1>
        <a:accent2>
          <a:srgbClr val="669999"/>
        </a:accent2>
        <a:accent3>
          <a:srgbClr val="ACB3BF"/>
        </a:accent3>
        <a:accent4>
          <a:srgbClr val="DADAAE"/>
        </a:accent4>
        <a:accent5>
          <a:srgbClr val="E2E2AA"/>
        </a:accent5>
        <a:accent6>
          <a:srgbClr val="5C8A8A"/>
        </a:accent6>
        <a:hlink>
          <a:srgbClr val="D8D8EC"/>
        </a:hlink>
        <a:folHlink>
          <a:srgbClr val="B2B2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8">
        <a:dk1>
          <a:srgbClr val="666699"/>
        </a:dk1>
        <a:lt1>
          <a:srgbClr val="FFFFFF"/>
        </a:lt1>
        <a:dk2>
          <a:srgbClr val="476949"/>
        </a:dk2>
        <a:lt2>
          <a:srgbClr val="FFFFFF"/>
        </a:lt2>
        <a:accent1>
          <a:srgbClr val="CC6600"/>
        </a:accent1>
        <a:accent2>
          <a:srgbClr val="CC9900"/>
        </a:accent2>
        <a:accent3>
          <a:srgbClr val="B1B9B1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452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еть 9">
        <a:dk1>
          <a:srgbClr val="000000"/>
        </a:dk1>
        <a:lt1>
          <a:srgbClr val="FFFFFF"/>
        </a:lt1>
        <a:dk2>
          <a:srgbClr val="7C1302"/>
        </a:dk2>
        <a:lt2>
          <a:srgbClr val="CC9900"/>
        </a:lt2>
        <a:accent1>
          <a:srgbClr val="CC9900"/>
        </a:accent1>
        <a:accent2>
          <a:srgbClr val="CC3300"/>
        </a:accent2>
        <a:accent3>
          <a:srgbClr val="FFFFFF"/>
        </a:accent3>
        <a:accent4>
          <a:srgbClr val="000000"/>
        </a:accent4>
        <a:accent5>
          <a:srgbClr val="E2CAAA"/>
        </a:accent5>
        <a:accent6>
          <a:srgbClr val="B92D00"/>
        </a:accent6>
        <a:hlink>
          <a:srgbClr val="808080"/>
        </a:hlink>
        <a:folHlink>
          <a:srgbClr val="CC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Сеть 10">
        <a:dk1>
          <a:srgbClr val="000000"/>
        </a:dk1>
        <a:lt1>
          <a:srgbClr val="FFFFFF"/>
        </a:lt1>
        <a:dk2>
          <a:srgbClr val="330066"/>
        </a:dk2>
        <a:lt2>
          <a:srgbClr val="808080"/>
        </a:lt2>
        <a:accent1>
          <a:srgbClr val="CCCC00"/>
        </a:accent1>
        <a:accent2>
          <a:srgbClr val="669999"/>
        </a:accent2>
        <a:accent3>
          <a:srgbClr val="FFFFFF"/>
        </a:accent3>
        <a:accent4>
          <a:srgbClr val="000000"/>
        </a:accent4>
        <a:accent5>
          <a:srgbClr val="E2E2AA"/>
        </a:accent5>
        <a:accent6>
          <a:srgbClr val="5C8A8A"/>
        </a:accent6>
        <a:hlink>
          <a:srgbClr val="7E9CE8"/>
        </a:hlink>
        <a:folHlink>
          <a:srgbClr val="D8D8E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Network</Template>
  <TotalTime>271</TotalTime>
  <Words>489</Words>
  <Application>Microsoft Office PowerPoint</Application>
  <PresentationFormat>On-screen Show (4:3)</PresentationFormat>
  <Paragraphs>151</Paragraphs>
  <Slides>19</Slides>
  <Notes>5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3</vt:i4>
      </vt:variant>
      <vt:variant>
        <vt:lpstr>Шаблон оформления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5" baseType="lpstr">
      <vt:lpstr>Arial</vt:lpstr>
      <vt:lpstr>Wingdings</vt:lpstr>
      <vt:lpstr>Calibri</vt:lpstr>
      <vt:lpstr>Сеть</vt:lpstr>
      <vt:lpstr>Сеть</vt:lpstr>
      <vt:lpstr>PHOTO-PAINT</vt:lpstr>
      <vt:lpstr>Центральная Россия.</vt:lpstr>
      <vt:lpstr>Цель урока:</vt:lpstr>
      <vt:lpstr>План урока:</vt:lpstr>
      <vt:lpstr>Центральная Россия.</vt:lpstr>
      <vt:lpstr>Слайд 5</vt:lpstr>
      <vt:lpstr>Экономико-географическое положение.</vt:lpstr>
      <vt:lpstr>Слайд 7</vt:lpstr>
      <vt:lpstr>2. Задание: найдите соседние экономические районы.</vt:lpstr>
      <vt:lpstr>Природные условия.</vt:lpstr>
      <vt:lpstr>Природные ресурсы:</vt:lpstr>
      <vt:lpstr>5. Назовите другие ресурсы:</vt:lpstr>
      <vt:lpstr>Население.</vt:lpstr>
      <vt:lpstr>Выводы:</vt:lpstr>
      <vt:lpstr>Географический диктант.</vt:lpstr>
      <vt:lpstr>2. Центральная Россия имеет …положение:</vt:lpstr>
      <vt:lpstr>4. Транспортная сеть в Ц.России представлена:</vt:lpstr>
      <vt:lpstr>6. В Ц.России есть крупное месторождение:</vt:lpstr>
      <vt:lpstr>8. В Ц.России преобладает:</vt:lpstr>
      <vt:lpstr>Домашнее задание</vt:lpstr>
    </vt:vector>
  </TitlesOfParts>
  <Company>СОШ-1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Центральная Россия</dc:title>
  <dc:creator>дырова</dc:creator>
  <cp:lastModifiedBy>Admin</cp:lastModifiedBy>
  <cp:revision>11</cp:revision>
  <dcterms:created xsi:type="dcterms:W3CDTF">2008-02-16T11:38:00Z</dcterms:created>
  <dcterms:modified xsi:type="dcterms:W3CDTF">2013-01-24T18:03:41Z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1425755</vt:lpwstr>
  </property>
  <property fmtid="{D5CDD505-2E9C-101B-9397-08002B2CF9AE}" pid="3" name="NXPowerLiteVersion">
    <vt:lpwstr>D4.1.2</vt:lpwstr>
  </property>
</Properties>
</file>