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95A0B"/>
    <a:srgbClr val="CA7B08"/>
    <a:srgbClr val="C48508"/>
    <a:srgbClr val="B2560A"/>
    <a:srgbClr val="CF800B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75" autoAdjust="0"/>
    <p:restoredTop sz="91869" autoAdjust="0"/>
  </p:normalViewPr>
  <p:slideViewPr>
    <p:cSldViewPr>
      <p:cViewPr varScale="1">
        <p:scale>
          <a:sx n="100" d="100"/>
          <a:sy n="100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19200" y="4343401"/>
            <a:ext cx="7772400" cy="838199"/>
          </a:xfrm>
        </p:spPr>
        <p:txBody>
          <a:bodyPr>
            <a:noAutofit/>
          </a:bodyPr>
          <a:lstStyle>
            <a:lvl1pPr algn="r">
              <a:defRPr sz="4800">
                <a:solidFill>
                  <a:srgbClr val="A95A0B"/>
                </a:solidFill>
                <a:effectLst>
                  <a:glow rad="63500">
                    <a:schemeClr val="tx1">
                      <a:lumMod val="75000"/>
                      <a:lumOff val="2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Franklin Gothic Medium Cond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581400" y="5257800"/>
            <a:ext cx="5410200" cy="990600"/>
          </a:xfrm>
        </p:spPr>
        <p:txBody>
          <a:bodyPr>
            <a:normAutofit/>
          </a:bodyPr>
          <a:lstStyle>
            <a:lvl1pPr marL="0" indent="0" algn="r">
              <a:buNone/>
              <a:defRPr sz="2800">
                <a:solidFill>
                  <a:schemeClr val="bg1">
                    <a:lumMod val="65000"/>
                  </a:schemeClr>
                </a:solidFill>
                <a:latin typeface="Franklin Gothic Medium Cond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279A9-74DC-4B00-B4A4-44C2CCB8F7C5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A1FB10-5EC7-410A-B68A-FFAE1232B4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326716-D3B2-4B0E-8F82-C99DCB4E9015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0D0756-37FA-44A4-A401-A0B598B258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FD6A1B-F5CC-4724-A044-775870258CB4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F941AC-DB20-4407-BAF5-A9EB4E846F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8432EF-B91A-440F-9563-7D7EABF9FE75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CC31-45C4-4663-BE6E-7619BAFABA2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850702-E4DB-4A74-874D-E83BD09D49FB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B53A2E-A6DF-4CAC-A9F5-2C04CDC05D4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164296-3564-461B-8B8E-33B9EA0C7321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E43A83-4C75-4B8F-B1D6-90C23D788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6FDABD-BBB0-40C1-9A3B-BA6D7DD0C8F6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C17755-DF11-484D-BFB6-E2550F1AF3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93C7D4-F000-46D9-8803-7E2DC06301F5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6BFC3C-E645-41C3-A8E5-2284D8B42D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133CE3-83F8-4AF3-AFD9-A2E71CA26151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7D720D-D608-48DB-9C2A-3FE5152ADE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F09D5-95F2-4390-8B64-2240C6569D45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297058-3BBF-4DA9-81FB-4F3C8642B1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8AEF0-A943-4166-8198-5F95ED1A08A3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B0C66C-FF10-464E-AD47-004926D6B4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32DC6FB-6F1E-4CC2-ADC5-86C9BE9FFB01}" type="datetimeFigureOut">
              <a:rPr lang="ru-RU"/>
              <a:pPr>
                <a:defRPr/>
              </a:pPr>
              <a:t>17.02.2016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9F158B7-7CA7-4A72-A1B7-C6D08E979EA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0" r:id="rId2"/>
    <p:sldLayoutId id="2147483669" r:id="rId3"/>
    <p:sldLayoutId id="2147483668" r:id="rId4"/>
    <p:sldLayoutId id="2147483667" r:id="rId5"/>
    <p:sldLayoutId id="2147483666" r:id="rId6"/>
    <p:sldLayoutId id="2147483665" r:id="rId7"/>
    <p:sldLayoutId id="2147483664" r:id="rId8"/>
    <p:sldLayoutId id="2147483663" r:id="rId9"/>
    <p:sldLayoutId id="2147483662" r:id="rId10"/>
    <p:sldLayoutId id="214748366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lang="ru-RU" sz="4800" kern="1200">
          <a:solidFill>
            <a:srgbClr val="CA7B08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latin typeface="Franklin Gothic Medium Cond" pitchFamily="34" charset="0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800">
          <a:solidFill>
            <a:srgbClr val="CA7B08"/>
          </a:solidFill>
          <a:latin typeface="Franklin Gothic Medium Cond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BFBFBF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BFBFBF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BFBFBF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BFBFBF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BFBFBF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71600" y="4876800"/>
            <a:ext cx="7620000" cy="8382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b="1" smtClean="0">
                <a:effectLst>
                  <a:glow rad="63500">
                    <a:schemeClr val="tx1">
                      <a:lumMod val="85000"/>
                      <a:lumOff val="15000"/>
                      <a:alpha val="40000"/>
                    </a:schemeClr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ea typeface="DotumChe" pitchFamily="49" charset="-127"/>
                <a:cs typeface="Arial" pitchFamily="34" charset="0"/>
              </a:rPr>
              <a:t>Рекреационные ресурсы Европы</a:t>
            </a:r>
            <a:endParaRPr b="1" dirty="0">
              <a:effectLst>
                <a:glow rad="63500">
                  <a:schemeClr val="tx1">
                    <a:lumMod val="85000"/>
                    <a:lumOff val="15000"/>
                    <a:alpha val="40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ea typeface="DotumChe" pitchFamily="49" charset="-127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t>Рекреационные ресурсы Португалии</a:t>
            </a:r>
            <a:endParaRPr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85813" y="1600200"/>
            <a:ext cx="7900987" cy="4525963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Если оценивать Португалию с туристической точки зрения, то можно охарактеризовать ее следующим образом: превосходные пляжи, романтические замки, очаровательные рыбацкие деревушки, отличные рестораны и замечательный фольклор. Португальские города прекрасно сохранили свой прошлый облик и старинную архитектуру; мягкие, приятные глазу ландшафты дополняют образ страны.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Большим достоинством Португалии является замечательный климат: здесь никогда не бывает холодно. В Лиссабоне в январе и феврале средний минимум дневной температуры составляет +8 град., а средние максимальные дневные температуры +14—15 град. Очень важно, что даже летом, в самые знойные месяцы никогда не бывает слишком жарко: так, в августе средняя максимальная дневная температура не поднимается выше +28 град.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История Португалии очень интересна и во многом связана с морем.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091ad41c986c2c92c6a2e9e1d0468b2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643438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 descr="C:\Users\USER\Desktop\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00438"/>
            <a:ext cx="4714875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C:\Users\USER\Desktop\f1604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0"/>
            <a:ext cx="4500562" cy="35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5" descr="C:\Users\USER\Desktop\portugali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67250" y="3500438"/>
            <a:ext cx="4476750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Рекреационные ресурсы Англии</a:t>
            </a:r>
            <a:endParaRPr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063" y="1600200"/>
            <a:ext cx="8186737" cy="4525963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Вечный туман, мелкий моросящий дождь, мощеные булыжником улочки, Тауэр и Тауэрский мост, Биг Бен и Вестминстерское аббатство... Ну в какой еще стране как не в Англии сосредоточено такое множество различных достопримечательностей? Извини, конечно, но про эту страну подробно рассказывать не буду, ограничусь лишь отдельными интересными деталями, потому что и так в сети немало материалов, посявщенных этой стране.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Все уже давно привыкли к тому, что Англия - страна консерватиная, англичане приверженны к установившимся издавна традициям и привычкам. Это сказывается на очень многих сторонах жизни населения. Они до сих пор стремятся жить обособленно, в отдельном доме. Даже некоторые многоквартирные дома строятся так, чтобы каждая квартира имела свой вход. Старые жилые дома часто представляют собой длинную двухэтажную кирпичную постройку со множеством дверей, выкрашенных в разный цвет (чтобы показать что они принадлежат разным владельцам).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C:\Users\USER\Desktop\1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8577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3" name="Picture 3" descr="C:\Users\USER\Desktop\8ce2d1c5bddfe444183f7c8cac363569_ful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571875"/>
            <a:ext cx="48577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C:\Users\USER\Desktop\20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57750" y="0"/>
            <a:ext cx="428625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5" descr="C:\Users\USER\Desktop\photo5+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3571875"/>
            <a:ext cx="428625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625" y="142875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Туризм</a:t>
            </a:r>
            <a:endParaRPr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86314" y="1357298"/>
            <a:ext cx="4038600" cy="4740277"/>
          </a:xfrm>
          <a:ln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Европейские страны принимают наибольшее число иностранных туристов. В 1989-1997 годах число туристов, прибывших в Европу, увеличилось до 350 млн. человек, а денежные поступления от международного туризма возросли в 2 раза. Однако доля Европы в мировом туризме постепенно падает.</a:t>
            </a:r>
            <a:endParaRPr lang="ru-RU" dirty="0"/>
          </a:p>
        </p:txBody>
      </p:sp>
      <p:pic>
        <p:nvPicPr>
          <p:cNvPr id="1026" name="Picture 2" descr="C:\Users\USER\Desktop\11753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3719551" cy="3128970"/>
          </a:xfrm>
          <a:prstGeom prst="rect">
            <a:avLst/>
          </a:prstGeom>
          <a:noFill/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</p:pic>
      <p:sp>
        <p:nvSpPr>
          <p:cNvPr id="6" name="Содержимое 4"/>
          <p:cNvSpPr>
            <a:spLocks noGrp="1"/>
          </p:cNvSpPr>
          <p:nvPr>
            <p:ph sz="half" idx="2"/>
          </p:nvPr>
        </p:nvSpPr>
        <p:spPr>
          <a:xfrm>
            <a:off x="285720" y="4714884"/>
            <a:ext cx="4143404" cy="1428760"/>
          </a:xfrm>
          <a:ln/>
          <a:effectLst>
            <a:glow rad="1397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u="sng" dirty="0" smtClean="0"/>
              <a:t>Немцы</a:t>
            </a:r>
            <a:r>
              <a:rPr lang="ru-RU" dirty="0" smtClean="0"/>
              <a:t>  - 19 %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британцы — 10 %,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 французы — 7 %,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датчане — 6 %.</a:t>
            </a: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625" y="285750"/>
            <a:ext cx="82296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Причины:</a:t>
            </a:r>
            <a:endParaRPr dirty="0"/>
          </a:p>
        </p:txBody>
      </p:sp>
      <p:sp>
        <p:nvSpPr>
          <p:cNvPr id="5123" name="Прямоугольник 5"/>
          <p:cNvSpPr>
            <a:spLocks noChangeArrowheads="1"/>
          </p:cNvSpPr>
          <p:nvPr/>
        </p:nvSpPr>
        <p:spPr bwMode="auto">
          <a:xfrm>
            <a:off x="428625" y="1714500"/>
            <a:ext cx="828675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ru-RU" sz="2000">
                <a:latin typeface="Calibri" pitchFamily="34" charset="0"/>
              </a:rPr>
              <a:t>старением туристского продукта южноевропейских стран (Греция и Италия);</a:t>
            </a:r>
          </a:p>
          <a:p>
            <a:pPr>
              <a:buFont typeface="Arial" charset="0"/>
              <a:buChar char="•"/>
            </a:pPr>
            <a:endParaRPr lang="ru-RU" sz="2000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000">
                <a:latin typeface="Calibri" pitchFamily="34" charset="0"/>
              </a:rPr>
              <a:t>высокие цены на туристские продукты в североевропейских странах (Великобритания, Швеция)</a:t>
            </a:r>
          </a:p>
          <a:p>
            <a:pPr>
              <a:buFont typeface="Arial" charset="0"/>
              <a:buChar char="•"/>
            </a:pPr>
            <a:endParaRPr lang="ru-RU" sz="2000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000">
                <a:latin typeface="Calibri" pitchFamily="34" charset="0"/>
              </a:rPr>
              <a:t>социально-экономические и этнические проблемы в восточноевропейских странах;</a:t>
            </a:r>
          </a:p>
          <a:p>
            <a:pPr>
              <a:buFont typeface="Arial" charset="0"/>
              <a:buChar char="•"/>
            </a:pPr>
            <a:endParaRPr lang="ru-RU" sz="2000">
              <a:latin typeface="Calibri" pitchFamily="34" charset="0"/>
            </a:endParaRPr>
          </a:p>
          <a:p>
            <a:pPr>
              <a:buFont typeface="Arial" charset="0"/>
              <a:buChar char="•"/>
            </a:pPr>
            <a:r>
              <a:rPr lang="ru-RU" sz="2000">
                <a:latin typeface="Calibri" pitchFamily="34" charset="0"/>
              </a:rPr>
              <a:t>рост популярности стран Юго-Восточной Азии.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63" y="642938"/>
            <a:ext cx="8229600" cy="5500687"/>
          </a:xfrm>
        </p:spPr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Туристские потоки в основном направлены в центры отдыха Западной и Южной Европы (Франция, Испания, Италия). Такая концентрация — результат привычки к летнему пляжному отдыху. 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Великобритания известна образовательным туризмом. 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Северная Европа (Скандинавия и Ирландия) специализируются на экологическом туризме.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Рекреационные  </a:t>
            </a:r>
            <a:r>
              <a:rPr/>
              <a:t>р</a:t>
            </a:r>
            <a:r>
              <a:t>есурсы Греции</a:t>
            </a:r>
            <a:endParaRPr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Благодаря выгодному географическому положению, климату и наличию большого культурно-исторического наследия Греция как будто создана для туризма. Страна в целом представляет собой уникальное собрание памятников древней и древнейшей культуры под открытым небом. В каждом городе есть музей или археологические достопримечательности, развалины цирков, театров, культовых и храмовых сооружений. Кроме того, туристов привлекают: красивая природа страны; большая береговая линия, пригодная для организации морских курортов; множество активных видов отдыха и развлечений, сувенирных и других товаров туристского спроса; вкусная и разнообразная национальная кухня, а также традиционное радушие и гостеприимство греков.</a:t>
            </a:r>
            <a:br>
              <a:rPr lang="ru-RU" dirty="0" smtClean="0">
                <a:solidFill>
                  <a:schemeClr val="bg1">
                    <a:lumMod val="75000"/>
                  </a:schemeClr>
                </a:solidFill>
              </a:rPr>
            </a:b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Греция исторически и географически разделена на несколько областей, каждая область по-своему богата различными туристскими ресурсами и притягательна для гостей.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786446" y="4500570"/>
            <a:ext cx="2857520" cy="500065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 fontScale="925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Остров </a:t>
            </a:r>
            <a:r>
              <a:rPr lang="ru-RU" dirty="0" err="1" smtClean="0"/>
              <a:t>Киклады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714348" y="4429132"/>
            <a:ext cx="3000396" cy="428628"/>
          </a:xfrm>
          <a:ln/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rtlCol="0">
            <a:normAutofit fontScale="92500"/>
          </a:bodyPr>
          <a:lstStyle/>
          <a:p>
            <a:pPr marL="457200" indent="-45720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2000" dirty="0" smtClean="0"/>
              <a:t>Курорты на острове Радос</a:t>
            </a:r>
            <a:endParaRPr lang="ru-RU" sz="2000" dirty="0"/>
          </a:p>
        </p:txBody>
      </p:sp>
      <p:pic>
        <p:nvPicPr>
          <p:cNvPr id="2050" name="Picture 2" descr="C:\Users\USER\Desktop\558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857232"/>
            <a:ext cx="3643338" cy="328774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026" name="Picture 2" descr="C:\Users\USER\Desktop\0_749d_37931f3_XL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857232"/>
            <a:ext cx="3643306" cy="328612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greece_ru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t>Рекреационные ресурсы Италии</a:t>
            </a:r>
            <a:endParaRPr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714375" y="1600200"/>
            <a:ext cx="7972425" cy="4525963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Италия — классическая туристская страна. На протяжении долгого времени она является устойчивым специализированным рекреационным регионом, посещаемым в основном западными туристами.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Италия — страна великого искусства, исторических городов, превосходной кухни. В ней много очарования, много мест, которые всемирно известны. Италия — это страна-представление, и посмотреть его приезжают миллионы туристов со всего мира.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chemeClr val="bg1">
                  <a:lumMod val="75000"/>
                </a:schemeClr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chemeClr val="bg1">
                    <a:lumMod val="75000"/>
                  </a:schemeClr>
                </a:solidFill>
              </a:rPr>
              <a:t>Наиболее привлекательными в течение долгого времени остаются Рим, Флоренция и Венеция, концентрирующие множество замечательных памятников итальянской истории и культуры. </a:t>
            </a:r>
            <a:endParaRPr lang="ru-RU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bf691b5813e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5000625" cy="292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3" descr="C:\Users\USER\Desktop\092290287f036111740a1b22d9884d7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928938"/>
            <a:ext cx="5000625" cy="3929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C:\Users\USER\Desktop\c8fccbd508189b4810f12d8cf53_pre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00625" y="0"/>
            <a:ext cx="4143375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9" name="Picture 5" descr="C:\Users\USER\Desktop\cc46c6bb041a44ed857291b232c5b6a8_big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65700" y="3000375"/>
            <a:ext cx="4178300" cy="385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S030009084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TS030009084</Template>
  <TotalTime>141</TotalTime>
  <Words>528</Words>
  <Application>Microsoft Office PowerPoint</Application>
  <PresentationFormat>Экран (4:3)</PresentationFormat>
  <Paragraphs>41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Calibri</vt:lpstr>
      <vt:lpstr>Arial</vt:lpstr>
      <vt:lpstr>Franklin Gothic Medium Cond</vt:lpstr>
      <vt:lpstr>DotumChe</vt:lpstr>
      <vt:lpstr>TS030009084</vt:lpstr>
      <vt:lpstr>Рекреационные ресурсы Европы</vt:lpstr>
      <vt:lpstr>Туризм</vt:lpstr>
      <vt:lpstr>Причины:</vt:lpstr>
      <vt:lpstr>Слайд 4</vt:lpstr>
      <vt:lpstr>Рекреационные  ресурсы Греции</vt:lpstr>
      <vt:lpstr>Слайд 6</vt:lpstr>
      <vt:lpstr>Слайд 7</vt:lpstr>
      <vt:lpstr>Рекреационные ресурсы Италии</vt:lpstr>
      <vt:lpstr>Слайд 9</vt:lpstr>
      <vt:lpstr>Рекреационные ресурсы Португалии</vt:lpstr>
      <vt:lpstr>Слайд 11</vt:lpstr>
      <vt:lpstr>Рекреационные ресурсы Англии</vt:lpstr>
      <vt:lpstr>Слайд 13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Рекреационные ресурсы Европы</dc:title>
  <dc:creator>USER</dc:creator>
  <cp:lastModifiedBy>Admin</cp:lastModifiedBy>
  <cp:revision>16</cp:revision>
  <dcterms:created xsi:type="dcterms:W3CDTF">2010-10-06T11:45:00Z</dcterms:created>
  <dcterms:modified xsi:type="dcterms:W3CDTF">2016-02-17T14:03:01Z</dcterms:modified>
  <cp:category>Шаблон оформления</cp:category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TC300090849990</vt:lpwstr>
  </property>
</Properties>
</file>