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</p:sldMasterIdLst>
  <p:notesMasterIdLst>
    <p:notesMasterId r:id="rId29"/>
  </p:notesMasterIdLst>
  <p:sldIdLst>
    <p:sldId id="256" r:id="rId2"/>
    <p:sldId id="257" r:id="rId3"/>
    <p:sldId id="274" r:id="rId4"/>
    <p:sldId id="282" r:id="rId5"/>
    <p:sldId id="258" r:id="rId6"/>
    <p:sldId id="259" r:id="rId7"/>
    <p:sldId id="260" r:id="rId8"/>
    <p:sldId id="262" r:id="rId9"/>
    <p:sldId id="264" r:id="rId10"/>
    <p:sldId id="265" r:id="rId11"/>
    <p:sldId id="266" r:id="rId12"/>
    <p:sldId id="267" r:id="rId13"/>
    <p:sldId id="275" r:id="rId14"/>
    <p:sldId id="276" r:id="rId15"/>
    <p:sldId id="277" r:id="rId16"/>
    <p:sldId id="280" r:id="rId17"/>
    <p:sldId id="278" r:id="rId18"/>
    <p:sldId id="279" r:id="rId19"/>
    <p:sldId id="281" r:id="rId20"/>
    <p:sldId id="268" r:id="rId21"/>
    <p:sldId id="269" r:id="rId22"/>
    <p:sldId id="271" r:id="rId23"/>
    <p:sldId id="284" r:id="rId24"/>
    <p:sldId id="272" r:id="rId25"/>
    <p:sldId id="273" r:id="rId26"/>
    <p:sldId id="285" r:id="rId27"/>
    <p:sldId id="283" r:id="rId28"/>
  </p:sldIdLst>
  <p:sldSz cx="9144000" cy="6858000" type="screen4x3"/>
  <p:notesSz cx="6858000" cy="9144000"/>
  <p:custDataLst>
    <p:tags r:id="rId30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7AE0"/>
    <a:srgbClr val="009900"/>
    <a:srgbClr val="00FF00"/>
    <a:srgbClr val="0000FF"/>
    <a:srgbClr val="FF66CC"/>
    <a:srgbClr val="FF9900"/>
    <a:srgbClr val="00FFFF"/>
    <a:srgbClr val="FF99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50" autoAdjust="0"/>
    <p:restoredTop sz="94660"/>
  </p:normalViewPr>
  <p:slideViewPr>
    <p:cSldViewPr>
      <p:cViewPr varScale="1">
        <p:scale>
          <a:sx n="76" d="100"/>
          <a:sy n="76" d="100"/>
        </p:scale>
        <p:origin x="-33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4AD3F38E-8E34-46AD-9555-DCEBEE3CD502}" type="datetimeFigureOut">
              <a:rPr lang="ru-RU"/>
              <a:pPr>
                <a:defRPr/>
              </a:pPr>
              <a:t>24.01.2013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3F8608A-8C29-4DAC-B008-2B6B1C2C0FB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9459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967DE5A8-96B8-4D7A-ADA9-4DAA184A8F7F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150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A597627-527A-463A-AC02-CCF6817A7453}" type="slidenum">
              <a:rPr lang="ru-RU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3555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AF983B0-E510-4E61-BFA4-689906F55481}" type="slidenum">
              <a:rPr lang="ru-RU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2C9151D-EA40-4511-9825-D37D58C63831}" type="slidenum">
              <a:rPr lang="ru-RU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7651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83FAA61-7A3F-482D-B5B1-F32691E81864}" type="slidenum">
              <a:rPr lang="ru-RU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36102D-70D0-4EA8-BE1D-215452F9D7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97DF82-50DD-4ADB-8203-8791F27CE09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B90B93-EB10-43B7-9087-B0FD557BE9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C8E096-EE08-4E02-BC41-66D5CB21B1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F13FC9-BAD2-4F3D-835B-A3BF8C6AB96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C87E84-A6CF-4AF5-876F-62EC0C99FD0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2391C5-91D4-4E92-A874-6CA0BFF8209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30B8A41-1595-4B24-ABF2-F55A86F6742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52AF89-5C09-461D-919A-D99D4525051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58AA0E-DA43-4BFC-8C19-034A5565F9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D723B9D-AB2C-4E70-9D4B-3C5E53F4E1E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EBA535-BA86-4FE5-A4CD-115C76D204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33D7F-7948-4B07-B9AF-EE0C2EEC1D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17EA77-86B5-49DF-AA95-98490A282B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B82DA-3E4E-42D5-974B-25FA198319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omb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373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373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A1800423-0B23-404B-9105-BB37C37DD3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89" r:id="rId2"/>
    <p:sldLayoutId id="2147483688" r:id="rId3"/>
    <p:sldLayoutId id="2147483687" r:id="rId4"/>
    <p:sldLayoutId id="2147483686" r:id="rId5"/>
    <p:sldLayoutId id="2147483685" r:id="rId6"/>
    <p:sldLayoutId id="2147483684" r:id="rId7"/>
    <p:sldLayoutId id="2147483683" r:id="rId8"/>
    <p:sldLayoutId id="2147483682" r:id="rId9"/>
    <p:sldLayoutId id="2147483681" r:id="rId10"/>
    <p:sldLayoutId id="2147483680" r:id="rId11"/>
    <p:sldLayoutId id="2147483679" r:id="rId12"/>
    <p:sldLayoutId id="2147483678" r:id="rId13"/>
    <p:sldLayoutId id="2147483677" r:id="rId14"/>
    <p:sldLayoutId id="2147483676" r:id="rId15"/>
  </p:sldLayoutIdLst>
  <p:transition spd="med">
    <p:comb dir="vert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23850" y="2852738"/>
            <a:ext cx="7847013" cy="1874837"/>
          </a:xfrm>
        </p:spPr>
        <p:txBody>
          <a:bodyPr/>
          <a:lstStyle/>
          <a:p>
            <a:pPr eaLnBrk="1" hangingPunct="1"/>
            <a:r>
              <a:rPr lang="ru-RU" sz="6000" smtClean="0">
                <a:solidFill>
                  <a:srgbClr val="FF0000"/>
                </a:solidFill>
                <a:latin typeface="Bookman Old Style" pitchFamily="18" charset="0"/>
              </a:rPr>
              <a:t>Промышленность </a:t>
            </a:r>
            <a:br>
              <a:rPr lang="ru-RU" sz="6000" smtClean="0">
                <a:solidFill>
                  <a:srgbClr val="FF0000"/>
                </a:solidFill>
                <a:latin typeface="Bookman Old Style" pitchFamily="18" charset="0"/>
              </a:rPr>
            </a:br>
            <a:r>
              <a:rPr lang="ru-RU" sz="6000" smtClean="0">
                <a:solidFill>
                  <a:srgbClr val="FF0000"/>
                </a:solidFill>
                <a:latin typeface="Bookman Old Style" pitchFamily="18" charset="0"/>
              </a:rPr>
              <a:t>мира.</a:t>
            </a:r>
          </a:p>
        </p:txBody>
      </p:sp>
      <p:sp>
        <p:nvSpPr>
          <p:cNvPr id="1843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9750" y="5157788"/>
            <a:ext cx="4943475" cy="14859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FF00"/>
                </a:solidFill>
              </a:rPr>
              <a:t>10 класс.</a:t>
            </a:r>
          </a:p>
          <a:p>
            <a:pPr eaLnBrk="1" hangingPunct="1"/>
            <a:r>
              <a:rPr lang="ru-RU" sz="2000" b="1" smtClean="0">
                <a:solidFill>
                  <a:srgbClr val="00FF00"/>
                </a:solidFill>
              </a:rPr>
              <a:t>Учитель – Краснова С. В.</a:t>
            </a:r>
          </a:p>
          <a:p>
            <a:pPr eaLnBrk="1" hangingPunct="1"/>
            <a:r>
              <a:rPr lang="ru-RU" sz="2000" b="1" smtClean="0">
                <a:solidFill>
                  <a:srgbClr val="00FF00"/>
                </a:solidFill>
              </a:rPr>
              <a:t>МБОУ «Починокинельская СОШ» </a:t>
            </a:r>
          </a:p>
        </p:txBody>
      </p:sp>
      <p:pic>
        <p:nvPicPr>
          <p:cNvPr id="18435" name="Picture 4" descr="p_stanok-r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51500" y="4724400"/>
            <a:ext cx="2520950" cy="194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 descr="Industries &amp; Factories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08175" y="260350"/>
            <a:ext cx="3906838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323850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00FFFF"/>
                </a:solidFill>
              </a:rPr>
              <a:t>Цветная металлургия</a:t>
            </a:r>
          </a:p>
        </p:txBody>
      </p:sp>
      <p:pic>
        <p:nvPicPr>
          <p:cNvPr id="32770" name="Picture 4" descr="02d594815d28914e529a6bfd2a6eff1c"/>
          <p:cNvPicPr>
            <a:picLocks noChangeAspect="1" noChangeArrowheads="1"/>
          </p:cNvPicPr>
          <p:nvPr>
            <p:ph sz="quarter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51500" y="4437063"/>
            <a:ext cx="3048000" cy="2019300"/>
          </a:xfrm>
        </p:spPr>
      </p:pic>
      <p:pic>
        <p:nvPicPr>
          <p:cNvPr id="32771" name="Picture 14" descr="29"/>
          <p:cNvPicPr>
            <a:picLocks noChangeAspect="1" noChangeArrowheads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403350" y="1844675"/>
            <a:ext cx="2060575" cy="1971675"/>
          </a:xfrm>
        </p:spPr>
      </p:pic>
      <p:pic>
        <p:nvPicPr>
          <p:cNvPr id="45072" name="Picture 16" descr="82"/>
          <p:cNvPicPr>
            <a:picLocks noChangeAspect="1" noChangeArrowheads="1"/>
          </p:cNvPicPr>
          <p:nvPr>
            <p:ph sz="quarter" idx="3"/>
          </p:nvPr>
        </p:nvPicPr>
        <p:blipFill>
          <a:blip r:embed="rId4"/>
          <a:srcRect/>
          <a:stretch>
            <a:fillRect/>
          </a:stretch>
        </p:blipFill>
        <p:spPr>
          <a:xfrm>
            <a:off x="5148263" y="1844675"/>
            <a:ext cx="1771650" cy="1971675"/>
          </a:xfrm>
        </p:spPr>
      </p:pic>
      <p:sp>
        <p:nvSpPr>
          <p:cNvPr id="45063" name="Text Box 7"/>
          <p:cNvSpPr txBox="1">
            <a:spLocks noChangeArrowheads="1"/>
          </p:cNvSpPr>
          <p:nvPr/>
        </p:nvSpPr>
        <p:spPr bwMode="auto">
          <a:xfrm>
            <a:off x="179388" y="3068638"/>
            <a:ext cx="1223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66"/>
                </a:solidFill>
                <a:latin typeface="Arial Black" pitchFamily="34" charset="0"/>
              </a:rPr>
              <a:t>Медь</a:t>
            </a:r>
          </a:p>
        </p:txBody>
      </p:sp>
      <p:sp>
        <p:nvSpPr>
          <p:cNvPr id="45064" name="Rectangle 8"/>
          <p:cNvSpPr>
            <a:spLocks noChangeArrowheads="1"/>
          </p:cNvSpPr>
          <p:nvPr/>
        </p:nvSpPr>
        <p:spPr bwMode="auto">
          <a:xfrm>
            <a:off x="1979613" y="5229225"/>
            <a:ext cx="863600" cy="360363"/>
          </a:xfrm>
          <a:prstGeom prst="rect">
            <a:avLst/>
          </a:prstGeom>
          <a:solidFill>
            <a:schemeClr val="tx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45065" name="Text Box 9"/>
          <p:cNvSpPr txBox="1">
            <a:spLocks noChangeArrowheads="1"/>
          </p:cNvSpPr>
          <p:nvPr/>
        </p:nvSpPr>
        <p:spPr bwMode="auto">
          <a:xfrm>
            <a:off x="971550" y="3789363"/>
            <a:ext cx="1728788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Чили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Россия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Замбия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Заир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Перу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США</a:t>
            </a:r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3419475" y="2708275"/>
            <a:ext cx="1801813" cy="1160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66"/>
                </a:solidFill>
                <a:latin typeface="Arial Black" pitchFamily="34" charset="0"/>
              </a:rPr>
              <a:t>Цинк,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66"/>
                </a:solidFill>
                <a:latin typeface="Arial Black" pitchFamily="34" charset="0"/>
              </a:rPr>
              <a:t>свинец</a:t>
            </a:r>
            <a:r>
              <a:rPr lang="ru-RU" sz="2400" b="1">
                <a:solidFill>
                  <a:srgbClr val="800080"/>
                </a:solidFill>
                <a:latin typeface="Arial Black" pitchFamily="34" charset="0"/>
              </a:rPr>
              <a:t> </a:t>
            </a: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3708400" y="3789363"/>
            <a:ext cx="1800225" cy="2682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Россия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Австралия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США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Канада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Перу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FF00"/>
                </a:solidFill>
                <a:latin typeface="Arial Black" pitchFamily="34" charset="0"/>
              </a:rPr>
              <a:t>Мексика</a:t>
            </a:r>
          </a:p>
        </p:txBody>
      </p:sp>
      <p:sp>
        <p:nvSpPr>
          <p:cNvPr id="32778" name="Text Box 12"/>
          <p:cNvSpPr txBox="1">
            <a:spLocks noChangeArrowheads="1"/>
          </p:cNvSpPr>
          <p:nvPr/>
        </p:nvSpPr>
        <p:spPr bwMode="auto">
          <a:xfrm>
            <a:off x="179388" y="836613"/>
            <a:ext cx="87487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>
                <a:solidFill>
                  <a:schemeClr val="bg1"/>
                </a:solidFill>
                <a:latin typeface="Arial Black" pitchFamily="34" charset="0"/>
              </a:rPr>
              <a:t>НАЗОВИТЕ ФАКТОР РАЗМЕЩЕНИЯ ПРЕДПРИЯТИЙ ВЫПЛАВКИ ТЯЖЕЛЫХ И БЛАГОРОДНЫХ МЕТАЛЛОВ.</a:t>
            </a:r>
          </a:p>
        </p:txBody>
      </p:sp>
      <p:sp>
        <p:nvSpPr>
          <p:cNvPr id="45069" name="Text Box 13"/>
          <p:cNvSpPr txBox="1">
            <a:spLocks noChangeArrowheads="1"/>
          </p:cNvSpPr>
          <p:nvPr/>
        </p:nvSpPr>
        <p:spPr bwMode="auto">
          <a:xfrm>
            <a:off x="611188" y="1484313"/>
            <a:ext cx="5256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Arial Black" pitchFamily="34" charset="0"/>
              </a:rPr>
              <a:t>К РАЙОНАМ ИХ  ДОБЫЧИ.</a:t>
            </a:r>
          </a:p>
        </p:txBody>
      </p:sp>
      <p:pic>
        <p:nvPicPr>
          <p:cNvPr id="45074" name="Picture 18" descr="30"/>
          <p:cNvPicPr>
            <a:picLocks noChangeAspect="1" noChangeArrowheads="1"/>
          </p:cNvPicPr>
          <p:nvPr>
            <p:ph sz="quarter" idx="4"/>
          </p:nvPr>
        </p:nvPicPr>
        <p:blipFill>
          <a:blip r:embed="rId5"/>
          <a:srcRect/>
          <a:stretch>
            <a:fillRect/>
          </a:stretch>
        </p:blipFill>
        <p:spPr>
          <a:xfrm>
            <a:off x="7092950" y="1844675"/>
            <a:ext cx="1771650" cy="1971675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50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50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50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50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9" dur="500"/>
                                        <p:tgtEl>
                                          <p:spTgt spid="450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500"/>
                                        <p:tgtEl>
                                          <p:spTgt spid="45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50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3" grpId="0"/>
      <p:bldP spid="45064" grpId="0" animBg="1"/>
      <p:bldP spid="45065" grpId="0"/>
      <p:bldP spid="45066" grpId="0"/>
      <p:bldP spid="45067" grpId="0"/>
      <p:bldP spid="4506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5" descr="c7f5503ff913eb30425d14a64580390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3500438"/>
            <a:ext cx="3048000" cy="200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Text Box 6"/>
          <p:cNvSpPr txBox="1">
            <a:spLocks noChangeArrowheads="1"/>
          </p:cNvSpPr>
          <p:nvPr/>
        </p:nvSpPr>
        <p:spPr bwMode="auto">
          <a:xfrm>
            <a:off x="539750" y="260350"/>
            <a:ext cx="547211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33795" name="Text Box 7"/>
          <p:cNvSpPr txBox="1">
            <a:spLocks noChangeArrowheads="1"/>
          </p:cNvSpPr>
          <p:nvPr/>
        </p:nvSpPr>
        <p:spPr bwMode="auto">
          <a:xfrm>
            <a:off x="468313" y="333375"/>
            <a:ext cx="7991475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FF"/>
                </a:solidFill>
                <a:latin typeface="Arial Black" pitchFamily="34" charset="0"/>
              </a:rPr>
              <a:t>ПРЕДПРИЯТИЯ ВЫПЛАВКИ ЛЕГКИХ МЕТАЛЛОВ (АЛЮМИНИЯ) МОГУТ НАХОДИТЬСЯ  ДАЛЕКО ОТ ДОБЫЧИ, Т.К. ТРАНСПОРТАБЕЛЬНЫ И ТРЕБУЮТ БОЛЬШОГО КОЛИЧЕСТВА ДЕШЕВОЙ ЭЛЕКТРОЭНЕРГИИ (ГЭС).</a:t>
            </a:r>
          </a:p>
        </p:txBody>
      </p:sp>
      <p:sp>
        <p:nvSpPr>
          <p:cNvPr id="77832" name="Text Box 8"/>
          <p:cNvSpPr txBox="1">
            <a:spLocks noChangeArrowheads="1"/>
          </p:cNvSpPr>
          <p:nvPr/>
        </p:nvSpPr>
        <p:spPr bwMode="auto">
          <a:xfrm>
            <a:off x="3492500" y="3500438"/>
            <a:ext cx="3024188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США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РОССИЯ 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АВСТРАЛИЯ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КАНАДА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Arial Black" pitchFamily="34" charset="0"/>
              </a:rPr>
              <a:t>ФРГ</a:t>
            </a:r>
          </a:p>
        </p:txBody>
      </p:sp>
      <p:pic>
        <p:nvPicPr>
          <p:cNvPr id="33797" name="Picture 14" descr="1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00788" y="2852738"/>
            <a:ext cx="23479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МАШИНОСТРОЕНИЕ.</a:t>
            </a:r>
          </a:p>
        </p:txBody>
      </p:sp>
      <p:pic>
        <p:nvPicPr>
          <p:cNvPr id="34818" name="Picture 5" descr="f1f815ac9ec0237327a5e31c8ff08daf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2565400"/>
            <a:ext cx="3048000" cy="2009775"/>
          </a:xfrm>
        </p:spPr>
      </p:pic>
      <p:sp>
        <p:nvSpPr>
          <p:cNvPr id="34819" name="Text Box 4"/>
          <p:cNvSpPr txBox="1">
            <a:spLocks noChangeArrowheads="1"/>
          </p:cNvSpPr>
          <p:nvPr/>
        </p:nvSpPr>
        <p:spPr bwMode="auto">
          <a:xfrm>
            <a:off x="684213" y="1341438"/>
            <a:ext cx="712787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ВЫДЕЛИТЕ ОСНОВНЫЕ МАШИНОСТРОИТЕЛЬНЫЕ  РЕГИОНЫ МИРА.</a:t>
            </a:r>
          </a:p>
        </p:txBody>
      </p:sp>
      <p:pic>
        <p:nvPicPr>
          <p:cNvPr id="34820" name="Picture 7" descr="f4c7bace7c52a8cff62911438ee36ef6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219700" y="2420938"/>
            <a:ext cx="3048000" cy="2076450"/>
          </a:xfrm>
        </p:spPr>
      </p:pic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539750" y="4757738"/>
            <a:ext cx="7812088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FF"/>
                </a:solidFill>
                <a:latin typeface="Arial Black" pitchFamily="34" charset="0"/>
              </a:rPr>
              <a:t>СЕВЕРНАЯ  АМЕРИКА – 30%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FF"/>
                </a:solidFill>
                <a:latin typeface="Arial Black" pitchFamily="34" charset="0"/>
              </a:rPr>
              <a:t>ЗАРУБЕЖНАЯ ЕВРОПА – 25-39%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FF"/>
                </a:solidFill>
                <a:latin typeface="Arial Black" pitchFamily="34" charset="0"/>
              </a:rPr>
              <a:t>ЮГО-ВОСТОЧНАЯ  АЗИЯ.	ЯПОНИЯ – 20%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FF"/>
                </a:solidFill>
                <a:latin typeface="Arial Black" pitchFamily="34" charset="0"/>
              </a:rPr>
              <a:t>РОССИЯ И СНГ.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9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8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5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800" smtClean="0">
                <a:solidFill>
                  <a:srgbClr val="FF0000"/>
                </a:solidFill>
                <a:latin typeface="Arial Black" pitchFamily="34" charset="0"/>
              </a:rPr>
              <a:t>электроника</a:t>
            </a:r>
          </a:p>
        </p:txBody>
      </p:sp>
      <p:pic>
        <p:nvPicPr>
          <p:cNvPr id="35842" name="Picture 4" descr="95bfe03e37cabd094f8a069afb5f70c2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39750" y="1484313"/>
            <a:ext cx="2095500" cy="2667000"/>
          </a:xfrm>
        </p:spPr>
      </p:pic>
      <p:pic>
        <p:nvPicPr>
          <p:cNvPr id="35843" name="Picture 7" descr="9cad52c88c62c840b82892af749538c9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435600" y="4365625"/>
            <a:ext cx="3048000" cy="1962150"/>
          </a:xfrm>
        </p:spPr>
      </p:pic>
      <p:sp>
        <p:nvSpPr>
          <p:cNvPr id="105481" name="Text Box 9"/>
          <p:cNvSpPr txBox="1">
            <a:spLocks noChangeArrowheads="1"/>
          </p:cNvSpPr>
          <p:nvPr/>
        </p:nvSpPr>
        <p:spPr bwMode="auto">
          <a:xfrm>
            <a:off x="2987675" y="1484313"/>
            <a:ext cx="5545138" cy="4760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Республика  Корея.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Тайвань.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Великобритания.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Китай.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ФРГ.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США.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5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8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FFFF"/>
                </a:solidFill>
                <a:latin typeface="Arial Black" pitchFamily="34" charset="0"/>
              </a:rPr>
              <a:t>Станкостроение.</a:t>
            </a:r>
          </a:p>
        </p:txBody>
      </p:sp>
      <p:sp>
        <p:nvSpPr>
          <p:cNvPr id="1085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ФРГ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Япония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США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Италия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Индия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Р. Корея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Бразилия</a:t>
            </a:r>
          </a:p>
          <a:p>
            <a:pPr eaLnBrk="1" hangingPunct="1"/>
            <a:endParaRPr lang="ru-RU" sz="2800" smtClean="0"/>
          </a:p>
        </p:txBody>
      </p:sp>
      <p:pic>
        <p:nvPicPr>
          <p:cNvPr id="36867" name="Picture 4" descr="Snap002[1]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492500" y="1700213"/>
            <a:ext cx="5651500" cy="4400550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85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1085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85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085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085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085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085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47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00FFFF"/>
                </a:solidFill>
                <a:latin typeface="Arial Black" pitchFamily="34" charset="0"/>
              </a:rPr>
              <a:t>Судостроение.</a:t>
            </a:r>
          </a:p>
        </p:txBody>
      </p:sp>
      <p:pic>
        <p:nvPicPr>
          <p:cNvPr id="37890" name="Picture 4" descr="tran006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067175" y="2133600"/>
            <a:ext cx="4897438" cy="3381375"/>
          </a:xfrm>
        </p:spPr>
      </p:pic>
      <p:sp>
        <p:nvSpPr>
          <p:cNvPr id="109574" name="Text Box 6"/>
          <p:cNvSpPr txBox="1">
            <a:spLocks noChangeArrowheads="1"/>
          </p:cNvSpPr>
          <p:nvPr/>
        </p:nvSpPr>
        <p:spPr bwMode="auto">
          <a:xfrm>
            <a:off x="684213" y="1700213"/>
            <a:ext cx="309562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Япония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Р. Корея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Бразилия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Аргентина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Индия </a:t>
            </a:r>
          </a:p>
          <a:p>
            <a:pPr>
              <a:spcBef>
                <a:spcPct val="50000"/>
              </a:spcBef>
            </a:pPr>
            <a:r>
              <a:rPr lang="ru-RU" sz="3200" b="1">
                <a:solidFill>
                  <a:srgbClr val="FFFF00"/>
                </a:solidFill>
                <a:latin typeface="Arial Black" pitchFamily="34" charset="0"/>
              </a:rPr>
              <a:t>Мексика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9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57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Железнодорожное</a:t>
            </a: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Китай</a:t>
            </a:r>
          </a:p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Индия</a:t>
            </a:r>
          </a:p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Россия</a:t>
            </a:r>
          </a:p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Бразилия</a:t>
            </a:r>
          </a:p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Аргентина</a:t>
            </a:r>
          </a:p>
          <a:p>
            <a:pPr eaLnBrk="1" hangingPunct="1"/>
            <a:r>
              <a:rPr lang="ru-RU" sz="3600" smtClean="0">
                <a:solidFill>
                  <a:srgbClr val="00FFFF"/>
                </a:solidFill>
                <a:latin typeface="Arial Black" pitchFamily="34" charset="0"/>
              </a:rPr>
              <a:t>Мексика</a:t>
            </a:r>
          </a:p>
        </p:txBody>
      </p:sp>
      <p:pic>
        <p:nvPicPr>
          <p:cNvPr id="38915" name="Picture 4" descr="tran014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3995738" y="1773238"/>
            <a:ext cx="4906962" cy="3679825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3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13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13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13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13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136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667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 Black" pitchFamily="34" charset="0"/>
              </a:rPr>
              <a:t>Авиастроение.</a:t>
            </a:r>
          </a:p>
        </p:txBody>
      </p:sp>
      <p:sp>
        <p:nvSpPr>
          <p:cNvPr id="1116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39750" y="2276475"/>
            <a:ext cx="4038600" cy="3557588"/>
          </a:xfrm>
        </p:spPr>
        <p:txBody>
          <a:bodyPr/>
          <a:lstStyle/>
          <a:p>
            <a:pPr eaLnBrk="1" hangingPunct="1"/>
            <a:r>
              <a:rPr lang="ru-RU" sz="4000" smtClean="0">
                <a:solidFill>
                  <a:srgbClr val="00FF00"/>
                </a:solidFill>
                <a:latin typeface="Arial Black" pitchFamily="34" charset="0"/>
              </a:rPr>
              <a:t>США</a:t>
            </a:r>
          </a:p>
          <a:p>
            <a:pPr eaLnBrk="1" hangingPunct="1"/>
            <a:r>
              <a:rPr lang="ru-RU" sz="4000" smtClean="0">
                <a:solidFill>
                  <a:srgbClr val="00FF00"/>
                </a:solidFill>
                <a:latin typeface="Arial Black" pitchFamily="34" charset="0"/>
              </a:rPr>
              <a:t>Франция</a:t>
            </a:r>
          </a:p>
          <a:p>
            <a:pPr eaLnBrk="1" hangingPunct="1"/>
            <a:r>
              <a:rPr lang="ru-RU" sz="4000" smtClean="0">
                <a:solidFill>
                  <a:srgbClr val="00FF00"/>
                </a:solidFill>
                <a:latin typeface="Arial Black" pitchFamily="34" charset="0"/>
              </a:rPr>
              <a:t>Россия</a:t>
            </a:r>
          </a:p>
          <a:p>
            <a:pPr eaLnBrk="1" hangingPunct="1"/>
            <a:r>
              <a:rPr lang="ru-RU" sz="4000" smtClean="0">
                <a:solidFill>
                  <a:srgbClr val="00FF00"/>
                </a:solidFill>
                <a:latin typeface="Arial Black" pitchFamily="34" charset="0"/>
              </a:rPr>
              <a:t>ФРГ</a:t>
            </a:r>
          </a:p>
        </p:txBody>
      </p:sp>
      <p:pic>
        <p:nvPicPr>
          <p:cNvPr id="39939" name="Picture 4" descr="an-72_03[1]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45050" y="1600200"/>
            <a:ext cx="3643313" cy="2185988"/>
          </a:xfrm>
        </p:spPr>
      </p:pic>
      <p:pic>
        <p:nvPicPr>
          <p:cNvPr id="39940" name="Picture 6" descr="lrg-435-boeing_737-2[1]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148263" y="4221163"/>
            <a:ext cx="2895600" cy="2187575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1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1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1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1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1619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FF00"/>
                </a:solidFill>
                <a:latin typeface="Arial Black" pitchFamily="34" charset="0"/>
              </a:rPr>
              <a:t>Автомобилестроение.</a:t>
            </a:r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2276475"/>
            <a:ext cx="4495800" cy="3916363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Япония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США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ФРГ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Франция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Италия</a:t>
            </a:r>
          </a:p>
          <a:p>
            <a:pPr eaLnBrk="1" hangingPunct="1"/>
            <a:r>
              <a:rPr lang="ru-RU" b="1" smtClean="0">
                <a:solidFill>
                  <a:srgbClr val="FF0066"/>
                </a:solidFill>
                <a:latin typeface="Arial Black" pitchFamily="34" charset="0"/>
              </a:rPr>
              <a:t>Великобритания</a:t>
            </a:r>
          </a:p>
        </p:txBody>
      </p:sp>
      <p:pic>
        <p:nvPicPr>
          <p:cNvPr id="40963" name="Picture 4" descr="Авто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787900" y="2492375"/>
            <a:ext cx="4038600" cy="2681288"/>
          </a:xfrm>
        </p:spPr>
      </p:pic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1187450" y="1484313"/>
            <a:ext cx="2952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Arial Black" pitchFamily="34" charset="0"/>
              </a:rPr>
              <a:t>Легковые: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26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26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26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950"/>
                            </p:stCondLst>
                            <p:childTnLst>
                              <p:par>
                                <p:cTn id="2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26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7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1126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11264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4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3970338" cy="1143000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FF0000"/>
                </a:solidFill>
                <a:latin typeface="Arial Black" pitchFamily="34" charset="0"/>
              </a:rPr>
              <a:t>Грузовые:</a:t>
            </a:r>
          </a:p>
        </p:txBody>
      </p:sp>
      <p:pic>
        <p:nvPicPr>
          <p:cNvPr id="41986" name="Picture 4" descr="TRAN0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4300" y="188913"/>
            <a:ext cx="4386263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5" descr="TRAN016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02200" y="3644900"/>
            <a:ext cx="4241800" cy="264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6742" name="Text Box 6"/>
          <p:cNvSpPr txBox="1">
            <a:spLocks noChangeArrowheads="1"/>
          </p:cNvSpPr>
          <p:nvPr/>
        </p:nvSpPr>
        <p:spPr bwMode="auto">
          <a:xfrm>
            <a:off x="539750" y="2276475"/>
            <a:ext cx="3024188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США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Япония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Канада</a:t>
            </a:r>
          </a:p>
          <a:p>
            <a:pPr>
              <a:spcBef>
                <a:spcPct val="50000"/>
              </a:spcBef>
            </a:pPr>
            <a:r>
              <a:rPr lang="ru-RU" sz="3600" b="1">
                <a:solidFill>
                  <a:srgbClr val="00FFFF"/>
                </a:solidFill>
                <a:latin typeface="Arial Black" pitchFamily="34" charset="0"/>
              </a:rPr>
              <a:t>Россия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1167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167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50"/>
                            </p:stCondLst>
                            <p:childTnLst>
                              <p:par>
                                <p:cTn id="21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 tmFilter="0,0; .5, 1; 1, 1"/>
                                        <p:tgtEl>
                                          <p:spTgt spid="1167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"/>
                            </p:stCondLst>
                            <p:childTnLst>
                              <p:par>
                                <p:cTn id="29" presetID="4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 tmFilter="0,0; .5, 1; 1, 1"/>
                                        <p:tgtEl>
                                          <p:spTgt spid="1167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45339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FFFF00"/>
                </a:solidFill>
              </a:rPr>
              <a:t>План урока: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610475" cy="4525963"/>
          </a:xfrm>
        </p:spPr>
        <p:txBody>
          <a:bodyPr/>
          <a:lstStyle/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Металлургия.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Машиностроение.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Химическая промышленность.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Лесная и деревообрабатывающая.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Легкая промышленность.</a:t>
            </a:r>
          </a:p>
          <a:p>
            <a:pPr marL="533400" indent="-533400" eaLnBrk="1" hangingPunct="1">
              <a:buFontTx/>
              <a:buAutoNum type="arabicPeriod"/>
            </a:pPr>
            <a:r>
              <a:rPr lang="ru-RU" b="1" smtClean="0">
                <a:solidFill>
                  <a:schemeClr val="bg1"/>
                </a:solidFill>
              </a:rPr>
              <a:t>Промышленность и окружающая среда.</a:t>
            </a:r>
          </a:p>
        </p:txBody>
      </p:sp>
      <p:pic>
        <p:nvPicPr>
          <p:cNvPr id="20483" name="Picture 4" descr="62bfc2a45cb2f9bfca5163700ba3bbd7[1]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580063" y="188913"/>
            <a:ext cx="3048000" cy="2028825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133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133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4638"/>
            <a:ext cx="6011863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0000"/>
                </a:solidFill>
                <a:latin typeface="Arial Black" pitchFamily="34" charset="0"/>
              </a:rPr>
              <a:t>ХИМИЧЕСКАЯ ПРОМЫШЛЕННОСТЬ.</a:t>
            </a:r>
          </a:p>
        </p:txBody>
      </p:sp>
      <p:pic>
        <p:nvPicPr>
          <p:cNvPr id="43010" name="Picture 6" descr="251c8d7e55e81370e0b48bbdf7b7ebd3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5288" y="3500438"/>
            <a:ext cx="3048000" cy="2009775"/>
          </a:xfrm>
        </p:spPr>
      </p:pic>
      <p:sp>
        <p:nvSpPr>
          <p:cNvPr id="43011" name="Text Box 4"/>
          <p:cNvSpPr txBox="1">
            <a:spLocks noChangeArrowheads="1"/>
          </p:cNvSpPr>
          <p:nvPr/>
        </p:nvSpPr>
        <p:spPr bwMode="auto">
          <a:xfrm>
            <a:off x="250825" y="1989138"/>
            <a:ext cx="4752975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ВЫДЕЛИТЕ главные регионы:</a:t>
            </a:r>
          </a:p>
        </p:txBody>
      </p:sp>
      <p:sp>
        <p:nvSpPr>
          <p:cNvPr id="83973" name="Text Box 5"/>
          <p:cNvSpPr txBox="1">
            <a:spLocks noChangeArrowheads="1"/>
          </p:cNvSpPr>
          <p:nvPr/>
        </p:nvSpPr>
        <p:spPr bwMode="auto">
          <a:xfrm>
            <a:off x="3779838" y="3068638"/>
            <a:ext cx="4751387" cy="3262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00FF00"/>
                </a:solidFill>
                <a:latin typeface="Arial Black" pitchFamily="34" charset="0"/>
              </a:rPr>
              <a:t>США.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00FF00"/>
                </a:solidFill>
                <a:latin typeface="Arial Black" pitchFamily="34" charset="0"/>
              </a:rPr>
              <a:t>ЗАРУБЕЖНАЯ  ЕВРОПА.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00FF00"/>
                </a:solidFill>
                <a:latin typeface="Arial Black" pitchFamily="34" charset="0"/>
              </a:rPr>
              <a:t>РОССИЯ И СНГ.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00FF00"/>
                </a:solidFill>
                <a:latin typeface="Arial Black" pitchFamily="34" charset="0"/>
              </a:rPr>
              <a:t>ЯПОНИЯ.</a:t>
            </a:r>
          </a:p>
        </p:txBody>
      </p:sp>
      <p:pic>
        <p:nvPicPr>
          <p:cNvPr id="43013" name="Picture 8" descr="fe4a66ab536b0572b3bba78831fec19e[1]"/>
          <p:cNvPicPr>
            <a:picLocks noChangeAspect="1" noChangeArrowheads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5940425" y="260350"/>
            <a:ext cx="3048000" cy="2009775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39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39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00FF"/>
                </a:solidFill>
                <a:latin typeface="Arial Black" pitchFamily="34" charset="0"/>
              </a:rPr>
              <a:t>РАЗМЕЩЕНИЕ ОТДЕЛЬНЫХ ОТРАСЛЕЙ.</a:t>
            </a:r>
          </a:p>
        </p:txBody>
      </p:sp>
      <p:graphicFrame>
        <p:nvGraphicFramePr>
          <p:cNvPr id="87176" name="Group 136"/>
          <p:cNvGraphicFramePr>
            <a:graphicFrameLocks noGrp="1"/>
          </p:cNvGraphicFramePr>
          <p:nvPr>
            <p:ph idx="1"/>
          </p:nvPr>
        </p:nvGraphicFramePr>
        <p:xfrm>
          <a:off x="457200" y="1600200"/>
          <a:ext cx="8147050" cy="4943475"/>
        </p:xfrm>
        <a:graphic>
          <a:graphicData uri="http://schemas.openxmlformats.org/drawingml/2006/table">
            <a:tbl>
              <a:tblPr/>
              <a:tblGrid>
                <a:gridCol w="3292475"/>
                <a:gridCol w="4854575"/>
              </a:tblGrid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ОТРАСЛИ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 Black" pitchFamily="34" charset="0"/>
                        </a:rPr>
                        <a:t>ПРИМЕРЫ СТРАН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СЕРНАЯ КИСЛОТА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США, РОССИЯ, КИТАЙ,ЯПОНИЯ, УКРАИНА.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КАЛИЙНЫЕ УДОБРЕНИЯ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РОССИЯ, США.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4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ФОСФОРНЫЕ УДОБРЕНИЯ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США, РОССИЯ, ПОРТУГАЛИЯ,ЮАР.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2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АЗОТНЫЕ УДОБРЕНИЯ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США, РОССИЯ, КИТАЙ.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5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ПЛАСТМАССА, ВОЛОКНА.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США, ЯПОНИЯ, ФРАНЦИЯ,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CC"/>
                          </a:solidFill>
                          <a:effectLst/>
                          <a:latin typeface="Arial" charset="0"/>
                        </a:rPr>
                        <a:t>РОССИЯ, НИДЕРЛАНДЫ, ФРГ.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FF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4057" name="Text Box 137"/>
          <p:cNvSpPr txBox="1">
            <a:spLocks noChangeArrowheads="1"/>
          </p:cNvSpPr>
          <p:nvPr/>
        </p:nvSpPr>
        <p:spPr bwMode="auto">
          <a:xfrm>
            <a:off x="539750" y="188913"/>
            <a:ext cx="84248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200" b="1">
                <a:solidFill>
                  <a:schemeClr val="bg1"/>
                </a:solidFill>
                <a:latin typeface="Times New Roman" pitchFamily="18" charset="0"/>
              </a:rPr>
              <a:t>Страны-лидеры по производству продукции химической промышленности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8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260350"/>
            <a:ext cx="8229600" cy="922338"/>
          </a:xfrm>
        </p:spPr>
        <p:txBody>
          <a:bodyPr/>
          <a:lstStyle/>
          <a:p>
            <a:pPr eaLnBrk="1" hangingPunct="1"/>
            <a:r>
              <a:rPr lang="ru-RU" sz="3600" smtClean="0">
                <a:solidFill>
                  <a:srgbClr val="00FF00"/>
                </a:solidFill>
                <a:latin typeface="Arial Black" pitchFamily="34" charset="0"/>
              </a:rPr>
              <a:t>Лесная промышленность.</a:t>
            </a:r>
          </a:p>
        </p:txBody>
      </p:sp>
      <p:sp>
        <p:nvSpPr>
          <p:cNvPr id="45058" name="Text Box 6"/>
          <p:cNvSpPr txBox="1">
            <a:spLocks noChangeArrowheads="1"/>
          </p:cNvSpPr>
          <p:nvPr/>
        </p:nvSpPr>
        <p:spPr bwMode="auto">
          <a:xfrm>
            <a:off x="4067175" y="1125538"/>
            <a:ext cx="4105275" cy="1004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Выделите основные 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лесные пояса:</a:t>
            </a:r>
          </a:p>
        </p:txBody>
      </p:sp>
      <p:sp>
        <p:nvSpPr>
          <p:cNvPr id="93191" name="Text Box 7"/>
          <p:cNvSpPr txBox="1">
            <a:spLocks noChangeArrowheads="1"/>
          </p:cNvSpPr>
          <p:nvPr/>
        </p:nvSpPr>
        <p:spPr bwMode="auto">
          <a:xfrm>
            <a:off x="4859338" y="2492375"/>
            <a:ext cx="3743325" cy="3471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Arial Black" pitchFamily="34" charset="0"/>
              </a:rPr>
              <a:t>Северный – хвойная древесина:</a:t>
            </a:r>
          </a:p>
          <a:p>
            <a:pPr>
              <a:spcBef>
                <a:spcPct val="50000"/>
              </a:spcBef>
            </a:pPr>
            <a:r>
              <a:rPr lang="ru-RU" sz="2000" b="1">
                <a:solidFill>
                  <a:srgbClr val="FF0000"/>
                </a:solidFill>
                <a:latin typeface="Arial Black" pitchFamily="34" charset="0"/>
              </a:rPr>
              <a:t>целлюлоза, бумага, картон.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РОССИЯ, КАНАДА,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ФИНЛЯНДИЯ, ШВЕЦИЯ.</a:t>
            </a:r>
          </a:p>
          <a:p>
            <a:pPr>
              <a:spcBef>
                <a:spcPct val="50000"/>
              </a:spcBef>
            </a:pPr>
            <a:endParaRPr lang="ru-RU" sz="2400" b="1">
              <a:solidFill>
                <a:schemeClr val="bg1"/>
              </a:solidFill>
              <a:latin typeface="Arial Black" pitchFamily="34" charset="0"/>
            </a:endParaRPr>
          </a:p>
        </p:txBody>
      </p:sp>
      <p:pic>
        <p:nvPicPr>
          <p:cNvPr id="45060" name="Picture 10" descr="кедр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1188" y="4149725"/>
            <a:ext cx="3455987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Picture 11" descr="62bfc2a45cb2f9bfca5163700ba3bbd7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1268413"/>
            <a:ext cx="3048000" cy="202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Text Box 12"/>
          <p:cNvSpPr txBox="1">
            <a:spLocks noChangeArrowheads="1"/>
          </p:cNvSpPr>
          <p:nvPr/>
        </p:nvSpPr>
        <p:spPr bwMode="auto">
          <a:xfrm>
            <a:off x="3492500" y="5734050"/>
            <a:ext cx="4679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93197" name="Text Box 13"/>
          <p:cNvSpPr txBox="1">
            <a:spLocks noChangeArrowheads="1"/>
          </p:cNvSpPr>
          <p:nvPr/>
        </p:nvSpPr>
        <p:spPr bwMode="auto">
          <a:xfrm>
            <a:off x="4572000" y="5445125"/>
            <a:ext cx="41036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Восстановление лесов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31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31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9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91" grpId="0"/>
      <p:bldP spid="9319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3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50825" y="692150"/>
            <a:ext cx="5148263" cy="36734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</a:rPr>
              <a:t>Южная – лиственная древесина – экспорт, дрова</a:t>
            </a:r>
          </a:p>
          <a:p>
            <a:pPr eaLnBrk="1" hangingPunct="1"/>
            <a:r>
              <a:rPr lang="ru-RU" b="1" smtClean="0">
                <a:solidFill>
                  <a:srgbClr val="00FFFF"/>
                </a:solidFill>
              </a:rPr>
              <a:t>Бразилия,</a:t>
            </a:r>
          </a:p>
          <a:p>
            <a:pPr eaLnBrk="1" hangingPunct="1"/>
            <a:r>
              <a:rPr lang="ru-RU" b="1" smtClean="0">
                <a:solidFill>
                  <a:srgbClr val="00FFFF"/>
                </a:solidFill>
              </a:rPr>
              <a:t>Тропическая  Африка,</a:t>
            </a:r>
          </a:p>
          <a:p>
            <a:pPr eaLnBrk="1" hangingPunct="1"/>
            <a:r>
              <a:rPr lang="ru-RU" b="1" smtClean="0">
                <a:solidFill>
                  <a:srgbClr val="00FFFF"/>
                </a:solidFill>
              </a:rPr>
              <a:t>Юго-Восточная Азия.</a:t>
            </a:r>
          </a:p>
          <a:p>
            <a:pPr eaLnBrk="1" hangingPunct="1"/>
            <a:endParaRPr lang="ru-RU" smtClean="0"/>
          </a:p>
        </p:txBody>
      </p:sp>
      <p:sp>
        <p:nvSpPr>
          <p:cNvPr id="133124" name="Text Box 4"/>
          <p:cNvSpPr txBox="1">
            <a:spLocks noChangeArrowheads="1"/>
          </p:cNvSpPr>
          <p:nvPr/>
        </p:nvSpPr>
        <p:spPr bwMode="auto">
          <a:xfrm>
            <a:off x="611188" y="4724400"/>
            <a:ext cx="6192837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Недревесное сырьё: бамбук (Индия), багасса (Перу), сизаль (Бразилия, Танзания), джут (Бангладеш).</a:t>
            </a:r>
          </a:p>
        </p:txBody>
      </p:sp>
      <p:pic>
        <p:nvPicPr>
          <p:cNvPr id="46083" name="Picture 6" descr="gee_ru_10113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508625" y="908050"/>
            <a:ext cx="3359150" cy="329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3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3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3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3" grpId="0" build="p"/>
      <p:bldP spid="13312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755650" y="188913"/>
            <a:ext cx="8229600" cy="1143000"/>
          </a:xfrm>
        </p:spPr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00"/>
                </a:solidFill>
                <a:latin typeface="Arial Black" pitchFamily="34" charset="0"/>
              </a:rPr>
              <a:t>Легкая промышленность.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2484438" y="1557338"/>
            <a:ext cx="3168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000" b="1">
                <a:solidFill>
                  <a:schemeClr val="bg1"/>
                </a:solidFill>
                <a:latin typeface="Arial Black" pitchFamily="34" charset="0"/>
              </a:rPr>
              <a:t>Выделите главные регионы: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555875" y="2565400"/>
            <a:ext cx="3240088" cy="3938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Восточная Азия.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Южная Азия.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СНГ.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Зарубежная  Европа.</a:t>
            </a:r>
          </a:p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США.</a:t>
            </a:r>
          </a:p>
        </p:txBody>
      </p:sp>
      <p:pic>
        <p:nvPicPr>
          <p:cNvPr id="47108" name="Picture 6" descr="tkani1[1]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825" y="2636838"/>
            <a:ext cx="173355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09" name="Picture 8" descr="tkani-6b[1]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56325" y="2276475"/>
            <a:ext cx="2516188" cy="441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94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/>
      <p:bldP spid="9421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FFFF"/>
                </a:solidFill>
                <a:latin typeface="Arial Black" pitchFamily="34" charset="0"/>
              </a:rPr>
              <a:t>Текстильная промышленность.</a:t>
            </a:r>
          </a:p>
        </p:txBody>
      </p:sp>
      <p:graphicFrame>
        <p:nvGraphicFramePr>
          <p:cNvPr id="95333" name="Group 101"/>
          <p:cNvGraphicFramePr>
            <a:graphicFrameLocks noGrp="1"/>
          </p:cNvGraphicFramePr>
          <p:nvPr/>
        </p:nvGraphicFramePr>
        <p:xfrm>
          <a:off x="323850" y="1700213"/>
          <a:ext cx="8353425" cy="4064000"/>
        </p:xfrm>
        <a:graphic>
          <a:graphicData uri="http://schemas.openxmlformats.org/drawingml/2006/table">
            <a:tbl>
              <a:tblPr/>
              <a:tblGrid>
                <a:gridCol w="3527425"/>
                <a:gridCol w="4826000"/>
              </a:tblGrid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отрасли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FF00"/>
                          </a:solidFill>
                          <a:effectLst/>
                          <a:latin typeface="Arial Black" pitchFamily="34" charset="0"/>
                        </a:rPr>
                        <a:t>Страны-лидеры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х/б ткани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Китай, Индия, Россия, США.</a:t>
                      </a: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шерстяные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Италия, Германия, Россия.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льняные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Россия, Польша, Белоруссия.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6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шелковые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США, Япония, Китай.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77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9900"/>
                          </a:solidFill>
                          <a:effectLst/>
                          <a:latin typeface="Arial Black" pitchFamily="34" charset="0"/>
                        </a:rPr>
                        <a:t>синтетические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</a:rPr>
                        <a:t>США, Индия, Япония.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smtClean="0">
                <a:solidFill>
                  <a:srgbClr val="FF9900"/>
                </a:solidFill>
                <a:latin typeface="Arial Black" pitchFamily="34" charset="0"/>
              </a:rPr>
              <a:t>Промышленность и окружающая среда.</a:t>
            </a:r>
          </a:p>
        </p:txBody>
      </p:sp>
      <p:sp>
        <p:nvSpPr>
          <p:cNvPr id="136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FFFF"/>
                </a:solidFill>
                <a:latin typeface="Arial Narrow" pitchFamily="34" charset="0"/>
              </a:rPr>
              <a:t>Антропогенные ландшафты.</a:t>
            </a:r>
          </a:p>
          <a:p>
            <a:pPr eaLnBrk="1" hangingPunct="1">
              <a:lnSpc>
                <a:spcPct val="90000"/>
              </a:lnSpc>
            </a:pPr>
            <a:r>
              <a:rPr lang="ru-RU" b="1" smtClean="0">
                <a:solidFill>
                  <a:srgbClr val="00FFFF"/>
                </a:solidFill>
                <a:latin typeface="Arial Narrow" pitchFamily="34" charset="0"/>
              </a:rPr>
              <a:t>«Грязные производства»: ТЭС, АЭС(аварии), химическая, металлургия, горнодобывающая промышленность.</a:t>
            </a:r>
          </a:p>
        </p:txBody>
      </p:sp>
      <p:pic>
        <p:nvPicPr>
          <p:cNvPr id="49155" name="Picture 7" descr="8a5a9d97a1ab8419a9d155c3234f55e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434013" y="1773238"/>
            <a:ext cx="2852737" cy="4248150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6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136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195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FF00"/>
                </a:solidFill>
              </a:rPr>
              <a:t>Проверка знаний:</a:t>
            </a:r>
          </a:p>
        </p:txBody>
      </p:sp>
      <p:sp>
        <p:nvSpPr>
          <p:cNvPr id="5017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smtClean="0">
                <a:solidFill>
                  <a:schemeClr val="bg1"/>
                </a:solidFill>
                <a:latin typeface="Book Antiqua" pitchFamily="18" charset="0"/>
              </a:rPr>
              <a:t>Страна – лидер по добыче железной руды …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smtClean="0">
                <a:solidFill>
                  <a:schemeClr val="bg1"/>
                </a:solidFill>
                <a:latin typeface="Book Antiqua" pitchFamily="18" charset="0"/>
              </a:rPr>
              <a:t>Лидер по выплавке стали …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smtClean="0">
                <a:solidFill>
                  <a:schemeClr val="bg1"/>
                </a:solidFill>
                <a:latin typeface="Book Antiqua" pitchFamily="18" charset="0"/>
              </a:rPr>
              <a:t>Назовите основные регионы машиностроения и химической промышленности…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smtClean="0">
                <a:solidFill>
                  <a:schemeClr val="bg1"/>
                </a:solidFill>
                <a:latin typeface="Book Antiqua" pitchFamily="18" charset="0"/>
              </a:rPr>
              <a:t>Приведите примеры стран с развитой лесной промышленностью.</a:t>
            </a:r>
          </a:p>
          <a:p>
            <a:pPr marL="609600" indent="-609600" eaLnBrk="1" hangingPunct="1">
              <a:lnSpc>
                <a:spcPct val="90000"/>
              </a:lnSpc>
              <a:buFontTx/>
              <a:buAutoNum type="arabicPeriod"/>
            </a:pPr>
            <a:r>
              <a:rPr lang="ru-RU" sz="2800" b="1" smtClean="0">
                <a:solidFill>
                  <a:schemeClr val="bg1"/>
                </a:solidFill>
                <a:latin typeface="Book Antiqua" pitchFamily="18" charset="0"/>
              </a:rPr>
              <a:t>Назовите регионы с легкой промышленностью.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250825" y="0"/>
            <a:ext cx="8229600" cy="11430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0000"/>
                </a:solidFill>
                <a:latin typeface="Arial Black" pitchFamily="34" charset="0"/>
              </a:rPr>
              <a:t>Проверка знаний:</a:t>
            </a:r>
          </a:p>
        </p:txBody>
      </p:sp>
      <p:sp>
        <p:nvSpPr>
          <p:cNvPr id="22530" name="Text Box 4"/>
          <p:cNvSpPr txBox="1">
            <a:spLocks noChangeArrowheads="1"/>
          </p:cNvSpPr>
          <p:nvPr/>
        </p:nvSpPr>
        <p:spPr bwMode="auto">
          <a:xfrm>
            <a:off x="539750" y="1125538"/>
            <a:ext cx="7848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1. Какие электростанции лидируют в структуре выработки электроэнергии?</a:t>
            </a:r>
          </a:p>
        </p:txBody>
      </p:sp>
      <p:sp>
        <p:nvSpPr>
          <p:cNvPr id="22531" name="Text Box 5"/>
          <p:cNvSpPr txBox="1">
            <a:spLocks noChangeArrowheads="1"/>
          </p:cNvSpPr>
          <p:nvPr/>
        </p:nvSpPr>
        <p:spPr bwMode="auto">
          <a:xfrm>
            <a:off x="684213" y="1989138"/>
            <a:ext cx="1584325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А. ТЭС</a:t>
            </a:r>
            <a:r>
              <a:rPr lang="ru-RU" sz="2400" b="1">
                <a:latin typeface="Arial Black" pitchFamily="34" charset="0"/>
              </a:rPr>
              <a:t>		</a:t>
            </a:r>
          </a:p>
        </p:txBody>
      </p:sp>
      <p:sp>
        <p:nvSpPr>
          <p:cNvPr id="22532" name="Text Box 6"/>
          <p:cNvSpPr txBox="1">
            <a:spLocks noChangeArrowheads="1"/>
          </p:cNvSpPr>
          <p:nvPr/>
        </p:nvSpPr>
        <p:spPr bwMode="auto">
          <a:xfrm>
            <a:off x="395288" y="2565400"/>
            <a:ext cx="7129462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2. Назовите три страны – лидеров в производстве электроэнергии:</a:t>
            </a:r>
          </a:p>
        </p:txBody>
      </p:sp>
      <p:sp>
        <p:nvSpPr>
          <p:cNvPr id="22533" name="Text Box 7"/>
          <p:cNvSpPr txBox="1">
            <a:spLocks noChangeArrowheads="1"/>
          </p:cNvSpPr>
          <p:nvPr/>
        </p:nvSpPr>
        <p:spPr bwMode="auto">
          <a:xfrm>
            <a:off x="684213" y="3573463"/>
            <a:ext cx="56880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А.		Б.		В.</a:t>
            </a:r>
          </a:p>
        </p:txBody>
      </p:sp>
      <p:sp>
        <p:nvSpPr>
          <p:cNvPr id="22534" name="Text Box 8"/>
          <p:cNvSpPr txBox="1">
            <a:spLocks noChangeArrowheads="1"/>
          </p:cNvSpPr>
          <p:nvPr/>
        </p:nvSpPr>
        <p:spPr bwMode="auto">
          <a:xfrm>
            <a:off x="539750" y="4149725"/>
            <a:ext cx="799306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3. Страна, лидирующая в производстве электроэнергии на душу населения.</a:t>
            </a:r>
          </a:p>
        </p:txBody>
      </p:sp>
      <p:sp>
        <p:nvSpPr>
          <p:cNvPr id="22535" name="Text Box 9"/>
          <p:cNvSpPr txBox="1">
            <a:spLocks noChangeArrowheads="1"/>
          </p:cNvSpPr>
          <p:nvPr/>
        </p:nvSpPr>
        <p:spPr bwMode="auto">
          <a:xfrm>
            <a:off x="1476375" y="4941888"/>
            <a:ext cx="3529013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А. США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Б. КАНАДА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В. РОССИЯ	</a:t>
            </a:r>
          </a:p>
        </p:txBody>
      </p:sp>
      <p:sp>
        <p:nvSpPr>
          <p:cNvPr id="22536" name="Text Box 10"/>
          <p:cNvSpPr txBox="1">
            <a:spLocks noChangeArrowheads="1"/>
          </p:cNvSpPr>
          <p:nvPr/>
        </p:nvSpPr>
        <p:spPr bwMode="auto">
          <a:xfrm>
            <a:off x="2700338" y="2060575"/>
            <a:ext cx="18716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Б. ГЭС</a:t>
            </a:r>
          </a:p>
        </p:txBody>
      </p:sp>
      <p:sp>
        <p:nvSpPr>
          <p:cNvPr id="22537" name="Text Box 11"/>
          <p:cNvSpPr txBox="1">
            <a:spLocks noChangeArrowheads="1"/>
          </p:cNvSpPr>
          <p:nvPr/>
        </p:nvSpPr>
        <p:spPr bwMode="auto">
          <a:xfrm>
            <a:off x="5219700" y="1989138"/>
            <a:ext cx="16557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В. АЭС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 Box 4"/>
          <p:cNvSpPr txBox="1">
            <a:spLocks noChangeArrowheads="1"/>
          </p:cNvSpPr>
          <p:nvPr/>
        </p:nvSpPr>
        <p:spPr bwMode="auto">
          <a:xfrm>
            <a:off x="323850" y="333375"/>
            <a:ext cx="4535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4. Составьте пару: ГЭС</a:t>
            </a:r>
          </a:p>
        </p:txBody>
      </p:sp>
      <p:sp>
        <p:nvSpPr>
          <p:cNvPr id="24578" name="Text Box 5"/>
          <p:cNvSpPr txBox="1">
            <a:spLocks noChangeArrowheads="1"/>
          </p:cNvSpPr>
          <p:nvPr/>
        </p:nvSpPr>
        <p:spPr bwMode="auto">
          <a:xfrm>
            <a:off x="395288" y="981075"/>
            <a:ext cx="79216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Норвегия, Бразилия, Франция, США, ЮАР.</a:t>
            </a:r>
          </a:p>
        </p:txBody>
      </p:sp>
      <p:sp>
        <p:nvSpPr>
          <p:cNvPr id="24579" name="Text Box 6"/>
          <p:cNvSpPr txBox="1">
            <a:spLocks noChangeArrowheads="1"/>
          </p:cNvSpPr>
          <p:nvPr/>
        </p:nvSpPr>
        <p:spPr bwMode="auto">
          <a:xfrm>
            <a:off x="468313" y="1628775"/>
            <a:ext cx="43195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5. Составьте пару: ТЭС</a:t>
            </a:r>
          </a:p>
        </p:txBody>
      </p:sp>
      <p:sp>
        <p:nvSpPr>
          <p:cNvPr id="24580" name="Text Box 7"/>
          <p:cNvSpPr txBox="1">
            <a:spLocks noChangeArrowheads="1"/>
          </p:cNvSpPr>
          <p:nvPr/>
        </p:nvSpPr>
        <p:spPr bwMode="auto">
          <a:xfrm>
            <a:off x="0" y="2205038"/>
            <a:ext cx="89646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Франция, ЮАР, Бразилия, Нидерланды, Бельгия.</a:t>
            </a:r>
          </a:p>
        </p:txBody>
      </p:sp>
      <p:sp>
        <p:nvSpPr>
          <p:cNvPr id="24581" name="Text Box 8"/>
          <p:cNvSpPr txBox="1">
            <a:spLocks noChangeArrowheads="1"/>
          </p:cNvSpPr>
          <p:nvPr/>
        </p:nvSpPr>
        <p:spPr bwMode="auto">
          <a:xfrm>
            <a:off x="468313" y="2781300"/>
            <a:ext cx="46085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6. Составьте пару: АЭС</a:t>
            </a:r>
          </a:p>
        </p:txBody>
      </p:sp>
      <p:sp>
        <p:nvSpPr>
          <p:cNvPr id="24582" name="Text Box 9"/>
          <p:cNvSpPr txBox="1">
            <a:spLocks noChangeArrowheads="1"/>
          </p:cNvSpPr>
          <p:nvPr/>
        </p:nvSpPr>
        <p:spPr bwMode="auto">
          <a:xfrm>
            <a:off x="179388" y="3213100"/>
            <a:ext cx="86756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Польша, Франция, Румыния, Норвегия, Бельгия.</a:t>
            </a:r>
          </a:p>
        </p:txBody>
      </p:sp>
      <p:sp>
        <p:nvSpPr>
          <p:cNvPr id="24583" name="Text Box 11"/>
          <p:cNvSpPr txBox="1">
            <a:spLocks noChangeArrowheads="1"/>
          </p:cNvSpPr>
          <p:nvPr/>
        </p:nvSpPr>
        <p:spPr bwMode="auto">
          <a:xfrm>
            <a:off x="0" y="3789363"/>
            <a:ext cx="89646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chemeClr val="bg1"/>
                </a:solidFill>
                <a:latin typeface="Arial Black" pitchFamily="34" charset="0"/>
              </a:rPr>
              <a:t>7. Найдите соответствие между альтернативными источниками электроэнергии и странами</a:t>
            </a:r>
          </a:p>
        </p:txBody>
      </p:sp>
      <p:sp>
        <p:nvSpPr>
          <p:cNvPr id="24584" name="Text Box 12"/>
          <p:cNvSpPr txBox="1">
            <a:spLocks noChangeArrowheads="1"/>
          </p:cNvSpPr>
          <p:nvPr/>
        </p:nvSpPr>
        <p:spPr bwMode="auto">
          <a:xfrm>
            <a:off x="323850" y="4757738"/>
            <a:ext cx="2089150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ГеоТЭС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ВЭУ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СЭС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ПЭС</a:t>
            </a:r>
          </a:p>
        </p:txBody>
      </p:sp>
      <p:sp>
        <p:nvSpPr>
          <p:cNvPr id="24585" name="Text Box 13"/>
          <p:cNvSpPr txBox="1">
            <a:spLocks noChangeArrowheads="1"/>
          </p:cNvSpPr>
          <p:nvPr/>
        </p:nvSpPr>
        <p:spPr bwMode="auto">
          <a:xfrm>
            <a:off x="3924300" y="4757738"/>
            <a:ext cx="2735263" cy="210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А. Россия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Б. Исландия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В. Франция</a:t>
            </a:r>
          </a:p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00FF00"/>
                </a:solidFill>
                <a:latin typeface="Arial Black" pitchFamily="34" charset="0"/>
              </a:rPr>
              <a:t>Г. Дания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288" y="188913"/>
            <a:ext cx="8385175" cy="143192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0066"/>
                </a:solidFill>
              </a:rPr>
              <a:t>Металлургия: черная и цветная.</a:t>
            </a:r>
          </a:p>
        </p:txBody>
      </p:sp>
      <p:sp>
        <p:nvSpPr>
          <p:cNvPr id="14340" name="Text Box 4"/>
          <p:cNvSpPr txBox="1">
            <a:spLocks noChangeArrowheads="1"/>
          </p:cNvSpPr>
          <p:nvPr/>
        </p:nvSpPr>
        <p:spPr bwMode="auto">
          <a:xfrm>
            <a:off x="3924300" y="1700213"/>
            <a:ext cx="489585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FF00"/>
                </a:solidFill>
              </a:rPr>
              <a:t>Вопрос: Почему в эпоху НТР стали изменяться пропорции развития металлургии в странах Севера и Юга?</a:t>
            </a:r>
          </a:p>
        </p:txBody>
      </p:sp>
      <p:pic>
        <p:nvPicPr>
          <p:cNvPr id="14341" name="Picture 5" descr="237d3b4daaa086449f242994f73d9f7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95963" y="3573463"/>
            <a:ext cx="3048000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2" name="Text Box 6"/>
          <p:cNvSpPr txBox="1">
            <a:spLocks noChangeArrowheads="1"/>
          </p:cNvSpPr>
          <p:nvPr/>
        </p:nvSpPr>
        <p:spPr bwMode="auto">
          <a:xfrm>
            <a:off x="250825" y="3644900"/>
            <a:ext cx="5545138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FF00"/>
                </a:solidFill>
              </a:rPr>
              <a:t>Снижение металлоемкости производства в эпоху НТР;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FF00"/>
                </a:solidFill>
              </a:rPr>
              <a:t>Индустриализация стран Юга;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 b="1">
                <a:solidFill>
                  <a:srgbClr val="00FF00"/>
                </a:solidFill>
              </a:rPr>
              <a:t>Перенос «грязных» производств из развитых стран в развивающиеся.</a:t>
            </a:r>
          </a:p>
        </p:txBody>
      </p:sp>
      <p:sp>
        <p:nvSpPr>
          <p:cNvPr id="14343" name="Text Box 7"/>
          <p:cNvSpPr txBox="1">
            <a:spLocks noChangeArrowheads="1"/>
          </p:cNvSpPr>
          <p:nvPr/>
        </p:nvSpPr>
        <p:spPr bwMode="auto">
          <a:xfrm>
            <a:off x="611188" y="1484313"/>
            <a:ext cx="2879725" cy="222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2/5 выплавки стали на страны Юга (с Китаем).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0" grpId="0"/>
      <p:bldP spid="14342" grpId="0"/>
      <p:bldP spid="1434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18488" cy="1570037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FFFF00"/>
                </a:solidFill>
              </a:rPr>
              <a:t>Задание: используя карту 28 учебника, выделите крупнейшие страны по добыче железной руды.</a:t>
            </a:r>
          </a:p>
        </p:txBody>
      </p:sp>
      <p:graphicFrame>
        <p:nvGraphicFramePr>
          <p:cNvPr id="27745" name="Group 97"/>
          <p:cNvGraphicFramePr>
            <a:graphicFrameLocks noGrp="1"/>
          </p:cNvGraphicFramePr>
          <p:nvPr>
            <p:ph sz="half" idx="1"/>
          </p:nvPr>
        </p:nvGraphicFramePr>
        <p:xfrm>
          <a:off x="457200" y="2119313"/>
          <a:ext cx="5122863" cy="4387850"/>
        </p:xfrm>
        <a:graphic>
          <a:graphicData uri="http://schemas.openxmlformats.org/drawingml/2006/table">
            <a:tbl>
              <a:tblPr/>
              <a:tblGrid>
                <a:gridCol w="2701925"/>
                <a:gridCol w="2420938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</a:rPr>
                        <a:t>страна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 Black" pitchFamily="34" charset="0"/>
                        </a:rPr>
                        <a:t>Добыча млн. т.</a:t>
                      </a: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65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7715" name="AutoShape 67"/>
          <p:cNvSpPr>
            <a:spLocks noChangeArrowheads="1"/>
          </p:cNvSpPr>
          <p:nvPr/>
        </p:nvSpPr>
        <p:spPr bwMode="auto">
          <a:xfrm>
            <a:off x="6732588" y="2133600"/>
            <a:ext cx="1008062" cy="865188"/>
          </a:xfrm>
          <a:prstGeom prst="triangle">
            <a:avLst>
              <a:gd name="adj" fmla="val 50000"/>
            </a:avLst>
          </a:prstGeom>
          <a:solidFill>
            <a:srgbClr val="00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27725" name="Text Box 77"/>
          <p:cNvSpPr txBox="1">
            <a:spLocks noChangeArrowheads="1"/>
          </p:cNvSpPr>
          <p:nvPr/>
        </p:nvSpPr>
        <p:spPr bwMode="auto">
          <a:xfrm>
            <a:off x="827088" y="2636838"/>
            <a:ext cx="17287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400" b="1">
                <a:solidFill>
                  <a:srgbClr val="FF0000"/>
                </a:solidFill>
                <a:latin typeface="Bookman Old Style" pitchFamily="18" charset="0"/>
              </a:rPr>
              <a:t>КИТАЙ</a:t>
            </a:r>
          </a:p>
        </p:txBody>
      </p:sp>
      <p:sp>
        <p:nvSpPr>
          <p:cNvPr id="27726" name="Text Box 78"/>
          <p:cNvSpPr txBox="1">
            <a:spLocks noChangeArrowheads="1"/>
          </p:cNvSpPr>
          <p:nvPr/>
        </p:nvSpPr>
        <p:spPr bwMode="auto">
          <a:xfrm>
            <a:off x="611188" y="3284538"/>
            <a:ext cx="2447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БРАЗИЛИЯ</a:t>
            </a:r>
          </a:p>
        </p:txBody>
      </p:sp>
      <p:sp>
        <p:nvSpPr>
          <p:cNvPr id="27727" name="Text Box 79"/>
          <p:cNvSpPr txBox="1">
            <a:spLocks noChangeArrowheads="1"/>
          </p:cNvSpPr>
          <p:nvPr/>
        </p:nvSpPr>
        <p:spPr bwMode="auto">
          <a:xfrm>
            <a:off x="539750" y="4005263"/>
            <a:ext cx="27368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АВСТРАЛИЯ</a:t>
            </a:r>
          </a:p>
        </p:txBody>
      </p:sp>
      <p:sp>
        <p:nvSpPr>
          <p:cNvPr id="27728" name="Text Box 80"/>
          <p:cNvSpPr txBox="1">
            <a:spLocks noChangeArrowheads="1"/>
          </p:cNvSpPr>
          <p:nvPr/>
        </p:nvSpPr>
        <p:spPr bwMode="auto">
          <a:xfrm>
            <a:off x="827088" y="4581525"/>
            <a:ext cx="20161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РОССИЯ</a:t>
            </a:r>
          </a:p>
        </p:txBody>
      </p:sp>
      <p:sp>
        <p:nvSpPr>
          <p:cNvPr id="27729" name="Text Box 81"/>
          <p:cNvSpPr txBox="1">
            <a:spLocks noChangeArrowheads="1"/>
          </p:cNvSpPr>
          <p:nvPr/>
        </p:nvSpPr>
        <p:spPr bwMode="auto">
          <a:xfrm>
            <a:off x="684213" y="5300663"/>
            <a:ext cx="18716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ИНДИЯ</a:t>
            </a:r>
          </a:p>
        </p:txBody>
      </p:sp>
      <p:sp>
        <p:nvSpPr>
          <p:cNvPr id="27730" name="Text Box 82"/>
          <p:cNvSpPr txBox="1">
            <a:spLocks noChangeArrowheads="1"/>
          </p:cNvSpPr>
          <p:nvPr/>
        </p:nvSpPr>
        <p:spPr bwMode="auto">
          <a:xfrm>
            <a:off x="827088" y="5876925"/>
            <a:ext cx="16573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rgbClr val="FF0000"/>
                </a:solidFill>
                <a:latin typeface="Bookman Old Style" pitchFamily="18" charset="0"/>
              </a:rPr>
              <a:t>США</a:t>
            </a:r>
          </a:p>
        </p:txBody>
      </p:sp>
      <p:sp>
        <p:nvSpPr>
          <p:cNvPr id="27731" name="Text Box 83"/>
          <p:cNvSpPr txBox="1">
            <a:spLocks noChangeArrowheads="1"/>
          </p:cNvSpPr>
          <p:nvPr/>
        </p:nvSpPr>
        <p:spPr bwMode="auto">
          <a:xfrm>
            <a:off x="3492500" y="2636838"/>
            <a:ext cx="11525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250</a:t>
            </a:r>
          </a:p>
        </p:txBody>
      </p:sp>
      <p:sp>
        <p:nvSpPr>
          <p:cNvPr id="27732" name="Text Box 84"/>
          <p:cNvSpPr txBox="1">
            <a:spLocks noChangeArrowheads="1"/>
          </p:cNvSpPr>
          <p:nvPr/>
        </p:nvSpPr>
        <p:spPr bwMode="auto">
          <a:xfrm>
            <a:off x="3563938" y="3284538"/>
            <a:ext cx="12954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180</a:t>
            </a:r>
          </a:p>
        </p:txBody>
      </p:sp>
      <p:sp>
        <p:nvSpPr>
          <p:cNvPr id="27733" name="Text Box 85"/>
          <p:cNvSpPr txBox="1">
            <a:spLocks noChangeArrowheads="1"/>
          </p:cNvSpPr>
          <p:nvPr/>
        </p:nvSpPr>
        <p:spPr bwMode="auto">
          <a:xfrm>
            <a:off x="3563938" y="4005263"/>
            <a:ext cx="12239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150</a:t>
            </a:r>
          </a:p>
        </p:txBody>
      </p:sp>
      <p:sp>
        <p:nvSpPr>
          <p:cNvPr id="27734" name="Text Box 86"/>
          <p:cNvSpPr txBox="1">
            <a:spLocks noChangeArrowheads="1"/>
          </p:cNvSpPr>
          <p:nvPr/>
        </p:nvSpPr>
        <p:spPr bwMode="auto">
          <a:xfrm>
            <a:off x="3635375" y="4652963"/>
            <a:ext cx="1008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70</a:t>
            </a:r>
          </a:p>
        </p:txBody>
      </p:sp>
      <p:sp>
        <p:nvSpPr>
          <p:cNvPr id="27735" name="Text Box 87"/>
          <p:cNvSpPr txBox="1">
            <a:spLocks noChangeArrowheads="1"/>
          </p:cNvSpPr>
          <p:nvPr/>
        </p:nvSpPr>
        <p:spPr bwMode="auto">
          <a:xfrm>
            <a:off x="3563938" y="5300663"/>
            <a:ext cx="9366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65</a:t>
            </a:r>
          </a:p>
        </p:txBody>
      </p:sp>
      <p:sp>
        <p:nvSpPr>
          <p:cNvPr id="27736" name="Text Box 88"/>
          <p:cNvSpPr txBox="1">
            <a:spLocks noChangeArrowheads="1"/>
          </p:cNvSpPr>
          <p:nvPr/>
        </p:nvSpPr>
        <p:spPr bwMode="auto">
          <a:xfrm>
            <a:off x="3492500" y="5949950"/>
            <a:ext cx="10080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>
                <a:solidFill>
                  <a:schemeClr val="bg1"/>
                </a:solidFill>
                <a:latin typeface="Bookman Old Style" pitchFamily="18" charset="0"/>
              </a:rPr>
              <a:t>60</a:t>
            </a:r>
          </a:p>
        </p:txBody>
      </p:sp>
      <p:pic>
        <p:nvPicPr>
          <p:cNvPr id="27741" name="Picture 93" descr="26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372225" y="3716338"/>
            <a:ext cx="2447925" cy="2763837"/>
          </a:xfrm>
        </p:spPr>
      </p:pic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27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77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77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27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7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7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7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7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7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27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7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7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7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8" dur="1000"/>
                                        <p:tgtEl>
                                          <p:spTgt spid="27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7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7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5" dur="1000"/>
                                        <p:tgtEl>
                                          <p:spTgt spid="27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77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7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2" dur="1000"/>
                                        <p:tgtEl>
                                          <p:spTgt spid="27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7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7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277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77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77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6" dur="1000"/>
                                        <p:tgtEl>
                                          <p:spTgt spid="27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7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7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3" dur="1000"/>
                                        <p:tgtEl>
                                          <p:spTgt spid="27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7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7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0" dur="1000"/>
                                        <p:tgtEl>
                                          <p:spTgt spid="277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7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7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7" dur="1000"/>
                                        <p:tgtEl>
                                          <p:spTgt spid="27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7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7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4" dur="1000"/>
                                        <p:tgtEl>
                                          <p:spTgt spid="277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715" grpId="0" animBg="1"/>
      <p:bldP spid="27725" grpId="0"/>
      <p:bldP spid="27726" grpId="0"/>
      <p:bldP spid="27727" grpId="0"/>
      <p:bldP spid="27728" grpId="0"/>
      <p:bldP spid="27729" grpId="0"/>
      <p:bldP spid="27730" grpId="0"/>
      <p:bldP spid="27731" grpId="0"/>
      <p:bldP spid="27732" grpId="0"/>
      <p:bldP spid="27733" grpId="0"/>
      <p:bldP spid="2773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00FFFF"/>
                </a:solidFill>
              </a:rPr>
              <a:t>По карте 28 определите основные центры экспорта железной руды.</a:t>
            </a:r>
          </a:p>
        </p:txBody>
      </p:sp>
      <p:sp>
        <p:nvSpPr>
          <p:cNvPr id="31749" name="AutoShape 5"/>
          <p:cNvSpPr>
            <a:spLocks noChangeArrowheads="1"/>
          </p:cNvSpPr>
          <p:nvPr/>
        </p:nvSpPr>
        <p:spPr bwMode="auto">
          <a:xfrm>
            <a:off x="7667625" y="1700213"/>
            <a:ext cx="935038" cy="719137"/>
          </a:xfrm>
          <a:prstGeom prst="triangle">
            <a:avLst>
              <a:gd name="adj" fmla="val 50000"/>
            </a:avLst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323850" y="1989138"/>
            <a:ext cx="3743325" cy="350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БРАЗИЛИЯ.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АВСТРАЛИЯ.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ИНДИЯ.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ЮАР.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3200" b="1">
                <a:solidFill>
                  <a:srgbClr val="FF0000"/>
                </a:solidFill>
                <a:latin typeface="Arial Black" pitchFamily="34" charset="0"/>
              </a:rPr>
              <a:t>РОССИЯ.</a:t>
            </a:r>
          </a:p>
        </p:txBody>
      </p:sp>
      <p:pic>
        <p:nvPicPr>
          <p:cNvPr id="31751" name="Picture 7" descr="e07926ced1bac6bb4c5c613a1524336e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427538" y="2133600"/>
            <a:ext cx="3048000" cy="2009775"/>
          </a:xfrm>
        </p:spPr>
      </p:pic>
      <p:sp>
        <p:nvSpPr>
          <p:cNvPr id="31754" name="Rectangle 10"/>
          <p:cNvSpPr>
            <a:spLocks noChangeArrowheads="1"/>
          </p:cNvSpPr>
          <p:nvPr/>
        </p:nvSpPr>
        <p:spPr bwMode="auto">
          <a:xfrm>
            <a:off x="4500563" y="4221163"/>
            <a:ext cx="42481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Назовите регионы импорта</a:t>
            </a:r>
          </a:p>
        </p:txBody>
      </p:sp>
      <p:sp>
        <p:nvSpPr>
          <p:cNvPr id="31755" name="Rectangle 11"/>
          <p:cNvSpPr>
            <a:spLocks noChangeArrowheads="1"/>
          </p:cNvSpPr>
          <p:nvPr/>
        </p:nvSpPr>
        <p:spPr bwMode="auto">
          <a:xfrm>
            <a:off x="3779838" y="5373688"/>
            <a:ext cx="5040312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1. ЗАРУБЕЖНАЯ     ЕВРОПА.</a:t>
            </a:r>
          </a:p>
          <a:p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2. ЯПОНИЯ.</a:t>
            </a:r>
          </a:p>
          <a:p>
            <a:r>
              <a:rPr lang="ru-RU" sz="2400" b="1">
                <a:solidFill>
                  <a:srgbClr val="FFFF00"/>
                </a:solidFill>
                <a:latin typeface="Arial Black" pitchFamily="34" charset="0"/>
              </a:rPr>
              <a:t>3. США.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17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17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17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 animBg="1"/>
      <p:bldP spid="31750" grpId="0"/>
      <p:bldP spid="31754" grpId="0"/>
      <p:bldP spid="3175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4000" b="1" smtClean="0">
                <a:solidFill>
                  <a:srgbClr val="FF0066"/>
                </a:solidFill>
              </a:rPr>
              <a:t>Назовите страны-лидеры по выплавке стали:</a:t>
            </a:r>
          </a:p>
        </p:txBody>
      </p:sp>
      <p:pic>
        <p:nvPicPr>
          <p:cNvPr id="30722" name="Picture 5" descr="8745db6bae266197f1c5677ac4ce7f17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5651500" y="2133600"/>
            <a:ext cx="3048000" cy="3028950"/>
          </a:xfrm>
        </p:spPr>
      </p:pic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468313" y="1628775"/>
            <a:ext cx="3455987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>
                <a:solidFill>
                  <a:srgbClr val="00FF00"/>
                </a:solidFill>
                <a:latin typeface="Arial Black" pitchFamily="34" charset="0"/>
              </a:rPr>
              <a:t>1. КИТАЙ.</a:t>
            </a:r>
          </a:p>
          <a:p>
            <a:pPr>
              <a:spcBef>
                <a:spcPct val="50000"/>
              </a:spcBef>
            </a:pPr>
            <a:r>
              <a:rPr lang="ru-RU" sz="3600">
                <a:solidFill>
                  <a:srgbClr val="00FF00"/>
                </a:solidFill>
                <a:latin typeface="Arial Black" pitchFamily="34" charset="0"/>
              </a:rPr>
              <a:t>2. ЯПОНИЯ</a:t>
            </a:r>
          </a:p>
          <a:p>
            <a:pPr>
              <a:spcBef>
                <a:spcPct val="50000"/>
              </a:spcBef>
            </a:pPr>
            <a:r>
              <a:rPr lang="ru-RU" sz="3600">
                <a:solidFill>
                  <a:srgbClr val="00FF00"/>
                </a:solidFill>
                <a:latin typeface="Arial Black" pitchFamily="34" charset="0"/>
              </a:rPr>
              <a:t>3. США.</a:t>
            </a:r>
          </a:p>
          <a:p>
            <a:pPr>
              <a:spcBef>
                <a:spcPct val="50000"/>
              </a:spcBef>
            </a:pPr>
            <a:endParaRPr lang="ru-RU" sz="3600">
              <a:solidFill>
                <a:srgbClr val="009900"/>
              </a:solidFill>
              <a:latin typeface="Arial Black" pitchFamily="34" charset="0"/>
            </a:endParaRP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auto">
          <a:xfrm>
            <a:off x="0" y="4221163"/>
            <a:ext cx="5314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800" b="1">
                <a:solidFill>
                  <a:schemeClr val="bg1"/>
                </a:solidFill>
              </a:rPr>
              <a:t>Назовите импортеров стали.</a:t>
            </a:r>
          </a:p>
        </p:txBody>
      </p:sp>
      <p:sp>
        <p:nvSpPr>
          <p:cNvPr id="35849" name="Text Box 9"/>
          <p:cNvSpPr txBox="1">
            <a:spLocks noChangeArrowheads="1"/>
          </p:cNvSpPr>
          <p:nvPr/>
        </p:nvSpPr>
        <p:spPr bwMode="auto">
          <a:xfrm>
            <a:off x="755650" y="5084763"/>
            <a:ext cx="3744913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 ЗАРУБЕЖНАЯ ЕВРОПА.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800" b="1">
                <a:solidFill>
                  <a:srgbClr val="00FFFF"/>
                </a:solidFill>
                <a:latin typeface="Arial Black" pitchFamily="34" charset="0"/>
              </a:rPr>
              <a:t> США.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58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58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8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2" dur="1000"/>
                                        <p:tgtEl>
                                          <p:spTgt spid="358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7" grpId="0"/>
      <p:bldP spid="35848" grpId="0"/>
      <p:bldP spid="3584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8229600" cy="1139825"/>
          </a:xfrm>
        </p:spPr>
        <p:txBody>
          <a:bodyPr/>
          <a:lstStyle/>
          <a:p>
            <a:pPr eaLnBrk="1" hangingPunct="1"/>
            <a:r>
              <a:rPr lang="ru-RU" sz="3200" b="1" smtClean="0">
                <a:solidFill>
                  <a:srgbClr val="00FF00"/>
                </a:solidFill>
              </a:rPr>
              <a:t>Используя текст учебника назовите основные факторы размещения предприятий черной металлургии.</a:t>
            </a:r>
          </a:p>
        </p:txBody>
      </p:sp>
      <p:pic>
        <p:nvPicPr>
          <p:cNvPr id="31746" name="Picture 5" descr="f4174b7ab3fb51390edf81cec4bcec73"/>
          <p:cNvPicPr>
            <a:picLocks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79388" y="2708275"/>
            <a:ext cx="2551112" cy="3384550"/>
          </a:xfrm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2987675" y="2133600"/>
            <a:ext cx="5905500" cy="410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solidFill>
                  <a:srgbClr val="00FFFF"/>
                </a:solidFill>
                <a:latin typeface="Arial Black" pitchFamily="34" charset="0"/>
              </a:rPr>
              <a:t>ОРИЕНТАЦИЯ НА КАМЕННОУГОЛЬНЫЕ БАССЕЙНЫ – ГЕРМАНИЯ (РУР).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solidFill>
                  <a:srgbClr val="00FFFF"/>
                </a:solidFill>
                <a:latin typeface="Arial Black" pitchFamily="34" charset="0"/>
              </a:rPr>
              <a:t>ОРИЕНТАЦИЯ НА ЖЕЛЕЗОРУДНЫЕ БАССЕЙНЫ – ФРАНЦИЯ (ЛОТАРИНГИЯ).</a:t>
            </a:r>
          </a:p>
          <a:p>
            <a:pPr marL="342900" indent="-342900">
              <a:spcBef>
                <a:spcPct val="50000"/>
              </a:spcBef>
              <a:buFontTx/>
              <a:buAutoNum type="arabicPeriod"/>
            </a:pPr>
            <a:r>
              <a:rPr lang="ru-RU" sz="2400">
                <a:solidFill>
                  <a:srgbClr val="00FFFF"/>
                </a:solidFill>
                <a:latin typeface="Arial Black" pitchFamily="34" charset="0"/>
              </a:rPr>
              <a:t>ОРИЕНТАЦИЯ НА ГРУЗОПОТОКИ УГЛЯ И РУДЫ – К МОРСКИМ ПОРТАМ – ЯПОНИЯ, ИТАЛИЯ (ТАРАНТО).</a:t>
            </a:r>
          </a:p>
        </p:txBody>
      </p:sp>
    </p:spTree>
  </p:cSld>
  <p:clrMapOvr>
    <a:masterClrMapping/>
  </p:clrMapOvr>
  <p:transition spd="med"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9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GENSWF_MOVIE_ONCLICK_URL" val="http://"/>
  <p:tag name="GENSWF_MOVIE_PRESENTATION_END_URL" val="http://"/>
</p:tagLst>
</file>

<file path=ppt/theme/theme1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794</TotalTime>
  <Words>566</Words>
  <Application>Microsoft Office PowerPoint</Application>
  <PresentationFormat>On-screen Show (4:3)</PresentationFormat>
  <Paragraphs>224</Paragraphs>
  <Slides>27</Slides>
  <Notes>5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5" baseType="lpstr">
      <vt:lpstr>Arial</vt:lpstr>
      <vt:lpstr>Calibri</vt:lpstr>
      <vt:lpstr>Bookman Old Style</vt:lpstr>
      <vt:lpstr>Arial Black</vt:lpstr>
      <vt:lpstr>Times New Roman</vt:lpstr>
      <vt:lpstr>Arial Narrow</vt:lpstr>
      <vt:lpstr>Book Antiqua</vt:lpstr>
      <vt:lpstr>Оформление по умолчанию</vt:lpstr>
      <vt:lpstr>Промышленность  мира.</vt:lpstr>
      <vt:lpstr>План урока:</vt:lpstr>
      <vt:lpstr>Проверка знаний:</vt:lpstr>
      <vt:lpstr>Слайд 4</vt:lpstr>
      <vt:lpstr>Металлургия: черная и цветная.</vt:lpstr>
      <vt:lpstr>Задание: используя карту 28 учебника, выделите крупнейшие страны по добыче железной руды.</vt:lpstr>
      <vt:lpstr>По карте 28 определите основные центры экспорта железной руды.</vt:lpstr>
      <vt:lpstr>Назовите страны-лидеры по выплавке стали:</vt:lpstr>
      <vt:lpstr>Используя текст учебника назовите основные факторы размещения предприятий черной металлургии.</vt:lpstr>
      <vt:lpstr>Цветная металлургия</vt:lpstr>
      <vt:lpstr>Слайд 11</vt:lpstr>
      <vt:lpstr>МАШИНОСТРОЕНИЕ.</vt:lpstr>
      <vt:lpstr>электроника</vt:lpstr>
      <vt:lpstr>Станкостроение.</vt:lpstr>
      <vt:lpstr>Судостроение.</vt:lpstr>
      <vt:lpstr>Железнодорожное</vt:lpstr>
      <vt:lpstr>Авиастроение.</vt:lpstr>
      <vt:lpstr>Автомобилестроение.</vt:lpstr>
      <vt:lpstr>Грузовые:</vt:lpstr>
      <vt:lpstr>ХИМИЧЕСКАЯ ПРОМЫШЛЕННОСТЬ.</vt:lpstr>
      <vt:lpstr>РАЗМЕЩЕНИЕ ОТДЕЛЬНЫХ ОТРАСЛЕЙ.</vt:lpstr>
      <vt:lpstr>Лесная промышленность.</vt:lpstr>
      <vt:lpstr>Слайд 23</vt:lpstr>
      <vt:lpstr>Легкая промышленность.</vt:lpstr>
      <vt:lpstr>Текстильная промышленность.</vt:lpstr>
      <vt:lpstr>Промышленность и окружающая среда.</vt:lpstr>
      <vt:lpstr>Проверка знаний:</vt:lpstr>
    </vt:vector>
  </TitlesOfParts>
  <Company>СОШ-1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Промышленность мира</dc:title>
  <dc:creator>GEOGRAFIYA</dc:creator>
  <cp:lastModifiedBy>Admin</cp:lastModifiedBy>
  <cp:revision>19</cp:revision>
  <dcterms:created xsi:type="dcterms:W3CDTF">2007-02-14T07:44:12Z</dcterms:created>
  <dcterms:modified xsi:type="dcterms:W3CDTF">2013-01-24T18:00:19Z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678938</vt:lpwstr>
  </property>
  <property fmtid="{D5CDD505-2E9C-101B-9397-08002B2CF9AE}" pid="3" name="NXPowerLiteVersion">
    <vt:lpwstr>D4.1.2</vt:lpwstr>
  </property>
</Properties>
</file>