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9" r:id="rId9"/>
    <p:sldId id="288" r:id="rId10"/>
    <p:sldId id="274" r:id="rId11"/>
    <p:sldId id="290" r:id="rId12"/>
    <p:sldId id="275" r:id="rId13"/>
    <p:sldId id="272" r:id="rId14"/>
    <p:sldId id="273" r:id="rId15"/>
    <p:sldId id="291" r:id="rId16"/>
    <p:sldId id="264" r:id="rId17"/>
    <p:sldId id="265" r:id="rId18"/>
    <p:sldId id="276" r:id="rId19"/>
    <p:sldId id="277" r:id="rId20"/>
    <p:sldId id="278" r:id="rId21"/>
    <p:sldId id="292" r:id="rId22"/>
    <p:sldId id="280" r:id="rId23"/>
    <p:sldId id="293" r:id="rId24"/>
    <p:sldId id="294" r:id="rId25"/>
    <p:sldId id="296" r:id="rId26"/>
    <p:sldId id="266" r:id="rId27"/>
    <p:sldId id="267" r:id="rId28"/>
    <p:sldId id="268" r:id="rId29"/>
    <p:sldId id="257" r:id="rId30"/>
    <p:sldId id="262" r:id="rId31"/>
    <p:sldId id="260" r:id="rId32"/>
    <p:sldId id="269" r:id="rId33"/>
    <p:sldId id="270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B9C31-F6F3-4F2F-B78F-18345426F05D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5B8E1-DBC3-42EF-B2D0-ED9D0C819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52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5B8E1-DBC3-42EF-B2D0-ED9D0C819CA5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5B8E1-DBC3-42EF-B2D0-ED9D0C819CA5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F660-3AB6-4604-9EE5-8F8875F02F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692D-AD33-4C00-BF8F-B6A425D76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F660-3AB6-4604-9EE5-8F8875F02F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692D-AD33-4C00-BF8F-B6A425D76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F660-3AB6-4604-9EE5-8F8875F02F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692D-AD33-4C00-BF8F-B6A425D76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F660-3AB6-4604-9EE5-8F8875F02F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692D-AD33-4C00-BF8F-B6A425D76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F660-3AB6-4604-9EE5-8F8875F02F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692D-AD33-4C00-BF8F-B6A425D76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F660-3AB6-4604-9EE5-8F8875F02F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692D-AD33-4C00-BF8F-B6A425D76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F660-3AB6-4604-9EE5-8F8875F02F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692D-AD33-4C00-BF8F-B6A425D76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F660-3AB6-4604-9EE5-8F8875F02F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692D-AD33-4C00-BF8F-B6A425D76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F660-3AB6-4604-9EE5-8F8875F02F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692D-AD33-4C00-BF8F-B6A425D76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F660-3AB6-4604-9EE5-8F8875F02F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692D-AD33-4C00-BF8F-B6A425D76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F660-3AB6-4604-9EE5-8F8875F02F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692D-AD33-4C00-BF8F-B6A425D76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8F660-3AB6-4604-9EE5-8F8875F02F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1692D-AD33-4C00-BF8F-B6A425D76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wmf"/><Relationship Id="rId10" Type="http://schemas.openxmlformats.org/officeDocument/2006/relationships/image" Target="../media/image12.wmf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772400" cy="2298707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Подготовка к ГИА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модуль «Геометрия»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Треугольники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1500198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Свойства равнобедренного треугольника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42910" y="1285860"/>
            <a:ext cx="2428892" cy="2428892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28596" y="3643314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71604" y="1071546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928926" y="3643314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00562" y="1571612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равнобедренном треугольнике углы при основании равны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178695" y="2250273"/>
            <a:ext cx="285752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2285984" y="2285992"/>
            <a:ext cx="285752" cy="285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14810" y="2643182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равнобедренном треугольнике биссектриса, проведенная к основанию, является медианой и высотой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0100" y="421481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 = ВС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00562" y="3643314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 - биссектриса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>
            <a:endCxn id="4" idx="3"/>
          </p:cNvCxnSpPr>
          <p:nvPr/>
        </p:nvCxnSpPr>
        <p:spPr>
          <a:xfrm rot="16200000" flipH="1">
            <a:off x="642894" y="2500290"/>
            <a:ext cx="2428892" cy="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14480" y="371475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500562" y="4071942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АК = КВ, СК      АВ</a:t>
            </a:r>
            <a:endParaRPr lang="ru-RU" dirty="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5715008" y="4071942"/>
          <a:ext cx="152400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Формула" r:id="rId3" imgW="152280" imgH="164880" progId="Equation.3">
                  <p:embed/>
                </p:oleObj>
              </mc:Choice>
              <mc:Fallback>
                <p:oleObj name="Формула" r:id="rId3" imgW="15228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4071942"/>
                        <a:ext cx="152400" cy="285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786182" y="4572008"/>
            <a:ext cx="47149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Высота равнобедренного треугольника, проведенная к основанию, является медианой и  биссектрисой.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Медиана равнобедренного треугольника, проведенная к основанию, является высотой и биссектрисой.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Прямоугольный треугольник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071538" y="2000240"/>
            <a:ext cx="2357454" cy="307183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714612" y="1285860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Треугольник,  у которого один из углов прямой, называется прямоугольным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4786322"/>
            <a:ext cx="357190" cy="285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929190" y="2500306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 и АС – катеты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 - гипотенуза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85786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14678" y="50720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3286124"/>
            <a:ext cx="4143404" cy="52322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Теорема Пифагора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4810" y="4071942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прямоугольном треугольнике квадрат гипотенузы равен сумме квадратов катетов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14810" y="5143512"/>
            <a:ext cx="464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ВС² = АВ² + АС²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 animBg="1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Свойства прямоугольного треугольника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942449" y="2319076"/>
            <a:ext cx="2714644" cy="1857388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929190" y="1643050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Сумма двух острых углов прямоугольного треугольника равна 90°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6314" y="3286124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Катет прямоугольного треугольника, лежащий против угла в 30°, равен половине гипотенузы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4786322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катет прямоугольного треугольника равен половине гипотенузы, то угол, лежащий против этого катета, равен 30°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4077072"/>
            <a:ext cx="387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78291" y="409086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77553" y="1920049"/>
            <a:ext cx="315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4653136"/>
            <a:ext cx="3398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&lt;A + &lt; B = 90°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409427" y="520182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A = 30°</a:t>
            </a:r>
          </a:p>
          <a:p>
            <a:r>
              <a:rPr lang="en-US" dirty="0" smtClean="0"/>
              <a:t>CB =      AB</a:t>
            </a:r>
            <a:endParaRPr lang="ru-RU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798585"/>
              </p:ext>
            </p:extLst>
          </p:nvPr>
        </p:nvGraphicFramePr>
        <p:xfrm>
          <a:off x="2041150" y="5501901"/>
          <a:ext cx="172883" cy="446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6" name="Формула" r:id="rId3" imgW="152280" imgH="393480" progId="Equation.3">
                  <p:embed/>
                </p:oleObj>
              </mc:Choice>
              <mc:Fallback>
                <p:oleObj name="Формула" r:id="rId3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41150" y="5501901"/>
                        <a:ext cx="172883" cy="446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991448" y="390017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30°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805592" y="6048187"/>
            <a:ext cx="3236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</a:t>
            </a:r>
            <a:r>
              <a:rPr lang="en-US" dirty="0" smtClean="0"/>
              <a:t>CB </a:t>
            </a:r>
            <a:r>
              <a:rPr lang="en-US" dirty="0"/>
              <a:t>=      </a:t>
            </a:r>
            <a:r>
              <a:rPr lang="en-US" dirty="0" smtClean="0"/>
              <a:t>AB</a:t>
            </a:r>
            <a:r>
              <a:rPr lang="ru-RU" dirty="0" smtClean="0"/>
              <a:t>, </a:t>
            </a:r>
            <a:r>
              <a:rPr lang="en-US" dirty="0" smtClean="0"/>
              <a:t> </a:t>
            </a:r>
            <a:r>
              <a:rPr lang="ru-RU" dirty="0" smtClean="0"/>
              <a:t>то </a:t>
            </a:r>
            <a:r>
              <a:rPr lang="en-US" dirty="0" smtClean="0"/>
              <a:t>&lt;A = 30°</a:t>
            </a:r>
            <a:endParaRPr lang="ru-RU" dirty="0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389998"/>
              </p:ext>
            </p:extLst>
          </p:nvPr>
        </p:nvGraphicFramePr>
        <p:xfrm>
          <a:off x="2929316" y="6048187"/>
          <a:ext cx="17303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7" name="Формула" r:id="rId5" imgW="152280" imgH="393480" progId="Equation.3">
                  <p:embed/>
                </p:oleObj>
              </mc:Choice>
              <mc:Fallback>
                <p:oleObj name="Формула" r:id="rId5" imgW="152280" imgH="393480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9316" y="6048187"/>
                        <a:ext cx="173038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Признаки равенства треугольников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285860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признак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двум сторонам и углу между ними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1285860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признак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стороне и прилежащим к ней углам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12" y="128586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признак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трем сторонам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14282" y="2500306"/>
            <a:ext cx="1071570" cy="1571636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571604" y="2500306"/>
            <a:ext cx="1071570" cy="1571636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400050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428860" y="400050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928794" y="22145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428728" y="400050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00100" y="400050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71472" y="22145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14282" y="4714884"/>
            <a:ext cx="2714644" cy="13234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&lt;A = &lt;K,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 = KM,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AC = KN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∆ABC = ∆KMN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383948" y="3045021"/>
            <a:ext cx="285750" cy="1964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1741270" y="3116460"/>
            <a:ext cx="285750" cy="1964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669700" y="3973715"/>
            <a:ext cx="285750" cy="1964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741138" y="3973715"/>
            <a:ext cx="285750" cy="1964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1955584" y="3973715"/>
            <a:ext cx="285750" cy="1964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2027022" y="3973715"/>
            <a:ext cx="285750" cy="1964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>
            <a:off x="142844" y="3857628"/>
            <a:ext cx="357190" cy="42862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>
            <a:off x="1500166" y="3857628"/>
            <a:ext cx="357190" cy="42862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3143240" y="2500306"/>
            <a:ext cx="1071570" cy="1714512"/>
          </a:xfrm>
          <a:prstGeom prst="triangle">
            <a:avLst>
              <a:gd name="adj" fmla="val 79091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4500562" y="2500306"/>
            <a:ext cx="1071570" cy="1714512"/>
          </a:xfrm>
          <a:prstGeom prst="triangle">
            <a:avLst>
              <a:gd name="adj" fmla="val 79091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071802" y="421481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000496" y="421481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643306" y="23574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072066" y="23574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5429256" y="41433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357686" y="41433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143240" y="4786322"/>
            <a:ext cx="2500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&lt;B = &lt;P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 = KP, BC = PK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∆ABC = ∆KPN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3428992" y="3286124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 flipH="1">
            <a:off x="4857752" y="3143248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4000496" y="3143248"/>
            <a:ext cx="214314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4000496" y="3214686"/>
            <a:ext cx="214314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5357818" y="3214686"/>
            <a:ext cx="214314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5357818" y="3286124"/>
            <a:ext cx="214314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Дуга 46"/>
          <p:cNvSpPr/>
          <p:nvPr/>
        </p:nvSpPr>
        <p:spPr>
          <a:xfrm rot="10123129">
            <a:off x="3798000" y="2666396"/>
            <a:ext cx="476429" cy="167884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Дуга 47"/>
          <p:cNvSpPr/>
          <p:nvPr/>
        </p:nvSpPr>
        <p:spPr>
          <a:xfrm rot="10123129">
            <a:off x="5155322" y="2688160"/>
            <a:ext cx="476429" cy="167884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авнобедренный треугольник 48"/>
          <p:cNvSpPr/>
          <p:nvPr/>
        </p:nvSpPr>
        <p:spPr>
          <a:xfrm>
            <a:off x="6357950" y="2500306"/>
            <a:ext cx="928694" cy="1714512"/>
          </a:xfrm>
          <a:prstGeom prst="triangle">
            <a:avLst>
              <a:gd name="adj" fmla="val 2672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7715272" y="2500306"/>
            <a:ext cx="928694" cy="1714512"/>
          </a:xfrm>
          <a:prstGeom prst="triangle">
            <a:avLst>
              <a:gd name="adj" fmla="val 2672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6143636" y="421481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7143768" y="421481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6500826" y="21431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7858148" y="21431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7715272" y="421481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8501090" y="421481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6215074" y="5000636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АВ = КМ,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KN, BC = MN,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 ∆АВС = 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KNM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rot="16200000" flipH="1">
            <a:off x="6357950" y="3214686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H="1">
            <a:off x="7786710" y="3214686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 flipH="1">
            <a:off x="6607983" y="4107661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6200000" flipH="1">
            <a:off x="7965305" y="4107661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8036743" y="4107661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6200000" flipH="1">
            <a:off x="6679421" y="4107661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 flipH="1" flipV="1">
            <a:off x="6786578" y="3000372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 flipH="1" flipV="1">
            <a:off x="8143900" y="3143248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 flipH="1" flipV="1">
            <a:off x="8215338" y="3214686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 flipH="1" flipV="1">
            <a:off x="6858016" y="3071810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 flipH="1" flipV="1">
            <a:off x="6858016" y="3214686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 flipH="1" flipV="1">
            <a:off x="8286776" y="3286124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00"/>
                            </p:stCondLst>
                            <p:childTnLst>
                              <p:par>
                                <p:cTn id="24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8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8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1000"/>
                            </p:stCondLst>
                            <p:childTnLst>
                              <p:par>
                                <p:cTn id="32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8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5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7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3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80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1000"/>
                            </p:stCondLst>
                            <p:childTnLst>
                              <p:par>
                                <p:cTn id="41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9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80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4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2000"/>
                            </p:stCondLst>
                            <p:childTnLst>
                              <p:par>
                                <p:cTn id="45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800" decel="100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80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1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800" decel="100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9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6" dur="800" decel="100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7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4" dur="800" decel="100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5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2" dur="800" decel="100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3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0" dur="800" decel="100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1" dur="8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8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8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8" dur="800" decel="100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9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Признаки равенства прямоугольных треугольников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3571876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двум катетам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АВ = КМ, АС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∆АВС = 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KMN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1714480" y="1285860"/>
            <a:ext cx="2357454" cy="1571636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4929190" y="1357298"/>
            <a:ext cx="2357454" cy="1571636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00166" y="271462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286644" y="271462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12858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43438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071934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357290" y="11429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072066" y="3357562"/>
            <a:ext cx="3429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катету и прилежащему острому углу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AB = KM,   &lt;B = &lt;M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∆АВС = 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KMN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5214950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гипотенузе и острому углу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ВС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MN, &lt;B = &lt;M,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∆АВС = 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KMN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4876" y="5214950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гипотенузе и катету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ВС = 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АС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∆АВС = 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KMN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Неравенство треугольника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428736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Каждая сторона треугольника меньше суммы двух других сторон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42910" y="2285992"/>
            <a:ext cx="3000396" cy="2571768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5720" y="46434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00232" y="20002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643306" y="46434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6248" y="2857496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АВ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 + АС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АС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АВ + ВС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АВ + АС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Сумма углов треугольника равна 180°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00034" y="2214554"/>
            <a:ext cx="3786214" cy="2714644"/>
          </a:xfrm>
          <a:prstGeom prst="triangle">
            <a:avLst>
              <a:gd name="adj" fmla="val 30133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71604" y="157161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496" y="4929198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929198"/>
            <a:ext cx="428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1571612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&lt;A + &lt;B + &lt;C = 180°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16</a:t>
            </a:fld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643306" y="4929198"/>
            <a:ext cx="342902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57686" y="2500306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Угол, смежный с каким-нибудь углом треугольника, называется внешним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Дуга 14"/>
          <p:cNvSpPr/>
          <p:nvPr/>
        </p:nvSpPr>
        <p:spPr>
          <a:xfrm>
            <a:off x="3643306" y="4714884"/>
            <a:ext cx="857256" cy="42862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929322" y="492919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6314" y="350043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АВО – внешний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Внешний угол треугольника равен сумме двух углов треугольника, не смежных с ним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2066" y="1600200"/>
            <a:ext cx="361473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&lt;3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смежный 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&lt;4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&lt;4 + &lt;3 = 180°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(&lt;1 + &lt;2) + &lt;3 = 180°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&lt;1 + &lt;2 = &lt;4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14282" y="2500306"/>
            <a:ext cx="2286016" cy="2428892"/>
          </a:xfrm>
          <a:prstGeom prst="triangle">
            <a:avLst>
              <a:gd name="adj" fmla="val 76577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2"/>
          </p:cNvCxnSpPr>
          <p:nvPr/>
        </p:nvCxnSpPr>
        <p:spPr>
          <a:xfrm rot="16200000" flipH="1">
            <a:off x="2143108" y="3000372"/>
            <a:ext cx="1588" cy="38576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0034" y="45005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14480" y="29289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071670" y="457200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00298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Зависимость между величинами сторон и углов треугольника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857364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треугольнике: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1) против большей стороны лежит больший угол;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обратно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против большего угла лежит большая сторона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3214686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В прямоугольном треугольнике гипотенуза больше катета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Если два треугольника равны, то треугольник равнобедренный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Теорема Фалеса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428736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на одной из двух прямых отложить последовательно несколько равных отрезков и через их концы провести параллельные прямые, пересекающие вторую прямую, то они отсекут на второй прямой равные между собой отрезки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392877" y="3321843"/>
            <a:ext cx="2928958" cy="2000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1107257" y="3321843"/>
            <a:ext cx="3143272" cy="20717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1472" y="55007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28728" y="55721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2" name="Блок-схема: узел 11"/>
          <p:cNvSpPr/>
          <p:nvPr/>
        </p:nvSpPr>
        <p:spPr>
          <a:xfrm flipV="1">
            <a:off x="2357422" y="3500438"/>
            <a:ext cx="71438" cy="7143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 flipV="1">
            <a:off x="1928794" y="4143380"/>
            <a:ext cx="71438" cy="7143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 flipV="1">
            <a:off x="1500166" y="4786322"/>
            <a:ext cx="71438" cy="7143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000232" y="321468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571604" y="38576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142976" y="44291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000760" y="292893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А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А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 flipH="1" flipV="1">
            <a:off x="1071538" y="5357825"/>
            <a:ext cx="71438" cy="7143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14348" y="507207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4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785918" y="3500438"/>
            <a:ext cx="3214710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500166" y="4143380"/>
            <a:ext cx="3214710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214414" y="4786322"/>
            <a:ext cx="3214710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14348" y="5357826"/>
            <a:ext cx="3214710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29256" y="350043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Проведем параллельные прямые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7554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aseline="-25000" dirty="0" smtClean="0"/>
              <a:t>1</a:t>
            </a:r>
            <a:endParaRPr lang="ru-RU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2857488" y="392906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aseline="-25000" dirty="0" smtClean="0"/>
              <a:t>2</a:t>
            </a:r>
            <a:endParaRPr lang="ru-RU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2500298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aseline="-25000" dirty="0" smtClean="0"/>
              <a:t>3</a:t>
            </a:r>
            <a:endParaRPr lang="ru-RU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2143108" y="50720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aseline="-25000" dirty="0" smtClean="0"/>
              <a:t>4</a:t>
            </a:r>
            <a:endParaRPr lang="ru-RU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786446" y="4357694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aseline="-25000" dirty="0" smtClean="0"/>
              <a:t>1</a:t>
            </a:r>
            <a:r>
              <a:rPr lang="ru-RU" dirty="0" smtClean="0"/>
              <a:t>В</a:t>
            </a:r>
            <a:r>
              <a:rPr lang="ru-RU" baseline="-25000" dirty="0" smtClean="0"/>
              <a:t>2</a:t>
            </a:r>
            <a:r>
              <a:rPr lang="ru-RU" dirty="0" smtClean="0"/>
              <a:t> = В</a:t>
            </a:r>
            <a:r>
              <a:rPr lang="ru-RU" baseline="-25000" dirty="0" smtClean="0"/>
              <a:t>2</a:t>
            </a:r>
            <a:r>
              <a:rPr lang="ru-RU" dirty="0" smtClean="0"/>
              <a:t>В</a:t>
            </a:r>
            <a:r>
              <a:rPr lang="ru-RU" baseline="-25000" dirty="0" smtClean="0"/>
              <a:t>3</a:t>
            </a:r>
            <a:r>
              <a:rPr lang="ru-RU" dirty="0" smtClean="0"/>
              <a:t> = В</a:t>
            </a:r>
            <a:r>
              <a:rPr lang="ru-RU" baseline="-25000" dirty="0" smtClean="0"/>
              <a:t>3</a:t>
            </a:r>
            <a:r>
              <a:rPr lang="ru-RU" dirty="0" smtClean="0"/>
              <a:t>В</a:t>
            </a:r>
            <a:r>
              <a:rPr lang="ru-RU" baseline="-25000" dirty="0" smtClean="0"/>
              <a:t>4</a:t>
            </a:r>
            <a:r>
              <a:rPr lang="ru-RU" dirty="0" smtClean="0"/>
              <a:t>   </a:t>
            </a:r>
            <a:endParaRPr lang="ru-RU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26" grpId="0"/>
      <p:bldP spid="27" grpId="0"/>
      <p:bldP spid="29" grpId="0"/>
      <p:bldP spid="30" grpId="0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Высота, медиана, биссектриса треугольника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57298"/>
            <a:ext cx="3000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Отрезок, соединяющий вершину треугольника с серединой противоположной стороны, называется медианой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42910" y="3286124"/>
            <a:ext cx="2071702" cy="2428892"/>
          </a:xfrm>
          <a:prstGeom prst="triangle">
            <a:avLst>
              <a:gd name="adj" fmla="val 2458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0"/>
          </p:cNvCxnSpPr>
          <p:nvPr/>
        </p:nvCxnSpPr>
        <p:spPr>
          <a:xfrm rot="16200000" flipH="1">
            <a:off x="183214" y="4255189"/>
            <a:ext cx="2428892" cy="4907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928662" y="5643578"/>
            <a:ext cx="214314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2071670" y="5643578"/>
            <a:ext cx="214314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00100" y="30003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00166" y="57150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85786" y="621508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АМ – медиана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57554" y="1357298"/>
            <a:ext cx="30003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Отрезок биссектрисы угла треугольника, соединяющий вершину треугольника с точкой противоположной стороны, называется биссектрисой треугольника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3428992" y="3214686"/>
            <a:ext cx="2071702" cy="2500330"/>
          </a:xfrm>
          <a:prstGeom prst="triangle">
            <a:avLst>
              <a:gd name="adj" fmla="val 7824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786314" y="292893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357686" y="57150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3625447" y="4304117"/>
            <a:ext cx="2428893" cy="3929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Дуга 26"/>
          <p:cNvSpPr/>
          <p:nvPr/>
        </p:nvSpPr>
        <p:spPr>
          <a:xfrm rot="9073848">
            <a:off x="4831693" y="3187831"/>
            <a:ext cx="266430" cy="553772"/>
          </a:xfrm>
          <a:prstGeom prst="arc">
            <a:avLst>
              <a:gd name="adj1" fmla="val 17451285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 rot="8502008">
            <a:off x="4913664" y="3341970"/>
            <a:ext cx="367196" cy="538464"/>
          </a:xfrm>
          <a:prstGeom prst="arc">
            <a:avLst>
              <a:gd name="adj1" fmla="val 17451285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214678" y="621508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АА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биссектриса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72264" y="1357298"/>
            <a:ext cx="23574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Перпендикуляр, проведенный из вершины треугольника к прямой, содержащей противоположную сторону, называется перпендикуляром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6357950" y="3357562"/>
            <a:ext cx="2357454" cy="2357454"/>
          </a:xfrm>
          <a:prstGeom prst="triangle">
            <a:avLst>
              <a:gd name="adj" fmla="val 8056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>
            <a:stCxn id="31" idx="0"/>
            <a:endCxn id="31" idx="3"/>
          </p:cNvCxnSpPr>
          <p:nvPr/>
        </p:nvCxnSpPr>
        <p:spPr>
          <a:xfrm rot="16200000" flipH="1">
            <a:off x="7078388" y="4536289"/>
            <a:ext cx="235745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143900" y="57150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7929586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6715108" y="621508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 - высота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072462" y="5572140"/>
            <a:ext cx="285752" cy="1428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  <p:bldP spid="16" grpId="0" animBg="1"/>
      <p:bldP spid="17" grpId="0"/>
      <p:bldP spid="18" grpId="0"/>
      <p:bldP spid="27" grpId="0" animBg="1"/>
      <p:bldP spid="28" grpId="0" animBg="1"/>
      <p:bldP spid="29" grpId="0"/>
      <p:bldP spid="31" grpId="0" animBg="1"/>
      <p:bldP spid="36" grpId="0"/>
      <p:bldP spid="37" grpId="0"/>
      <p:bldP spid="38" grpId="0"/>
      <p:bldP spid="4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Подобие треугольников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214422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Два треугольника называются подобными, если их углы соответственно  равны и стороны одного треугольника пропорциональны сходственным сторонам другого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071538" y="2714620"/>
            <a:ext cx="2214578" cy="1785950"/>
          </a:xfrm>
          <a:prstGeom prst="triangle">
            <a:avLst>
              <a:gd name="adj" fmla="val 7815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500562" y="2285992"/>
            <a:ext cx="2714644" cy="2214578"/>
          </a:xfrm>
          <a:prstGeom prst="triangle">
            <a:avLst>
              <a:gd name="adj" fmla="val 7815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14348" y="428625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86116" y="421481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643174" y="22859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215074" y="2071678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071934" y="4214818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86644" y="4214818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85786" y="4857760"/>
            <a:ext cx="32147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&lt;A = &lt;A</a:t>
            </a:r>
            <a:r>
              <a:rPr lang="en-US" baseline="-25000" dirty="0" smtClean="0"/>
              <a:t>1 ,</a:t>
            </a:r>
            <a:r>
              <a:rPr lang="en-US" dirty="0" smtClean="0"/>
              <a:t>   &lt;B = &lt; B</a:t>
            </a:r>
            <a:r>
              <a:rPr lang="en-US" baseline="-25000" dirty="0" smtClean="0"/>
              <a:t>1,</a:t>
            </a:r>
            <a:r>
              <a:rPr lang="en-US" dirty="0" smtClean="0"/>
              <a:t>    &lt;C = &lt;C</a:t>
            </a:r>
            <a:r>
              <a:rPr lang="en-US" baseline="-25000" dirty="0" smtClean="0"/>
              <a:t>1,</a:t>
            </a:r>
          </a:p>
          <a:p>
            <a:endParaRPr lang="ru-RU" baseline="-25000" dirty="0"/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387894"/>
              </p:ext>
            </p:extLst>
          </p:nvPr>
        </p:nvGraphicFramePr>
        <p:xfrm>
          <a:off x="4368800" y="4768850"/>
          <a:ext cx="27622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4" name="Формула" r:id="rId3" imgW="1473120" imgH="431640" progId="Equation.3">
                  <p:embed/>
                </p:oleObj>
              </mc:Choice>
              <mc:Fallback>
                <p:oleObj name="Формула" r:id="rId3" imgW="14731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4768850"/>
                        <a:ext cx="27622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71472" y="5429264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коэффициент подобия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85918" y="6072206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∆АВС ∞ ∆</a:t>
            </a:r>
            <a:r>
              <a:rPr lang="en-US" dirty="0" smtClean="0"/>
              <a:t> A</a:t>
            </a:r>
            <a:r>
              <a:rPr lang="en-US" baseline="-25000" dirty="0" smtClean="0"/>
              <a:t>1</a:t>
            </a:r>
            <a:r>
              <a:rPr lang="ru-RU" baseline="-25000" dirty="0" smtClean="0"/>
              <a:t>   </a:t>
            </a:r>
            <a:r>
              <a:rPr lang="en-US" baseline="-25000" dirty="0" smtClean="0"/>
              <a:t>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071802" y="6072206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86116" y="6072206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Признаки подобия треугольников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928670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Если два угла одного треугольника соответственно равны двум углам другого треугольника, то такие треугольники подобны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643050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Если две стороны одного треугольника пропорциональны двум сторонам другого треугольника и углы, заключенные между этими сторонами, равны, то такие треугольники подобны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571744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Если три стороны одного треугольника пропорциональны трем сторонам другого треугольника, то такие треугольники подобны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14282" y="3714752"/>
            <a:ext cx="2071702" cy="1785950"/>
          </a:xfrm>
          <a:prstGeom prst="triangle">
            <a:avLst>
              <a:gd name="adj" fmla="val 7064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714612" y="3286124"/>
            <a:ext cx="2714644" cy="2214578"/>
          </a:xfrm>
          <a:prstGeom prst="triangle">
            <a:avLst>
              <a:gd name="adj" fmla="val 7064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5500702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28728" y="34290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43108" y="55007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714612" y="55007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550070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43438" y="314324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143636" y="3429000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&lt;A = &lt;K, &lt;B = &lt;M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 ∆АВС ∞ ∆КРМ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9322" y="3500438"/>
            <a:ext cx="2571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АВ : КР = АС : КМ,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=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 ∆АВС ∞ ∆КРМ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72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904049"/>
              </p:ext>
            </p:extLst>
          </p:nvPr>
        </p:nvGraphicFramePr>
        <p:xfrm>
          <a:off x="5770563" y="3786188"/>
          <a:ext cx="29352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7" name="Формула" r:id="rId3" imgW="1155600" imgH="393480" progId="Equation.3">
                  <p:embed/>
                </p:oleObj>
              </mc:Choice>
              <mc:Fallback>
                <p:oleObj name="Формула" r:id="rId3" imgW="11556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563" y="3786188"/>
                        <a:ext cx="2935287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929322" y="5214950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∆АВС ∞ ∆КРМ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5" grpId="0"/>
      <p:bldP spid="15" grpId="1"/>
      <p:bldP spid="16" grpId="0"/>
      <p:bldP spid="16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Синус, косинус, тангенс острого угла прямоугольного треугольника и углов от 0° до 180°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571472" y="1571612"/>
            <a:ext cx="3000396" cy="2857520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034" y="44291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57554" y="44291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121442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29058" y="1071546"/>
            <a:ext cx="4714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Синусом острого угла прямоугольного треугольника называется отношение противолежащего катета к гипотенузе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5000628" y="1928802"/>
          <a:ext cx="2357454" cy="878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4" name="Формула" r:id="rId4" imgW="736560" imgH="393480" progId="Equation.3">
                  <p:embed/>
                </p:oleObj>
              </mc:Choice>
              <mc:Fallback>
                <p:oleObj name="Формула" r:id="rId4" imgW="7365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1928802"/>
                        <a:ext cx="2357454" cy="8781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929058" y="2786058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Косинусом острого угла прямоугольного треугольника называется отношение прилежащего катета к гипотенузе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4857752" y="3643314"/>
          <a:ext cx="2357454" cy="757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5" name="Формула" r:id="rId6" imgW="761760" imgH="393480" progId="Equation.3">
                  <p:embed/>
                </p:oleObj>
              </mc:Choice>
              <mc:Fallback>
                <p:oleObj name="Формула" r:id="rId6" imgW="7617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3643314"/>
                        <a:ext cx="2357454" cy="7573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929058" y="4286256"/>
            <a:ext cx="4286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Тангенсом острого угла прямоугольного треугольника называется отношение противолежащего катета к прилежащему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Объект 16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6" name="Формула" r:id="rId8" imgW="0" imgH="0" progId="Equation.3">
                  <p:embed/>
                </p:oleObj>
              </mc:Choice>
              <mc:Fallback>
                <p:oleObj name="Формула" r:id="rId8" imgW="0" imgH="0" progId="Equation.3">
                  <p:embed/>
                  <p:pic>
                    <p:nvPicPr>
                      <p:cNvPr id="0" name="Rectangle 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4786314" y="5357826"/>
          <a:ext cx="2143140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7" name="Формула" r:id="rId9" imgW="647640" imgH="393480" progId="Equation.3">
                  <p:embed/>
                </p:oleObj>
              </mc:Choice>
              <mc:Fallback>
                <p:oleObj name="Формула" r:id="rId9" imgW="6476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5357826"/>
                        <a:ext cx="2143140" cy="785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Основное тригонометрическое тождество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5429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sin² x + cos² x = 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1857364"/>
            <a:ext cx="6858048" cy="52322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Теорема о площади треугольника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271462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Площадь треугольника равна половине произведения двух его сторон на синус угла между ними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4643438" y="3857628"/>
          <a:ext cx="3286148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1" name="Формула" r:id="rId3" imgW="888840" imgH="393480" progId="Equation.3">
                  <p:embed/>
                </p:oleObj>
              </mc:Choice>
              <mc:Fallback>
                <p:oleObj name="Формула" r:id="rId3" imgW="8888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857628"/>
                        <a:ext cx="3286148" cy="1214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ый треугольник 8"/>
          <p:cNvSpPr/>
          <p:nvPr/>
        </p:nvSpPr>
        <p:spPr>
          <a:xfrm>
            <a:off x="1142976" y="4214818"/>
            <a:ext cx="3214710" cy="2000264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57224" y="50006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57356" y="621508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57224" y="614364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Теорема синусов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614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Стороны треугольника пропорциональны синусам противолежащих углов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357290" y="2000240"/>
            <a:ext cx="4572032" cy="1643074"/>
          </a:xfrm>
          <a:prstGeom prst="triangle">
            <a:avLst>
              <a:gd name="adj" fmla="val 4507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14546" y="22859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35743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357554" y="37147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86116" y="16430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350043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00760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graphicFrame>
        <p:nvGraphicFramePr>
          <p:cNvPr id="99331" name="Object 3"/>
          <p:cNvGraphicFramePr>
            <a:graphicFrameLocks noChangeAspect="1"/>
          </p:cNvGraphicFramePr>
          <p:nvPr/>
        </p:nvGraphicFramePr>
        <p:xfrm>
          <a:off x="2857488" y="4286256"/>
          <a:ext cx="3664078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5" name="Формула" r:id="rId3" imgW="1346040" imgH="393480" progId="Equation.3">
                  <p:embed/>
                </p:oleObj>
              </mc:Choice>
              <mc:Fallback>
                <p:oleObj name="Формула" r:id="rId3" imgW="13460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4286256"/>
                        <a:ext cx="3664078" cy="10715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Теорема косинусов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614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Квадрат стороны треугольника равен сумме квадратов двух других сторон минус удвоенное произведение этих сторон на косинус угла между ними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357290" y="2000240"/>
            <a:ext cx="4572032" cy="1643074"/>
          </a:xfrm>
          <a:prstGeom prst="triangle">
            <a:avLst>
              <a:gd name="adj" fmla="val 4507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14546" y="22859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35743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357554" y="37147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86116" y="16430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350043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00760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graphicFrame>
        <p:nvGraphicFramePr>
          <p:cNvPr id="1003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786612"/>
              </p:ext>
            </p:extLst>
          </p:nvPr>
        </p:nvGraphicFramePr>
        <p:xfrm>
          <a:off x="1428728" y="4357694"/>
          <a:ext cx="5697181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0" name="Формула" r:id="rId3" imgW="1473120" imgH="203040" progId="Equation.3">
                  <p:embed/>
                </p:oleObj>
              </mc:Choice>
              <mc:Fallback>
                <p:oleObj name="Формула" r:id="rId3" imgW="14731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4357694"/>
                        <a:ext cx="5697181" cy="785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 9.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равнобедренном треугольнике АВС с основанием АС внешний угол при вершине С равен 123°. Найдите величину угла АВС. Ответ дайте в градусах.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543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&lt;BAC = &lt;BCA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&lt;BCA = 180° – 123° = 57°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&lt;ABC = 180° – 2·57° = 66°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Ответ: 66°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214414" y="1928802"/>
            <a:ext cx="2786082" cy="3214710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785918" y="3214686"/>
            <a:ext cx="357190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000364" y="3214686"/>
            <a:ext cx="357190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928926" y="5143512"/>
            <a:ext cx="185738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57620" y="471488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123°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071538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929058" y="50720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28860" y="164305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№9. В треугольнике АВС 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биссектриса, угол С равен 50°, угол СА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равен 28°. Найдите угол В. Ответ дайте в градусах.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&lt;A + &lt;B + &lt;C = 180°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&lt;CAD = &lt;BAD = 28°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&lt;A = 2·28° = 56°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&lt;B = 180° - 56° - 50° = 74°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Ответ: 74°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000100" y="2571744"/>
            <a:ext cx="2000264" cy="1643074"/>
          </a:xfrm>
          <a:prstGeom prst="triangle">
            <a:avLst>
              <a:gd name="adj" fmla="val 67316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2"/>
            <a:endCxn id="5" idx="5"/>
          </p:cNvCxnSpPr>
          <p:nvPr/>
        </p:nvCxnSpPr>
        <p:spPr>
          <a:xfrm rot="5400000" flipH="1" flipV="1">
            <a:off x="1426021" y="2967359"/>
            <a:ext cx="821537" cy="16733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034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714612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43108" y="22145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28926" y="42148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№9. Один острый угол прямоугольного треугольника в два раза больше другого. Найдите меньший острый угол. Ответ дайте в градусах.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&lt;A + &lt;B = 90°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&lt;A = 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тогда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&lt;B =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2х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+ 2х = 90°</a:t>
            </a:r>
          </a:p>
          <a:p>
            <a:pPr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30°</a:t>
            </a:r>
          </a:p>
          <a:p>
            <a:pPr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Ответ: 30°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flipH="1">
            <a:off x="857224" y="2285992"/>
            <a:ext cx="2285984" cy="271464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42910" y="50006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000364" y="492919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71802" y="20002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 24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прямоугольном треугольнике АВС  с прямым углом С известны катеты: АС = 6, ВС = 8. Найдите медиану СК этого треугольника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Решение: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142976" y="2285992"/>
            <a:ext cx="2500330" cy="2857520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57224" y="492919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643306" y="492919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57224" y="21431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cxnSp>
        <p:nvCxnSpPr>
          <p:cNvPr id="10" name="Прямая соединительная линия 9"/>
          <p:cNvCxnSpPr>
            <a:endCxn id="4" idx="5"/>
          </p:cNvCxnSpPr>
          <p:nvPr/>
        </p:nvCxnSpPr>
        <p:spPr>
          <a:xfrm rot="5400000" flipH="1" flipV="1">
            <a:off x="1053678" y="3804050"/>
            <a:ext cx="1428760" cy="12501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85984" y="335756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267327"/>
              </p:ext>
            </p:extLst>
          </p:nvPr>
        </p:nvGraphicFramePr>
        <p:xfrm>
          <a:off x="2987675" y="2286000"/>
          <a:ext cx="575468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4" imgW="2882880" imgH="393480" progId="Equation.3">
                  <p:embed/>
                </p:oleObj>
              </mc:Choice>
              <mc:Fallback>
                <p:oleObj name="Формула" r:id="rId4" imgW="28828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286000"/>
                        <a:ext cx="5754688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357818" y="3500438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Ответ: 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Средняя линия треугольника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85720" y="1428736"/>
            <a:ext cx="3214710" cy="4071966"/>
          </a:xfrm>
          <a:prstGeom prst="triangle">
            <a:avLst>
              <a:gd name="adj" fmla="val 6379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786314" y="1285860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Средней линией треугольника называется отрезок, соединяющий середины двух его сторон.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214414" y="3643314"/>
            <a:ext cx="178595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28662" y="335756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000364" y="335756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72066" y="214311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КМ – средняя линия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7686" y="2857496"/>
            <a:ext cx="435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Средняя линия треугольника параллельна одной из его сторон и равна половине этой стороны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5007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000232" y="12144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357554" y="55007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840637"/>
              </p:ext>
            </p:extLst>
          </p:nvPr>
        </p:nvGraphicFramePr>
        <p:xfrm>
          <a:off x="5786446" y="3786190"/>
          <a:ext cx="177006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5" name="Формула" r:id="rId3" imgW="545760" imgH="253800" progId="Equation.3">
                  <p:embed/>
                </p:oleObj>
              </mc:Choice>
              <mc:Fallback>
                <p:oleObj name="Формула" r:id="rId3" imgW="54576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3786190"/>
                        <a:ext cx="1770062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07998"/>
              </p:ext>
            </p:extLst>
          </p:nvPr>
        </p:nvGraphicFramePr>
        <p:xfrm>
          <a:off x="5429256" y="4786322"/>
          <a:ext cx="2286016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6" name="Формула" r:id="rId5" imgW="787320" imgH="393480" progId="Equation.3">
                  <p:embed/>
                </p:oleObj>
              </mc:Choice>
              <mc:Fallback>
                <p:oleObj name="Формула" r:id="rId5" imgW="7873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4786322"/>
                        <a:ext cx="2286016" cy="1143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 24. В треугольнике АВС угол С равен 28°. Внешний угол при вершине В равен 68°. Найдите угол 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1145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способ: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Внешний угол треугольника равен сумме двух углов треугольника, не смежных с ним. Следовательно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&lt;A + &lt;C = 68°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&lt;A = 68° – 28° = 40°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Ответ: 40°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642910" y="2000240"/>
            <a:ext cx="1928826" cy="19288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393009" y="2750339"/>
            <a:ext cx="1928826" cy="4286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2910" y="3929066"/>
            <a:ext cx="307183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5720" y="385762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071670" y="392906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71736" y="16430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43108" y="221455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28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143108" y="3643314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68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3438" y="4214818"/>
            <a:ext cx="40719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&lt;ABC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180° - 68° = 112°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Сумма углов треугольника равна 180°.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Следовательно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&lt;A + &lt;B + &lt;C = 180°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&lt;A = 180° – 28° – 112° = 40°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40°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 25. Отрезки АВ 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пересекаются в точке О, являющейся их серединой. Докажите равенство треугольников АВС и ВА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785926"/>
            <a:ext cx="4352956" cy="18573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∆ODB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∆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AOC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двум сторонам и углу между ними)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AO = OB, DO = OC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условию,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&lt;DOB = &lt;AO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вертикальные,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следовательно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DB = AC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928662" y="2071678"/>
            <a:ext cx="3071834" cy="2214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1035819" y="2964653"/>
            <a:ext cx="2928958" cy="7143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2910" y="414338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00232" y="150017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857488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857620" y="17144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71736" y="307181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2071670" y="2857496"/>
            <a:ext cx="2714644" cy="114300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928662" y="4286256"/>
            <a:ext cx="1928826" cy="50006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00596" y="1357298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Достроим треугольники АВС и ВА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321440" y="2464588"/>
            <a:ext cx="2428893" cy="121444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43108" y="1857364"/>
            <a:ext cx="1857388" cy="21431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750331" y="1893083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1750993" y="4535495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572000" y="3571876"/>
            <a:ext cx="428628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ADO = ∆BCO </a:t>
            </a:r>
            <a:r>
              <a:rPr lang="ru-RU" dirty="0" smtClean="0"/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двум сторонам и углу между ними)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AO = OB, DO = OC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условию,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&lt;DO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&lt;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вертикальные,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следовательно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 =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643042" y="2571744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643042" y="2643182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357554" y="3214686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3357554" y="3143248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142976" y="5500702"/>
            <a:ext cx="71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олучили: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DB = AC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 = BC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АВ – общая. Таким образом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ABC = ∆BAD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(по трем сторонам). 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Что и требовалось доказать.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2" grpId="0"/>
      <p:bldP spid="42" grpId="0"/>
      <p:bldP spid="5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№25. В треугольнике АВС  М – середина АВ,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середина ВС. Докажите подобие треугольников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MBN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2500306"/>
            <a:ext cx="4038600" cy="2928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Так как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|| АС,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&lt;ACB = &lt;MNB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(как соответственные),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&lt;ABC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общий,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85720" y="2214554"/>
            <a:ext cx="3786214" cy="3357586"/>
          </a:xfrm>
          <a:prstGeom prst="triangle">
            <a:avLst>
              <a:gd name="adj" fmla="val 7341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55721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55721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57488" y="19288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>
            <a:endCxn id="5" idx="5"/>
          </p:cNvCxnSpPr>
          <p:nvPr/>
        </p:nvCxnSpPr>
        <p:spPr>
          <a:xfrm rot="5400000" flipH="1" flipV="1">
            <a:off x="2016521" y="4019935"/>
            <a:ext cx="1678793" cy="14256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28794" y="57864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571868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714876" y="1500174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 как М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середины сторон АВ и ВС, то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средняя линия  ∆АВС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2143116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следовательно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|| АС.</a:t>
            </a:r>
          </a:p>
          <a:p>
            <a:endParaRPr lang="ru-RU" dirty="0"/>
          </a:p>
        </p:txBody>
      </p:sp>
      <p:sp>
        <p:nvSpPr>
          <p:cNvPr id="20" name="Дуга 19"/>
          <p:cNvSpPr/>
          <p:nvPr/>
        </p:nvSpPr>
        <p:spPr>
          <a:xfrm rot="11143949">
            <a:off x="2848392" y="2461513"/>
            <a:ext cx="661132" cy="14902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1143949">
            <a:off x="3363343" y="4104589"/>
            <a:ext cx="661132" cy="14902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7569684">
            <a:off x="3411684" y="5513990"/>
            <a:ext cx="785653" cy="174116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7569684">
            <a:off x="3197766" y="5491719"/>
            <a:ext cx="1105393" cy="23228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714876" y="4071942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следовательно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MBN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∞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(по двум углам)</a:t>
            </a:r>
          </a:p>
          <a:p>
            <a:pPr algn="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и требовалось доказать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6" grpId="0"/>
      <p:bldP spid="18" grpId="0"/>
      <p:bldP spid="20" grpId="0" animBg="1"/>
      <p:bldP spid="21" grpId="0" animBg="1"/>
      <p:bldP spid="22" grpId="0" animBg="1"/>
      <p:bldP spid="24" grpId="0" animBg="1"/>
      <p:bldP spid="2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 25. В прямоугольном треугольнике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KLM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прямым углом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проведена высота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Докажите, что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LP² = KP·MP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1600201"/>
            <a:ext cx="4929222" cy="332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KLM ∞ ∆KPL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двум углам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&lt;K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общий,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&lt;KLM = &lt;KPL = 90°)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KLM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MPL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двум углам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&lt;M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общий, &lt;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KLM = &lt;MPL = 90°)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KPL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MPL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двум углам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(углы при вершине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прямые,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&lt;K = &lt;MLP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 как 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KPL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MPL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785786" y="2214554"/>
            <a:ext cx="2714644" cy="1857388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1472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28992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14480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>
            <a:stCxn id="6" idx="0"/>
          </p:cNvCxnSpPr>
          <p:nvPr/>
        </p:nvCxnSpPr>
        <p:spPr>
          <a:xfrm rot="5400000" flipH="1" flipV="1">
            <a:off x="696488" y="2982513"/>
            <a:ext cx="1143008" cy="1035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357685" y="4214818"/>
          <a:ext cx="3007309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Формула" r:id="rId3" imgW="1841400" imgH="393480" progId="Equation.3">
                  <p:embed/>
                </p:oleObj>
              </mc:Choice>
              <mc:Fallback>
                <p:oleObj name="Формула" r:id="rId3" imgW="18414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5" y="4214818"/>
                        <a:ext cx="3007309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00562" y="5072074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Что и требовалось доказать.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ерединный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перпендикуляр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285860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Серединным перпендикуляром к отрезку называется прямая, проходящая через середину данного отрезка и перпендикулярна к нему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857884" y="2000240"/>
            <a:ext cx="285752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6536545" y="1893083"/>
            <a:ext cx="150019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86644" y="11429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857884" y="192880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643966" y="192880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786446" y="157161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572528" y="157161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6572264" y="1928802"/>
            <a:ext cx="214314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7715272" y="1928802"/>
            <a:ext cx="214314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472" y="2143116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– серединный перпендикуляр к отрезку АВ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82" y="2928934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Каждая точка серединного перпендикуляра к отрезку равноудалена от концов этого  отрезка.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Каждая точка, равноудаленная от концов отрезка, лежит на серединном перпендикуляре к нему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714348" y="4500570"/>
            <a:ext cx="2428892" cy="1928802"/>
          </a:xfrm>
          <a:prstGeom prst="triangle">
            <a:avLst>
              <a:gd name="adj" fmla="val 46675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285732" y="5286375"/>
            <a:ext cx="3143248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857356" y="414338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28596" y="61436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071802" y="614364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1142976" y="6357958"/>
            <a:ext cx="357190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2143108" y="6357958"/>
            <a:ext cx="357190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57356" y="64886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857356" y="6286520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28728" y="37147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3857620" y="3714752"/>
            <a:ext cx="485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серединный перпендикуляр к отрезку АВ,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 – середина отрезка АВ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 Є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АМ = ВМ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30" grpId="0"/>
      <p:bldP spid="31" grpId="0"/>
      <p:bldP spid="32" grpId="0"/>
      <p:bldP spid="36" grpId="0"/>
      <p:bldP spid="37" grpId="0" animBg="1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Точка пересечения серединных перпендикуляров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643050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Серединные перпендикуляры к сторонам треугольника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пересекаются в одной точке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142976" y="3143248"/>
            <a:ext cx="4429156" cy="2571768"/>
          </a:xfrm>
          <a:prstGeom prst="triangle">
            <a:avLst>
              <a:gd name="adj" fmla="val 2090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28662" y="57864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28794" y="271462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00694" y="57150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2714215" y="5715413"/>
            <a:ext cx="114380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14414" y="4143380"/>
            <a:ext cx="2071702" cy="10001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3143240" y="3929066"/>
            <a:ext cx="1357322" cy="10715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2976" y="37861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000496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16" y="614364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071802" y="47863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3571868" y="4357694"/>
            <a:ext cx="142876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V="1">
            <a:off x="3571868" y="4500570"/>
            <a:ext cx="142876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286116" y="5572140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357554" y="5643578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643042" y="4500570"/>
            <a:ext cx="214314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1571604" y="4572008"/>
            <a:ext cx="142876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643042" y="3571876"/>
            <a:ext cx="357190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285852" y="4929198"/>
            <a:ext cx="357190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2786050" y="3643314"/>
            <a:ext cx="285752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2857488" y="3714752"/>
            <a:ext cx="285752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4286248" y="4857760"/>
            <a:ext cx="285752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4357686" y="4929198"/>
            <a:ext cx="285752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1893075" y="567929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1964513" y="567929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2035951" y="567929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4250529" y="567929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4321967" y="567929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4393405" y="567929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6072198" y="2428868"/>
          <a:ext cx="1643074" cy="18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3" name="Формула" r:id="rId3" imgW="571320" imgH="660240" progId="Equation.3">
                  <p:embed/>
                </p:oleObj>
              </mc:Choice>
              <mc:Fallback>
                <p:oleObj name="Формула" r:id="rId3" imgW="571320" imgH="660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2428868"/>
                        <a:ext cx="1643074" cy="189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5214942" y="4357694"/>
            <a:ext cx="3500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m, n, p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пересекаются в точке 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Точка пересечения биссектрис треугольника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85786" y="2428868"/>
            <a:ext cx="3786214" cy="314327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85786" y="1357298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Биссектрисы треугольника пересекаются в одной точке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55721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00562" y="55721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00298" y="20716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988311" y="3869417"/>
            <a:ext cx="3131130" cy="2500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14546" y="557214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429124" y="1857364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 – биссектриса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endParaRPr lang="ru-RU" dirty="0"/>
          </a:p>
        </p:txBody>
      </p:sp>
      <p:cxnSp>
        <p:nvCxnSpPr>
          <p:cNvPr id="14" name="Прямая соединительная линия 13"/>
          <p:cNvCxnSpPr>
            <a:stCxn id="4" idx="2"/>
          </p:cNvCxnSpPr>
          <p:nvPr/>
        </p:nvCxnSpPr>
        <p:spPr>
          <a:xfrm rot="5400000" flipH="1" flipV="1">
            <a:off x="1643042" y="3429000"/>
            <a:ext cx="1285884" cy="30003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86182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429124" y="228599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 – биссектриса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29124" y="271462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 – биссектриса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6200000" flipV="1">
            <a:off x="2482438" y="3446860"/>
            <a:ext cx="1071569" cy="31789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71538" y="428625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500298" y="435769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643438" y="3429000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– точка пересечения биссектрис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17" grpId="0"/>
      <p:bldP spid="18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Точка пересечения высот треугольника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285860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Высоты треугольника (или их продолжения) пересекаются в одной точке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85720" y="2000240"/>
            <a:ext cx="2571768" cy="3500462"/>
          </a:xfrm>
          <a:prstGeom prst="triangle">
            <a:avLst>
              <a:gd name="adj" fmla="val 7747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55007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14612" y="55007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000232" y="178592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>
            <a:stCxn id="5" idx="0"/>
            <a:endCxn id="5" idx="3"/>
          </p:cNvCxnSpPr>
          <p:nvPr/>
        </p:nvCxnSpPr>
        <p:spPr>
          <a:xfrm rot="16200000" flipH="1">
            <a:off x="527966" y="3750471"/>
            <a:ext cx="350046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143108" y="55007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</a:p>
        </p:txBody>
      </p:sp>
      <p:cxnSp>
        <p:nvCxnSpPr>
          <p:cNvPr id="28" name="Прямая соединительная линия 27"/>
          <p:cNvCxnSpPr>
            <a:stCxn id="5" idx="2"/>
          </p:cNvCxnSpPr>
          <p:nvPr/>
        </p:nvCxnSpPr>
        <p:spPr>
          <a:xfrm rot="5400000" flipH="1" flipV="1">
            <a:off x="1250133" y="3964785"/>
            <a:ext cx="571504" cy="25003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786050" y="46434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cxnSp>
        <p:nvCxnSpPr>
          <p:cNvPr id="32" name="Прямая соединительная линия 31"/>
          <p:cNvCxnSpPr>
            <a:stCxn id="7" idx="0"/>
          </p:cNvCxnSpPr>
          <p:nvPr/>
        </p:nvCxnSpPr>
        <p:spPr>
          <a:xfrm rot="16200000" flipV="1">
            <a:off x="1250133" y="3893347"/>
            <a:ext cx="1428760" cy="17859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4348" y="378619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000232" y="450057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553701"/>
              </p:ext>
            </p:extLst>
          </p:nvPr>
        </p:nvGraphicFramePr>
        <p:xfrm>
          <a:off x="4643438" y="1785926"/>
          <a:ext cx="2426032" cy="2246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name="Формула" r:id="rId3" imgW="685800" imgH="634680" progId="Equation.3">
                  <p:embed/>
                </p:oleObj>
              </mc:Choice>
              <mc:Fallback>
                <p:oleObj name="Формула" r:id="rId3" imgW="685800" imgH="634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785926"/>
                        <a:ext cx="2426032" cy="22463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786314" y="421481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– точка пересечения высот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Точка пересечения медиан треугольника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500174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Медианы треугольника пересекаются в одной точке, которая делит каждую медиану в отношении 2:1, считая от вершины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57158" y="2500306"/>
            <a:ext cx="3286148" cy="3143272"/>
          </a:xfrm>
          <a:prstGeom prst="triangle">
            <a:avLst>
              <a:gd name="adj" fmla="val 706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57150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00430" y="57150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85984" y="22859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785786" y="3786190"/>
            <a:ext cx="3071834" cy="6429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14480" y="57864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>
            <a:stCxn id="5" idx="2"/>
            <a:endCxn id="5" idx="5"/>
          </p:cNvCxnSpPr>
          <p:nvPr/>
        </p:nvCxnSpPr>
        <p:spPr>
          <a:xfrm rot="5400000" flipH="1" flipV="1">
            <a:off x="973367" y="3455733"/>
            <a:ext cx="1571636" cy="28040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14678" y="385762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>
            <a:stCxn id="5" idx="4"/>
            <a:endCxn id="5" idx="1"/>
          </p:cNvCxnSpPr>
          <p:nvPr/>
        </p:nvCxnSpPr>
        <p:spPr>
          <a:xfrm rot="5400000" flipH="1">
            <a:off x="1794904" y="3795176"/>
            <a:ext cx="1571636" cy="21251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285852" y="378619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000232" y="400050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929058" y="2428868"/>
            <a:ext cx="4435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 , СК, АМ – медианы треугольника АВС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– точка пересечения медиан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857224" y="4714884"/>
            <a:ext cx="214314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857356" y="3357562"/>
            <a:ext cx="214314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357290" y="5572140"/>
            <a:ext cx="214314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428728" y="5572140"/>
            <a:ext cx="214314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786050" y="5643578"/>
            <a:ext cx="214314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857488" y="5643578"/>
            <a:ext cx="214314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857488" y="3286124"/>
            <a:ext cx="214314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2857488" y="3357562"/>
            <a:ext cx="214314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2928926" y="3429000"/>
            <a:ext cx="214314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3214678" y="4714884"/>
            <a:ext cx="214314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3286116" y="4786322"/>
            <a:ext cx="214314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3357554" y="4857760"/>
            <a:ext cx="214314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714876" y="3357562"/>
            <a:ext cx="41434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 : КО = 2 : 1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АО : МО = 2 :1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 : РО = 2 : 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642910" y="214290"/>
            <a:ext cx="4040188" cy="639762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Равнобедренный треугольник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929190" y="214290"/>
            <a:ext cx="4041775" cy="639762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Равносторонний треугольник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500034" y="2285992"/>
            <a:ext cx="2357454" cy="285752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71472" y="1071546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Треугольник называется равнобедренным, если две его стороны равны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9190" y="1071546"/>
            <a:ext cx="371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Треугольник, все стороны которого равны, называется равносторонним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500694" y="2285992"/>
            <a:ext cx="2786082" cy="264320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000100" y="3500438"/>
            <a:ext cx="285752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071670" y="3571876"/>
            <a:ext cx="285752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28662" y="5429264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 = ВС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282" y="49291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357290" y="207167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857488" y="492919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214942" y="47148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572264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8358214" y="47148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6081128" y="3491508"/>
            <a:ext cx="321471" cy="1964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6750859" y="4893479"/>
            <a:ext cx="35719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7393801" y="3393281"/>
            <a:ext cx="285752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72132" y="5429264"/>
            <a:ext cx="357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 = АС = ВС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1951</Words>
  <Application>Microsoft Office PowerPoint</Application>
  <PresentationFormat>Экран (4:3)</PresentationFormat>
  <Paragraphs>414</Paragraphs>
  <Slides>33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36" baseType="lpstr">
      <vt:lpstr>Тема Office</vt:lpstr>
      <vt:lpstr>Microsoft Equation 3.0</vt:lpstr>
      <vt:lpstr>Формула</vt:lpstr>
      <vt:lpstr>Подготовка к ГИА  модуль «Геометрия» Треугольники </vt:lpstr>
      <vt:lpstr>Высота, медиана, биссектриса треугольника</vt:lpstr>
      <vt:lpstr>Средняя линия треугольника</vt:lpstr>
      <vt:lpstr>Cерединный перпендикуляр</vt:lpstr>
      <vt:lpstr>Точка пересечения серединных перпендикуляров</vt:lpstr>
      <vt:lpstr>Точка пересечения биссектрис треугольника</vt:lpstr>
      <vt:lpstr>Точка пересечения высот треугольника</vt:lpstr>
      <vt:lpstr>Точка пересечения медиан треугольника</vt:lpstr>
      <vt:lpstr>Презентация PowerPoint</vt:lpstr>
      <vt:lpstr>Свойства равнобедренного треугольника</vt:lpstr>
      <vt:lpstr>Прямоугольный треугольник</vt:lpstr>
      <vt:lpstr>Свойства прямоугольного треугольника</vt:lpstr>
      <vt:lpstr>Признаки равенства треугольников</vt:lpstr>
      <vt:lpstr>Признаки равенства прямоугольных треугольников</vt:lpstr>
      <vt:lpstr>Неравенство треугольника</vt:lpstr>
      <vt:lpstr>Сумма углов треугольника равна 180°</vt:lpstr>
      <vt:lpstr>Внешний угол треугольника равен сумме двух углов треугольника, не смежных с ним</vt:lpstr>
      <vt:lpstr>Зависимость между величинами сторон и углов треугольника</vt:lpstr>
      <vt:lpstr>Теорема Фалеса</vt:lpstr>
      <vt:lpstr>Подобие треугольников</vt:lpstr>
      <vt:lpstr>Признаки подобия треугольников</vt:lpstr>
      <vt:lpstr>Синус, косинус, тангенс острого угла прямоугольного треугольника и углов от 0° до 180°</vt:lpstr>
      <vt:lpstr>Основное тригонометрическое тождество</vt:lpstr>
      <vt:lpstr>Теорема синусов</vt:lpstr>
      <vt:lpstr>Теорема косинусов</vt:lpstr>
      <vt:lpstr>№ 9.  В равнобедренном треугольнике АВС с основанием АС внешний угол при вершине С равен 123°. Найдите величину угла АВС. Ответ дайте в градусах.</vt:lpstr>
      <vt:lpstr>№9. В треугольнике АВС АD – биссектриса, угол С равен 50°, угол САD равен 28°. Найдите угол В. Ответ дайте в градусах.</vt:lpstr>
      <vt:lpstr>№9. Один острый угол прямоугольного треугольника в два раза больше другого. Найдите меньший острый угол. Ответ дайте в градусах.</vt:lpstr>
      <vt:lpstr>№ 24  В прямоугольном треугольнике АВС  с прямым углом С известны катеты: АС = 6, ВС = 8. Найдите медиану СК этого треугольника </vt:lpstr>
      <vt:lpstr>№ 24. В треугольнике АВС угол С равен 28°. Внешний угол при вершине В равен 68°. Найдите угол А.</vt:lpstr>
      <vt:lpstr>№ 25. Отрезки АВ и CD пересекаются в точке О, являющейся их серединой. Докажите равенство треугольников АВС и ВАD.</vt:lpstr>
      <vt:lpstr>№25. В треугольнике АВС  М – середина АВ, N – середина ВС. Докажите подобие треугольников MBN  и ABC.</vt:lpstr>
      <vt:lpstr>№ 25. В прямоугольном треугольнике KLM с прямым углом L проведена высота LP. Докажите, что LP² = KP·MP. 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ГИА  II часть модуль «Геометрия»</dc:title>
  <dc:creator>User</dc:creator>
  <cp:lastModifiedBy>Алексанр</cp:lastModifiedBy>
  <cp:revision>119</cp:revision>
  <dcterms:created xsi:type="dcterms:W3CDTF">2003-01-01T16:54:12Z</dcterms:created>
  <dcterms:modified xsi:type="dcterms:W3CDTF">2016-02-28T10:30:10Z</dcterms:modified>
</cp:coreProperties>
</file>