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1B27F1-0274-4EEC-BA26-92EF5E730E9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50E1EE-7FA7-4810-9700-E634BAD86B76}" type="pres">
      <dgm:prSet presAssocID="{001B27F1-0274-4EEC-BA26-92EF5E730E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29229-59BC-4DFC-A796-D6267FCF5AF2}" type="presOf" srcId="{001B27F1-0274-4EEC-BA26-92EF5E730E92}" destId="{F250E1EE-7FA7-4810-9700-E634BAD86B76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932A44-A588-482F-A56E-2ED8561315C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4D3294F-CFB0-433C-A008-9D8589F4F5FC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ru-RU" sz="2400" b="1" i="1" dirty="0" smtClean="0">
              <a:solidFill>
                <a:srgbClr val="FF0000"/>
              </a:solidFill>
            </a:rPr>
            <a:t>СЛУЖЕБНЫЕ</a:t>
          </a:r>
        </a:p>
        <a:p>
          <a:pPr algn="ctr"/>
          <a:r>
            <a:rPr lang="ru-RU" sz="2400" b="1" i="1" dirty="0" smtClean="0">
              <a:solidFill>
                <a:srgbClr val="FF0000"/>
              </a:solidFill>
            </a:rPr>
            <a:t>ЧАСТИ</a:t>
          </a:r>
        </a:p>
        <a:p>
          <a:pPr algn="ctr"/>
          <a:r>
            <a:rPr lang="ru-RU" sz="2400" b="1" i="1" dirty="0" smtClean="0">
              <a:solidFill>
                <a:srgbClr val="FF0000"/>
              </a:solidFill>
            </a:rPr>
            <a:t>РЕЧИ</a:t>
          </a:r>
          <a:endParaRPr lang="ru-RU" sz="2400" b="1" i="1" dirty="0">
            <a:solidFill>
              <a:srgbClr val="FF0000"/>
            </a:solidFill>
          </a:endParaRPr>
        </a:p>
      </dgm:t>
    </dgm:pt>
    <dgm:pt modelId="{3FF64903-C5EB-427C-890B-A4C31BADD0CA}" type="parTrans" cxnId="{66672A3F-F005-4948-8963-CE7286398351}">
      <dgm:prSet/>
      <dgm:spPr/>
      <dgm:t>
        <a:bodyPr/>
        <a:lstStyle/>
        <a:p>
          <a:endParaRPr lang="ru-RU"/>
        </a:p>
      </dgm:t>
    </dgm:pt>
    <dgm:pt modelId="{F9356981-3408-44A0-907E-AD2B3058D1FD}" type="sibTrans" cxnId="{66672A3F-F005-4948-8963-CE7286398351}">
      <dgm:prSet/>
      <dgm:spPr/>
      <dgm:t>
        <a:bodyPr/>
        <a:lstStyle/>
        <a:p>
          <a:endParaRPr lang="ru-RU"/>
        </a:p>
      </dgm:t>
    </dgm:pt>
    <dgm:pt modelId="{E69B8546-9A92-431C-9CED-E4816D24AB6B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rgbClr val="00B050"/>
              </a:solidFill>
            </a:rPr>
            <a:t>СОЮЗЫ:</a:t>
          </a:r>
        </a:p>
        <a:p>
          <a:r>
            <a:rPr lang="ru-RU" sz="2000" b="1" i="1" dirty="0" smtClean="0">
              <a:solidFill>
                <a:srgbClr val="00B050"/>
              </a:solidFill>
            </a:rPr>
            <a:t> </a:t>
          </a:r>
          <a:r>
            <a:rPr lang="ru-RU" sz="2000" b="1" i="1" dirty="0" smtClean="0">
              <a:solidFill>
                <a:srgbClr val="C00000"/>
              </a:solidFill>
            </a:rPr>
            <a:t>«И,     А,    НО,    ДА»</a:t>
          </a:r>
          <a:endParaRPr lang="ru-RU" sz="2000" b="1" i="1" dirty="0">
            <a:solidFill>
              <a:srgbClr val="C00000"/>
            </a:solidFill>
          </a:endParaRPr>
        </a:p>
      </dgm:t>
    </dgm:pt>
    <dgm:pt modelId="{AB9608A3-FCCB-4619-9670-2BEEF42D3B07}" type="parTrans" cxnId="{2721028E-36B2-4698-9067-CA70794D1562}">
      <dgm:prSet/>
      <dgm:spPr/>
      <dgm:t>
        <a:bodyPr/>
        <a:lstStyle/>
        <a:p>
          <a:endParaRPr lang="ru-RU"/>
        </a:p>
      </dgm:t>
    </dgm:pt>
    <dgm:pt modelId="{D414ADE4-1839-4F48-ACB3-98A884A4F3F3}" type="sibTrans" cxnId="{2721028E-36B2-4698-9067-CA70794D1562}">
      <dgm:prSet/>
      <dgm:spPr/>
      <dgm:t>
        <a:bodyPr/>
        <a:lstStyle/>
        <a:p>
          <a:endParaRPr lang="ru-RU"/>
        </a:p>
      </dgm:t>
    </dgm:pt>
    <dgm:pt modelId="{C34F2A59-F3D8-4FF6-A3BC-166B79DE4A0C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rgbClr val="00B050"/>
              </a:solidFill>
            </a:rPr>
            <a:t>МЕЖДОМЕТИЯ:</a:t>
          </a:r>
        </a:p>
        <a:p>
          <a:r>
            <a:rPr lang="ru-RU" sz="2000" b="1" i="1" dirty="0" smtClean="0">
              <a:solidFill>
                <a:srgbClr val="C00000"/>
              </a:solidFill>
            </a:rPr>
            <a:t>«ОХ! УХ! УХ ТЫ!»</a:t>
          </a:r>
        </a:p>
        <a:p>
          <a:r>
            <a:rPr lang="ru-RU" sz="2000" b="1" i="1" dirty="0" smtClean="0">
              <a:solidFill>
                <a:srgbClr val="00B050"/>
              </a:solidFill>
            </a:rPr>
            <a:t>И ДР.</a:t>
          </a:r>
          <a:endParaRPr lang="ru-RU" sz="2000" b="1" i="1" dirty="0">
            <a:solidFill>
              <a:srgbClr val="00B050"/>
            </a:solidFill>
          </a:endParaRPr>
        </a:p>
      </dgm:t>
    </dgm:pt>
    <dgm:pt modelId="{F4C5F67B-9F6C-43FF-BC6D-1BE8DEE7B3F1}" type="parTrans" cxnId="{776DC028-19D0-4AC3-8C15-80AB2D40C91F}">
      <dgm:prSet/>
      <dgm:spPr/>
      <dgm:t>
        <a:bodyPr/>
        <a:lstStyle/>
        <a:p>
          <a:endParaRPr lang="ru-RU"/>
        </a:p>
      </dgm:t>
    </dgm:pt>
    <dgm:pt modelId="{30208CD2-861D-42E8-BDAF-5137E2F9D1D7}" type="sibTrans" cxnId="{776DC028-19D0-4AC3-8C15-80AB2D40C91F}">
      <dgm:prSet/>
      <dgm:spPr/>
      <dgm:t>
        <a:bodyPr/>
        <a:lstStyle/>
        <a:p>
          <a:endParaRPr lang="ru-RU"/>
        </a:p>
      </dgm:t>
    </dgm:pt>
    <dgm:pt modelId="{4B22B318-8DF5-4530-A3C3-FF55356EDE4C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rgbClr val="00B050"/>
              </a:solidFill>
            </a:rPr>
            <a:t>ПРЕДЛОГИ</a:t>
          </a:r>
        </a:p>
        <a:p>
          <a:r>
            <a:rPr lang="ru-RU" sz="2000" b="1" i="1" dirty="0" smtClean="0">
              <a:solidFill>
                <a:srgbClr val="C00000"/>
              </a:solidFill>
            </a:rPr>
            <a:t>«В, С, НА, ЗА, ПО,  ОКОЛО, ВОЗЛЕ»</a:t>
          </a:r>
        </a:p>
        <a:p>
          <a:r>
            <a:rPr lang="ru-RU" sz="2000" b="1" i="1" dirty="0" smtClean="0">
              <a:solidFill>
                <a:srgbClr val="00B050"/>
              </a:solidFill>
            </a:rPr>
            <a:t> И ДР.</a:t>
          </a:r>
          <a:endParaRPr lang="ru-RU" sz="2000" b="1" i="1" dirty="0">
            <a:solidFill>
              <a:srgbClr val="00B050"/>
            </a:solidFill>
          </a:endParaRPr>
        </a:p>
      </dgm:t>
    </dgm:pt>
    <dgm:pt modelId="{3CEF0171-A724-4105-9159-0862ACDD82AB}" type="parTrans" cxnId="{B213BF49-3C6E-4643-BB28-6CE6313DD281}">
      <dgm:prSet/>
      <dgm:spPr/>
      <dgm:t>
        <a:bodyPr/>
        <a:lstStyle/>
        <a:p>
          <a:endParaRPr lang="ru-RU"/>
        </a:p>
      </dgm:t>
    </dgm:pt>
    <dgm:pt modelId="{AF43C977-3D02-48E5-8B12-B952480D8C7B}" type="sibTrans" cxnId="{B213BF49-3C6E-4643-BB28-6CE6313DD281}">
      <dgm:prSet/>
      <dgm:spPr/>
      <dgm:t>
        <a:bodyPr/>
        <a:lstStyle/>
        <a:p>
          <a:endParaRPr lang="ru-RU"/>
        </a:p>
      </dgm:t>
    </dgm:pt>
    <dgm:pt modelId="{A23EB7CC-9E75-4C44-A78D-A7556D288829}" type="pres">
      <dgm:prSet presAssocID="{90932A44-A588-482F-A56E-2ED8561315C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D7B8D78-744A-4202-BF9D-13AD55F2A3AE}" type="pres">
      <dgm:prSet presAssocID="{E4D3294F-CFB0-433C-A008-9D8589F4F5FC}" presName="singleCycle" presStyleCnt="0"/>
      <dgm:spPr/>
    </dgm:pt>
    <dgm:pt modelId="{9E8A689D-068D-435F-8DAC-AA09A816A782}" type="pres">
      <dgm:prSet presAssocID="{E4D3294F-CFB0-433C-A008-9D8589F4F5FC}" presName="singleCenter" presStyleLbl="node1" presStyleIdx="0" presStyleCnt="4" custScaleX="144927" custScaleY="107690" custLinFactNeighborX="248" custLinFactNeighborY="-314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8599EC1-ADDC-43D7-84C6-975974D62A57}" type="pres">
      <dgm:prSet presAssocID="{AB9608A3-FCCB-4619-9670-2BEEF42D3B07}" presName="Name56" presStyleLbl="parChTrans1D2" presStyleIdx="0" presStyleCnt="3"/>
      <dgm:spPr/>
      <dgm:t>
        <a:bodyPr/>
        <a:lstStyle/>
        <a:p>
          <a:endParaRPr lang="ru-RU"/>
        </a:p>
      </dgm:t>
    </dgm:pt>
    <dgm:pt modelId="{10472284-ABAF-4D6F-9989-4CD83DCF73DD}" type="pres">
      <dgm:prSet presAssocID="{E69B8546-9A92-431C-9CED-E4816D24AB6B}" presName="text0" presStyleLbl="node1" presStyleIdx="1" presStyleCnt="4" custScaleX="268499" custScaleY="137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DCEDD-D133-4ACE-A5CF-648EFCEFA8EE}" type="pres">
      <dgm:prSet presAssocID="{F4C5F67B-9F6C-43FF-BC6D-1BE8DEE7B3F1}" presName="Name56" presStyleLbl="parChTrans1D2" presStyleIdx="1" presStyleCnt="3"/>
      <dgm:spPr/>
      <dgm:t>
        <a:bodyPr/>
        <a:lstStyle/>
        <a:p>
          <a:endParaRPr lang="ru-RU"/>
        </a:p>
      </dgm:t>
    </dgm:pt>
    <dgm:pt modelId="{2025AC1C-0761-49A7-9345-AF29D4288C40}" type="pres">
      <dgm:prSet presAssocID="{C34F2A59-F3D8-4FF6-A3BC-166B79DE4A0C}" presName="text0" presStyleLbl="node1" presStyleIdx="2" presStyleCnt="4" custScaleX="249701" custScaleY="146541" custRadScaleRad="99988" custRadScaleInc="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0A904-88C4-48FD-BFAB-F75B35262431}" type="pres">
      <dgm:prSet presAssocID="{3CEF0171-A724-4105-9159-0862ACDD82AB}" presName="Name56" presStyleLbl="parChTrans1D2" presStyleIdx="2" presStyleCnt="3"/>
      <dgm:spPr/>
      <dgm:t>
        <a:bodyPr/>
        <a:lstStyle/>
        <a:p>
          <a:endParaRPr lang="ru-RU"/>
        </a:p>
      </dgm:t>
    </dgm:pt>
    <dgm:pt modelId="{1AA7EB97-11D4-48A4-966E-5481C2C73B92}" type="pres">
      <dgm:prSet presAssocID="{4B22B318-8DF5-4530-A3C3-FF55356EDE4C}" presName="text0" presStyleLbl="node1" presStyleIdx="3" presStyleCnt="4" custScaleX="245151" custScaleY="143261" custRadScaleRad="98397" custRadScaleInc="1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529BAF-0854-4C3F-B5EA-013F16AE8D77}" type="presOf" srcId="{4B22B318-8DF5-4530-A3C3-FF55356EDE4C}" destId="{1AA7EB97-11D4-48A4-966E-5481C2C73B92}" srcOrd="0" destOrd="0" presId="urn:microsoft.com/office/officeart/2008/layout/RadialCluster"/>
    <dgm:cxn modelId="{A5C1262C-9696-4EF4-A018-594F191349E0}" type="presOf" srcId="{3CEF0171-A724-4105-9159-0862ACDD82AB}" destId="{CEE0A904-88C4-48FD-BFAB-F75B35262431}" srcOrd="0" destOrd="0" presId="urn:microsoft.com/office/officeart/2008/layout/RadialCluster"/>
    <dgm:cxn modelId="{2721028E-36B2-4698-9067-CA70794D1562}" srcId="{E4D3294F-CFB0-433C-A008-9D8589F4F5FC}" destId="{E69B8546-9A92-431C-9CED-E4816D24AB6B}" srcOrd="0" destOrd="0" parTransId="{AB9608A3-FCCB-4619-9670-2BEEF42D3B07}" sibTransId="{D414ADE4-1839-4F48-ACB3-98A884A4F3F3}"/>
    <dgm:cxn modelId="{776DC028-19D0-4AC3-8C15-80AB2D40C91F}" srcId="{E4D3294F-CFB0-433C-A008-9D8589F4F5FC}" destId="{C34F2A59-F3D8-4FF6-A3BC-166B79DE4A0C}" srcOrd="1" destOrd="0" parTransId="{F4C5F67B-9F6C-43FF-BC6D-1BE8DEE7B3F1}" sibTransId="{30208CD2-861D-42E8-BDAF-5137E2F9D1D7}"/>
    <dgm:cxn modelId="{BCDBFE55-D81A-4F94-A315-0DB268BB790F}" type="presOf" srcId="{F4C5F67B-9F6C-43FF-BC6D-1BE8DEE7B3F1}" destId="{0E5DCEDD-D133-4ACE-A5CF-648EFCEFA8EE}" srcOrd="0" destOrd="0" presId="urn:microsoft.com/office/officeart/2008/layout/RadialCluster"/>
    <dgm:cxn modelId="{66672A3F-F005-4948-8963-CE7286398351}" srcId="{90932A44-A588-482F-A56E-2ED8561315CD}" destId="{E4D3294F-CFB0-433C-A008-9D8589F4F5FC}" srcOrd="0" destOrd="0" parTransId="{3FF64903-C5EB-427C-890B-A4C31BADD0CA}" sibTransId="{F9356981-3408-44A0-907E-AD2B3058D1FD}"/>
    <dgm:cxn modelId="{DE7BE627-A280-4CBC-8253-DB9187E4853D}" type="presOf" srcId="{90932A44-A588-482F-A56E-2ED8561315CD}" destId="{A23EB7CC-9E75-4C44-A78D-A7556D288829}" srcOrd="0" destOrd="0" presId="urn:microsoft.com/office/officeart/2008/layout/RadialCluster"/>
    <dgm:cxn modelId="{1396F18B-2059-4211-A494-5AD7105597A1}" type="presOf" srcId="{AB9608A3-FCCB-4619-9670-2BEEF42D3B07}" destId="{58599EC1-ADDC-43D7-84C6-975974D62A57}" srcOrd="0" destOrd="0" presId="urn:microsoft.com/office/officeart/2008/layout/RadialCluster"/>
    <dgm:cxn modelId="{B213BF49-3C6E-4643-BB28-6CE6313DD281}" srcId="{E4D3294F-CFB0-433C-A008-9D8589F4F5FC}" destId="{4B22B318-8DF5-4530-A3C3-FF55356EDE4C}" srcOrd="2" destOrd="0" parTransId="{3CEF0171-A724-4105-9159-0862ACDD82AB}" sibTransId="{AF43C977-3D02-48E5-8B12-B952480D8C7B}"/>
    <dgm:cxn modelId="{34A5915D-DE80-4E92-A254-BAB33BFBF417}" type="presOf" srcId="{E69B8546-9A92-431C-9CED-E4816D24AB6B}" destId="{10472284-ABAF-4D6F-9989-4CD83DCF73DD}" srcOrd="0" destOrd="0" presId="urn:microsoft.com/office/officeart/2008/layout/RadialCluster"/>
    <dgm:cxn modelId="{988080B0-83F6-406F-87F6-A748FA2A433A}" type="presOf" srcId="{E4D3294F-CFB0-433C-A008-9D8589F4F5FC}" destId="{9E8A689D-068D-435F-8DAC-AA09A816A782}" srcOrd="0" destOrd="0" presId="urn:microsoft.com/office/officeart/2008/layout/RadialCluster"/>
    <dgm:cxn modelId="{4D6F5E2B-505C-4ABB-B622-D5C8A5E3DF39}" type="presOf" srcId="{C34F2A59-F3D8-4FF6-A3BC-166B79DE4A0C}" destId="{2025AC1C-0761-49A7-9345-AF29D4288C40}" srcOrd="0" destOrd="0" presId="urn:microsoft.com/office/officeart/2008/layout/RadialCluster"/>
    <dgm:cxn modelId="{792622C4-8388-46A2-83F7-9A2C664269A5}" type="presParOf" srcId="{A23EB7CC-9E75-4C44-A78D-A7556D288829}" destId="{3D7B8D78-744A-4202-BF9D-13AD55F2A3AE}" srcOrd="0" destOrd="0" presId="urn:microsoft.com/office/officeart/2008/layout/RadialCluster"/>
    <dgm:cxn modelId="{A3B4542A-1BA2-49F1-88F9-9C4AD907DC98}" type="presParOf" srcId="{3D7B8D78-744A-4202-BF9D-13AD55F2A3AE}" destId="{9E8A689D-068D-435F-8DAC-AA09A816A782}" srcOrd="0" destOrd="0" presId="urn:microsoft.com/office/officeart/2008/layout/RadialCluster"/>
    <dgm:cxn modelId="{40A82567-F3C8-4AF1-94E9-0E5444FA5C40}" type="presParOf" srcId="{3D7B8D78-744A-4202-BF9D-13AD55F2A3AE}" destId="{58599EC1-ADDC-43D7-84C6-975974D62A57}" srcOrd="1" destOrd="0" presId="urn:microsoft.com/office/officeart/2008/layout/RadialCluster"/>
    <dgm:cxn modelId="{B187FE42-5353-400A-A103-5F3B7FF09037}" type="presParOf" srcId="{3D7B8D78-744A-4202-BF9D-13AD55F2A3AE}" destId="{10472284-ABAF-4D6F-9989-4CD83DCF73DD}" srcOrd="2" destOrd="0" presId="urn:microsoft.com/office/officeart/2008/layout/RadialCluster"/>
    <dgm:cxn modelId="{84906CBD-FC28-42B6-B4FC-EFB04ABFC1E2}" type="presParOf" srcId="{3D7B8D78-744A-4202-BF9D-13AD55F2A3AE}" destId="{0E5DCEDD-D133-4ACE-A5CF-648EFCEFA8EE}" srcOrd="3" destOrd="0" presId="urn:microsoft.com/office/officeart/2008/layout/RadialCluster"/>
    <dgm:cxn modelId="{57D0AD32-9447-4125-90A9-42E16CEDB761}" type="presParOf" srcId="{3D7B8D78-744A-4202-BF9D-13AD55F2A3AE}" destId="{2025AC1C-0761-49A7-9345-AF29D4288C40}" srcOrd="4" destOrd="0" presId="urn:microsoft.com/office/officeart/2008/layout/RadialCluster"/>
    <dgm:cxn modelId="{95EBF683-BA92-40FD-BBF7-6AA0C984E093}" type="presParOf" srcId="{3D7B8D78-744A-4202-BF9D-13AD55F2A3AE}" destId="{CEE0A904-88C4-48FD-BFAB-F75B35262431}" srcOrd="5" destOrd="0" presId="urn:microsoft.com/office/officeart/2008/layout/RadialCluster"/>
    <dgm:cxn modelId="{E9FA0CEE-791E-400B-9292-B4DADEF999CB}" type="presParOf" srcId="{3D7B8D78-744A-4202-BF9D-13AD55F2A3AE}" destId="{1AA7EB97-11D4-48A4-966E-5481C2C73B92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A689D-068D-435F-8DAC-AA09A816A782}">
      <dsp:nvSpPr>
        <dsp:cNvPr id="0" name=""/>
        <dsp:cNvSpPr/>
      </dsp:nvSpPr>
      <dsp:spPr>
        <a:xfrm>
          <a:off x="2304259" y="2088235"/>
          <a:ext cx="2160232" cy="1605190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FF0000"/>
              </a:solidFill>
            </a:rPr>
            <a:t>СЛУЖЕБНЫЕ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FF0000"/>
              </a:solidFill>
            </a:rPr>
            <a:t>ЧАСТИ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FF0000"/>
              </a:solidFill>
            </a:rPr>
            <a:t>РЕЧИ</a:t>
          </a:r>
          <a:endParaRPr lang="ru-RU" sz="2400" b="1" i="1" kern="1200" dirty="0">
            <a:solidFill>
              <a:srgbClr val="FF0000"/>
            </a:solidFill>
          </a:endParaRPr>
        </a:p>
      </dsp:txBody>
      <dsp:txXfrm>
        <a:off x="2382618" y="2166594"/>
        <a:ext cx="2003514" cy="1448472"/>
      </dsp:txXfrm>
    </dsp:sp>
    <dsp:sp modelId="{58599EC1-ADDC-43D7-84C6-975974D62A57}">
      <dsp:nvSpPr>
        <dsp:cNvPr id="0" name=""/>
        <dsp:cNvSpPr/>
      </dsp:nvSpPr>
      <dsp:spPr>
        <a:xfrm rot="16181805">
          <a:off x="3050475" y="1760323"/>
          <a:ext cx="6558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58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72284-ABAF-4D6F-9989-4CD83DCF73DD}">
      <dsp:nvSpPr>
        <dsp:cNvPr id="0" name=""/>
        <dsp:cNvSpPr/>
      </dsp:nvSpPr>
      <dsp:spPr>
        <a:xfrm>
          <a:off x="2032294" y="56880"/>
          <a:ext cx="2681442" cy="1375530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B050"/>
              </a:solidFill>
            </a:rPr>
            <a:t>СОЮЗЫ: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B050"/>
              </a:solidFill>
            </a:rPr>
            <a:t> </a:t>
          </a:r>
          <a:r>
            <a:rPr lang="ru-RU" sz="2000" b="1" i="1" kern="1200" dirty="0" smtClean="0">
              <a:solidFill>
                <a:srgbClr val="C00000"/>
              </a:solidFill>
            </a:rPr>
            <a:t>«И,     А,    НО,    ДА»</a:t>
          </a:r>
          <a:endParaRPr lang="ru-RU" sz="2000" b="1" i="1" kern="1200" dirty="0">
            <a:solidFill>
              <a:srgbClr val="C00000"/>
            </a:solidFill>
          </a:endParaRPr>
        </a:p>
      </dsp:txBody>
      <dsp:txXfrm>
        <a:off x="2099442" y="124028"/>
        <a:ext cx="2547146" cy="1241234"/>
      </dsp:txXfrm>
    </dsp:sp>
    <dsp:sp modelId="{0E5DCEDD-D133-4ACE-A5CF-648EFCEFA8EE}">
      <dsp:nvSpPr>
        <dsp:cNvPr id="0" name=""/>
        <dsp:cNvSpPr/>
      </dsp:nvSpPr>
      <dsp:spPr>
        <a:xfrm rot="12804395">
          <a:off x="4219825" y="3529795"/>
          <a:ext cx="2666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6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AC1C-0761-49A7-9345-AF29D4288C40}">
      <dsp:nvSpPr>
        <dsp:cNvPr id="0" name=""/>
        <dsp:cNvSpPr/>
      </dsp:nvSpPr>
      <dsp:spPr>
        <a:xfrm>
          <a:off x="4104461" y="3456377"/>
          <a:ext cx="2493711" cy="1463474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B050"/>
              </a:solidFill>
            </a:rPr>
            <a:t>МЕЖДОМЕТИЯ: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C00000"/>
              </a:solidFill>
            </a:rPr>
            <a:t>«ОХ! УХ! УХ ТЫ!»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B050"/>
              </a:solidFill>
            </a:rPr>
            <a:t>И ДР.</a:t>
          </a:r>
          <a:endParaRPr lang="ru-RU" sz="2000" b="1" i="1" kern="1200" dirty="0">
            <a:solidFill>
              <a:srgbClr val="00B050"/>
            </a:solidFill>
          </a:endParaRPr>
        </a:p>
      </dsp:txBody>
      <dsp:txXfrm>
        <a:off x="4175902" y="3527818"/>
        <a:ext cx="2350829" cy="1320592"/>
      </dsp:txXfrm>
    </dsp:sp>
    <dsp:sp modelId="{CEE0A904-88C4-48FD-BFAB-F75B35262431}">
      <dsp:nvSpPr>
        <dsp:cNvPr id="0" name=""/>
        <dsp:cNvSpPr/>
      </dsp:nvSpPr>
      <dsp:spPr>
        <a:xfrm rot="19682361">
          <a:off x="2282417" y="3488459"/>
          <a:ext cx="288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1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7EB97-11D4-48A4-966E-5481C2C73B92}">
      <dsp:nvSpPr>
        <dsp:cNvPr id="0" name=""/>
        <dsp:cNvSpPr/>
      </dsp:nvSpPr>
      <dsp:spPr>
        <a:xfrm>
          <a:off x="178052" y="3412187"/>
          <a:ext cx="2448271" cy="1430717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B050"/>
              </a:solidFill>
            </a:rPr>
            <a:t>ПРЕДЛОГИ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C00000"/>
              </a:solidFill>
            </a:rPr>
            <a:t>«В, С, НА, ЗА, ПО,  ОКОЛО, ВОЗЛЕ»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B050"/>
              </a:solidFill>
            </a:rPr>
            <a:t> И ДР.</a:t>
          </a:r>
          <a:endParaRPr lang="ru-RU" sz="2000" b="1" i="1" kern="1200" dirty="0">
            <a:solidFill>
              <a:srgbClr val="00B050"/>
            </a:solidFill>
          </a:endParaRPr>
        </a:p>
      </dsp:txBody>
      <dsp:txXfrm>
        <a:off x="247894" y="3482029"/>
        <a:ext cx="2308587" cy="1291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87824" y="3057098"/>
            <a:ext cx="2798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ЧАСТИ  РЕЧИ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="" xmlns:p14="http://schemas.microsoft.com/office/powerpoint/2010/main" val="4047486863"/>
              </p:ext>
            </p:extLst>
          </p:nvPr>
        </p:nvGraphicFramePr>
        <p:xfrm>
          <a:off x="3203848" y="2564904"/>
          <a:ext cx="2376264" cy="338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Овал 20"/>
          <p:cNvSpPr/>
          <p:nvPr/>
        </p:nvSpPr>
        <p:spPr>
          <a:xfrm>
            <a:off x="3150198" y="2377088"/>
            <a:ext cx="3096344" cy="216024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50983" y="4005064"/>
            <a:ext cx="2497894" cy="43204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1880" y="3409148"/>
            <a:ext cx="2294771" cy="3693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9" name="Овал 38">
            <a:hlinkClick r:id="" action="ppaction://hlinkshowjump?jump=nextslide"/>
          </p:cNvPr>
          <p:cNvSpPr/>
          <p:nvPr/>
        </p:nvSpPr>
        <p:spPr>
          <a:xfrm>
            <a:off x="53854" y="2854723"/>
            <a:ext cx="3096344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ИМЯ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СУЩЕСТВИТЕЛЬНОЕ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3195917" y="3257153"/>
            <a:ext cx="305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Ч А С Т И    Р Е Ч И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91880" y="2636911"/>
            <a:ext cx="2376264" cy="9569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sz="2000" b="1" i="1" dirty="0">
              <a:solidFill>
                <a:srgbClr val="C0000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С А М О С Т О Я Т Е Л Ь Н Ы Е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0983" y="3487985"/>
            <a:ext cx="2497894" cy="81440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         </a:t>
            </a:r>
            <a:r>
              <a:rPr lang="ru-RU" sz="2000" b="1" i="1" dirty="0" smtClean="0">
                <a:solidFill>
                  <a:srgbClr val="00B050"/>
                </a:solidFill>
              </a:rPr>
              <a:t>С Л У Ж Е Б Н Ы Е 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 rot="18235239">
            <a:off x="4838135" y="915256"/>
            <a:ext cx="2720653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МЕСТОИМЕНИЕ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 rot="4758391">
            <a:off x="3207823" y="756605"/>
            <a:ext cx="2443502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ГЛАГОЛ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 rot="2857199">
            <a:off x="1180954" y="1283107"/>
            <a:ext cx="2834718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ИМЯ  ПРИЛАГАТЕЛЬНОЕ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 rot="19997549">
            <a:off x="5837635" y="1728778"/>
            <a:ext cx="2900376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НАРЕЧИЕ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246542" y="3057098"/>
            <a:ext cx="2897458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ЧИСЛИТЕЛЬНОЕ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 rot="16200000">
            <a:off x="3469355" y="5206673"/>
            <a:ext cx="2205294" cy="864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 О Ю З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 rot="19048214">
            <a:off x="832670" y="4877888"/>
            <a:ext cx="3165592" cy="8608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 Р Е Д Л О Г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 rot="3306339">
            <a:off x="5150699" y="5061252"/>
            <a:ext cx="3025001" cy="8617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 Е Ж Д О М Е Т И Е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24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1538" y="1071546"/>
            <a:ext cx="3143272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86380" y="1000108"/>
            <a:ext cx="3143272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1071546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ПРОСТОЕ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ПРЕДЛОЖЕНИЕ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1000108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ПРОСТОЕ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ПРЕДЛОЖЕНИЕ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5" y="3929066"/>
            <a:ext cx="62151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СЛОЖН</a:t>
            </a:r>
            <a:r>
              <a:rPr lang="ru-RU" sz="36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ОЕ     ПРЕДЛОЖЕНИЕ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286388"/>
            <a:ext cx="857256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5286388"/>
            <a:ext cx="1071570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5572140"/>
            <a:ext cx="1071570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5286388"/>
            <a:ext cx="1071570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5286388"/>
            <a:ext cx="1071570" cy="7143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5572140"/>
            <a:ext cx="1071570" cy="7143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14414" y="5072074"/>
            <a:ext cx="2857520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86380" y="5072074"/>
            <a:ext cx="3071834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42976" y="3857628"/>
            <a:ext cx="7429552" cy="242889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714744" y="2000240"/>
            <a:ext cx="500066" cy="18573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357818" y="2000240"/>
            <a:ext cx="500066" cy="18573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9"/>
            <a:ext cx="14287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старт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285728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 ВЫСКАЗЫВАНИЯ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50004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СТРОЕНИЕ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78592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B050"/>
                </a:solidFill>
              </a:rPr>
              <a:t>Повеств</a:t>
            </a:r>
            <a:r>
              <a:rPr lang="ru-RU" sz="2800" b="1" dirty="0" smtClean="0">
                <a:solidFill>
                  <a:srgbClr val="00B050"/>
                </a:solidFill>
              </a:rPr>
              <a:t>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178592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Побудит.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250030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Вопросит.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28574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Простое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68" y="285749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Сложное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371475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</a:rPr>
              <a:t>двусост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457200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односост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371475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распр.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</a:rPr>
              <a:t>нераспр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5286388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Разбери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по членам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предложения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7752" y="4929198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70C0"/>
                </a:solidFill>
              </a:rPr>
              <a:t>Сосчитай сколько частей.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70C0"/>
                </a:solidFill>
              </a:rPr>
              <a:t>Посмотри, как они связаны.</a:t>
            </a:r>
          </a:p>
          <a:p>
            <a:pPr marL="457200" indent="-457200">
              <a:buAutoNum type="arabicParenR"/>
            </a:pPr>
            <a:r>
              <a:rPr lang="ru-RU" sz="2000" b="1" dirty="0" smtClean="0">
                <a:solidFill>
                  <a:srgbClr val="0070C0"/>
                </a:solidFill>
              </a:rPr>
              <a:t>Каждую часть разбери по членам предложения.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929198"/>
            <a:ext cx="3714776" cy="14287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14612" y="357166"/>
            <a:ext cx="2643206" cy="7858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00826" y="428604"/>
            <a:ext cx="2071702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472" y="3786190"/>
            <a:ext cx="1571636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28926" y="3786190"/>
            <a:ext cx="1571636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034" y="4572008"/>
            <a:ext cx="164307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28926" y="4572008"/>
            <a:ext cx="164307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5286388"/>
            <a:ext cx="2428892" cy="121444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1472" y="1857364"/>
            <a:ext cx="164307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14678" y="1857364"/>
            <a:ext cx="200026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785918" y="2571744"/>
            <a:ext cx="192882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929190" y="2857496"/>
            <a:ext cx="171451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143768" y="2857496"/>
            <a:ext cx="164307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ятиугольник 30"/>
          <p:cNvSpPr/>
          <p:nvPr/>
        </p:nvSpPr>
        <p:spPr>
          <a:xfrm>
            <a:off x="428596" y="500042"/>
            <a:ext cx="1714512" cy="500066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>
            <a:stCxn id="31" idx="3"/>
            <a:endCxn id="19" idx="1"/>
          </p:cNvCxnSpPr>
          <p:nvPr/>
        </p:nvCxnSpPr>
        <p:spPr>
          <a:xfrm>
            <a:off x="2143108" y="750075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9" idx="3"/>
            <a:endCxn id="20" idx="1"/>
          </p:cNvCxnSpPr>
          <p:nvPr/>
        </p:nvCxnSpPr>
        <p:spPr>
          <a:xfrm>
            <a:off x="5357818" y="750075"/>
            <a:ext cx="114300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кругленная соединительная линия 40"/>
          <p:cNvCxnSpPr>
            <a:stCxn id="19" idx="2"/>
            <a:endCxn id="26" idx="0"/>
          </p:cNvCxnSpPr>
          <p:nvPr/>
        </p:nvCxnSpPr>
        <p:spPr>
          <a:xfrm rot="5400000">
            <a:off x="2357422" y="178571"/>
            <a:ext cx="714380" cy="2643206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кругленная соединительная линия 42"/>
          <p:cNvCxnSpPr>
            <a:stCxn id="19" idx="2"/>
            <a:endCxn id="27" idx="0"/>
          </p:cNvCxnSpPr>
          <p:nvPr/>
        </p:nvCxnSpPr>
        <p:spPr>
          <a:xfrm rot="16200000" flipH="1">
            <a:off x="3768322" y="1410876"/>
            <a:ext cx="714380" cy="178595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2571736" y="1142984"/>
            <a:ext cx="1457037" cy="1505527"/>
          </a:xfrm>
          <a:custGeom>
            <a:avLst/>
            <a:gdLst>
              <a:gd name="connsiteX0" fmla="*/ 1457037 w 1457037"/>
              <a:gd name="connsiteY0" fmla="*/ 0 h 1505527"/>
              <a:gd name="connsiteX1" fmla="*/ 223982 w 1457037"/>
              <a:gd name="connsiteY1" fmla="*/ 789709 h 1505527"/>
              <a:gd name="connsiteX2" fmla="*/ 113146 w 1457037"/>
              <a:gd name="connsiteY2" fmla="*/ 1399309 h 1505527"/>
              <a:gd name="connsiteX3" fmla="*/ 140855 w 1457037"/>
              <a:gd name="connsiteY3" fmla="*/ 1427019 h 1505527"/>
              <a:gd name="connsiteX4" fmla="*/ 99291 w 1457037"/>
              <a:gd name="connsiteY4" fmla="*/ 1399309 h 150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037" h="1505527">
                <a:moveTo>
                  <a:pt x="1457037" y="0"/>
                </a:moveTo>
                <a:cubicBezTo>
                  <a:pt x="952500" y="278245"/>
                  <a:pt x="447964" y="556491"/>
                  <a:pt x="223982" y="789709"/>
                </a:cubicBezTo>
                <a:cubicBezTo>
                  <a:pt x="0" y="1022927"/>
                  <a:pt x="127000" y="1293091"/>
                  <a:pt x="113146" y="1399309"/>
                </a:cubicBezTo>
                <a:cubicBezTo>
                  <a:pt x="99292" y="1505527"/>
                  <a:pt x="143164" y="1427019"/>
                  <a:pt x="140855" y="1427019"/>
                </a:cubicBezTo>
                <a:cubicBezTo>
                  <a:pt x="138546" y="1427019"/>
                  <a:pt x="118918" y="1413164"/>
                  <a:pt x="99291" y="1399309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Скругленная соединительная линия 50"/>
          <p:cNvCxnSpPr>
            <a:stCxn id="20" idx="2"/>
            <a:endCxn id="29" idx="0"/>
          </p:cNvCxnSpPr>
          <p:nvPr/>
        </p:nvCxnSpPr>
        <p:spPr>
          <a:xfrm rot="5400000">
            <a:off x="5768587" y="1089406"/>
            <a:ext cx="1785950" cy="1750231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>
            <a:stCxn id="20" idx="2"/>
            <a:endCxn id="30" idx="0"/>
          </p:cNvCxnSpPr>
          <p:nvPr/>
        </p:nvCxnSpPr>
        <p:spPr>
          <a:xfrm rot="16200000" flipH="1">
            <a:off x="6858016" y="1750207"/>
            <a:ext cx="1785950" cy="428628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>
            <a:stCxn id="30" idx="2"/>
            <a:endCxn id="18" idx="0"/>
          </p:cNvCxnSpPr>
          <p:nvPr/>
        </p:nvCxnSpPr>
        <p:spPr>
          <a:xfrm rot="5400000">
            <a:off x="6554405" y="3518298"/>
            <a:ext cx="1571636" cy="1250165"/>
          </a:xfrm>
          <a:prstGeom prst="curvedConnector3">
            <a:avLst>
              <a:gd name="adj1" fmla="val 5000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29" idx="2"/>
            <a:endCxn id="22" idx="3"/>
          </p:cNvCxnSpPr>
          <p:nvPr/>
        </p:nvCxnSpPr>
        <p:spPr>
          <a:xfrm rot="5400000">
            <a:off x="4822033" y="3036091"/>
            <a:ext cx="642942" cy="1285884"/>
          </a:xfrm>
          <a:prstGeom prst="curved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29" idx="2"/>
            <a:endCxn id="24" idx="3"/>
          </p:cNvCxnSpPr>
          <p:nvPr/>
        </p:nvCxnSpPr>
        <p:spPr>
          <a:xfrm rot="5400000">
            <a:off x="4446984" y="3482578"/>
            <a:ext cx="1464479" cy="1214446"/>
          </a:xfrm>
          <a:prstGeom prst="curved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0800000" flipV="1">
            <a:off x="1357290" y="3143248"/>
            <a:ext cx="3571900" cy="678661"/>
          </a:xfrm>
          <a:prstGeom prst="curved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Скругленная соединительная линия 87"/>
          <p:cNvCxnSpPr>
            <a:stCxn id="29" idx="1"/>
          </p:cNvCxnSpPr>
          <p:nvPr/>
        </p:nvCxnSpPr>
        <p:spPr>
          <a:xfrm rot="10800000" flipV="1">
            <a:off x="1357290" y="3107528"/>
            <a:ext cx="3571900" cy="1464479"/>
          </a:xfrm>
          <a:prstGeom prst="curvedConnector3">
            <a:avLst>
              <a:gd name="adj1" fmla="val 65903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25" idx="0"/>
            <a:endCxn id="22" idx="1"/>
          </p:cNvCxnSpPr>
          <p:nvPr/>
        </p:nvCxnSpPr>
        <p:spPr>
          <a:xfrm rot="5400000" flipH="1" flipV="1">
            <a:off x="2107389" y="4464851"/>
            <a:ext cx="1285884" cy="357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stCxn id="25" idx="0"/>
            <a:endCxn id="21" idx="3"/>
          </p:cNvCxnSpPr>
          <p:nvPr/>
        </p:nvCxnSpPr>
        <p:spPr>
          <a:xfrm rot="16200000" flipV="1">
            <a:off x="1714480" y="4429132"/>
            <a:ext cx="1285884" cy="4286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25" idx="0"/>
            <a:endCxn id="24" idx="1"/>
          </p:cNvCxnSpPr>
          <p:nvPr/>
        </p:nvCxnSpPr>
        <p:spPr>
          <a:xfrm rot="5400000" flipH="1" flipV="1">
            <a:off x="2518158" y="4875620"/>
            <a:ext cx="464347" cy="357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25" idx="0"/>
            <a:endCxn id="23" idx="3"/>
          </p:cNvCxnSpPr>
          <p:nvPr/>
        </p:nvCxnSpPr>
        <p:spPr>
          <a:xfrm rot="16200000" flipV="1">
            <a:off x="2125249" y="4839901"/>
            <a:ext cx="464347" cy="4286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58579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Однородные  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члены предложения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относятся к одному 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и тому же слову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2071678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обычно отвечают на один и тот же вопрос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3500438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выполняют одну и ту же роль в предложении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4714884"/>
            <a:ext cx="47149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Это значит,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все они – сказуемые,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или все – подлежащие,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или дополнение и  т. д.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71604" y="357166"/>
            <a:ext cx="6286544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8596" y="1928802"/>
            <a:ext cx="364333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14876" y="2000240"/>
            <a:ext cx="385765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071670" y="3429000"/>
            <a:ext cx="4929222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071670" y="4786322"/>
            <a:ext cx="5143536" cy="1857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11" idx="6"/>
          </p:cNvCxnSpPr>
          <p:nvPr/>
        </p:nvCxnSpPr>
        <p:spPr>
          <a:xfrm flipH="1">
            <a:off x="7429520" y="1071546"/>
            <a:ext cx="428628" cy="1000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</p:cNvCxnSpPr>
          <p:nvPr/>
        </p:nvCxnSpPr>
        <p:spPr>
          <a:xfrm rot="10800000" flipH="1" flipV="1">
            <a:off x="1571604" y="1071546"/>
            <a:ext cx="285752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4" idx="0"/>
          </p:cNvCxnSpPr>
          <p:nvPr/>
        </p:nvCxnSpPr>
        <p:spPr>
          <a:xfrm rot="16200000" flipH="1">
            <a:off x="3696886" y="2589605"/>
            <a:ext cx="1643072" cy="357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4" idx="4"/>
            <a:endCxn id="15" idx="0"/>
          </p:cNvCxnSpPr>
          <p:nvPr/>
        </p:nvCxnSpPr>
        <p:spPr>
          <a:xfrm rot="16200000" flipH="1">
            <a:off x="4482702" y="4625586"/>
            <a:ext cx="214314" cy="1071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928662" y="1643050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643834" y="1714488"/>
            <a:ext cx="571504" cy="50006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000364" y="3071810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000100" y="157161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07180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715272" y="164305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877" y="428604"/>
            <a:ext cx="45042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РАСШИФРУЙ СХЕМЫ.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1)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643042" y="1357298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14810" y="1357298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500562" y="2714620"/>
            <a:ext cx="857256" cy="857256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714480" y="2714620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572000" y="4071942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85918" y="5500702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14480" y="4071942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4714876" y="5500702"/>
            <a:ext cx="857256" cy="78581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1472" y="278605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2)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407194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3)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550070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4)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1802" y="114298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0364" y="928670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,</a:t>
            </a:r>
            <a:endParaRPr lang="ru-RU" sz="9600" b="1" dirty="0">
              <a:solidFill>
                <a:srgbClr val="00B05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000364" y="2000240"/>
            <a:ext cx="500066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2857488" y="2000240"/>
            <a:ext cx="642942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71802" y="257174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ИЛИ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7554" y="2285992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,</a:t>
            </a:r>
            <a:endParaRPr lang="ru-RU" sz="9600" b="1" dirty="0">
              <a:solidFill>
                <a:srgbClr val="00B05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428992" y="3286124"/>
            <a:ext cx="428628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3357554" y="3286124"/>
            <a:ext cx="571504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57488" y="3643314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,</a:t>
            </a:r>
            <a:endParaRPr lang="ru-RU" sz="96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71868" y="421481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0364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,</a:t>
            </a:r>
            <a:endParaRPr lang="ru-RU" sz="96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3306" y="564357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НО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5)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50030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6)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43042" y="642918"/>
            <a:ext cx="1000132" cy="92869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643570" y="642918"/>
            <a:ext cx="1000132" cy="92869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72264" y="2500306"/>
            <a:ext cx="1000132" cy="92869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04" y="2500306"/>
            <a:ext cx="1000132" cy="92869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14744" y="357166"/>
            <a:ext cx="1357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,</a:t>
            </a:r>
            <a:endParaRPr lang="ru-RU" sz="96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2214554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,</a:t>
            </a:r>
            <a:endParaRPr lang="ru-RU" sz="9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500042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642918"/>
            <a:ext cx="108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КАК</a:t>
            </a:r>
            <a:endParaRPr lang="ru-RU" sz="2800" b="1" dirty="0">
              <a:solidFill>
                <a:srgbClr val="0070C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714744" y="1357298"/>
            <a:ext cx="500066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3714744" y="1357298"/>
            <a:ext cx="500066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86116" y="278605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285749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КАК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9256" y="271462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2" y="50004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52339" y="1268759"/>
            <a:ext cx="2916325" cy="27002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937" y="764703"/>
            <a:ext cx="2961959" cy="676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ИМЯ 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СУЩЕСТВИТЕЛЬНОЕ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26280" y="1075137"/>
            <a:ext cx="2952328" cy="670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ИМЯ 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ПРИЛАГАТЕЛЬНОЕ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6035" y="3140968"/>
            <a:ext cx="2736304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НАРЕЧИЕ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05871" y="5589240"/>
            <a:ext cx="2952328" cy="728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5516" y="5589240"/>
            <a:ext cx="2952328" cy="728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ИМЯ 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ЧИСЛИТЕЛЬНОЕ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42457" y="3645024"/>
            <a:ext cx="2952328" cy="648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ГЛАГОЛ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Блок-схема: извлечение 23"/>
          <p:cNvSpPr/>
          <p:nvPr/>
        </p:nvSpPr>
        <p:spPr>
          <a:xfrm>
            <a:off x="498732" y="0"/>
            <a:ext cx="3312368" cy="764703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извлечение 24"/>
          <p:cNvSpPr/>
          <p:nvPr/>
        </p:nvSpPr>
        <p:spPr>
          <a:xfrm>
            <a:off x="5882264" y="-32054"/>
            <a:ext cx="3240360" cy="1124744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извлечение 25"/>
          <p:cNvSpPr/>
          <p:nvPr/>
        </p:nvSpPr>
        <p:spPr>
          <a:xfrm>
            <a:off x="5436096" y="1772816"/>
            <a:ext cx="3707904" cy="1872208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извлечение 26"/>
          <p:cNvSpPr/>
          <p:nvPr/>
        </p:nvSpPr>
        <p:spPr>
          <a:xfrm>
            <a:off x="215516" y="4519074"/>
            <a:ext cx="2952328" cy="1070166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извлечение 27"/>
          <p:cNvSpPr/>
          <p:nvPr/>
        </p:nvSpPr>
        <p:spPr>
          <a:xfrm>
            <a:off x="35496" y="2196893"/>
            <a:ext cx="3312368" cy="944075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извлечение 28"/>
          <p:cNvSpPr/>
          <p:nvPr/>
        </p:nvSpPr>
        <p:spPr>
          <a:xfrm>
            <a:off x="5436096" y="4519074"/>
            <a:ext cx="3358689" cy="1070166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691680" y="1886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КТО?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57900" y="4412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КАКОЙ?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КАКАЯ? КАКОЕ? КАКИЕ?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57900" y="2311093"/>
            <a:ext cx="2700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ДЕЛАЕТ?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СДЕЛАЕТ?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БУДЕТ ДЕЛАТЬ? И ДР.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01915" y="5649209"/>
            <a:ext cx="2412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МЕСТОИМЕНИЕ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9955" y="242088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КАК?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0192" y="486916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ОН ОНА ОНО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ОНИ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3937" y="5054156"/>
            <a:ext cx="2025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СКОЛЬКО?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1448" y="2079117"/>
            <a:ext cx="325810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САМОСТОЯТЕЛЬНЫЕ</a:t>
            </a:r>
          </a:p>
          <a:p>
            <a:pPr algn="ctr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РЕЧИ</a:t>
            </a:r>
          </a:p>
        </p:txBody>
      </p:sp>
    </p:spTree>
    <p:extLst>
      <p:ext uri="{BB962C8B-B14F-4D97-AF65-F5344CB8AC3E}">
        <p14:creationId xmlns="" xmlns:p14="http://schemas.microsoft.com/office/powerpoint/2010/main" val="1497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983489048"/>
              </p:ext>
            </p:extLst>
          </p:nvPr>
        </p:nvGraphicFramePr>
        <p:xfrm>
          <a:off x="1259632" y="980728"/>
          <a:ext cx="67687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939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85728"/>
            <a:ext cx="371477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85728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 речи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1500175"/>
            <a:ext cx="37147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служебные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500174"/>
            <a:ext cx="300039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278605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ПРЕДЛОГ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278605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ЧАСТИЦА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314324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СОЮЗ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14414" y="2714620"/>
            <a:ext cx="1571636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4" y="3000372"/>
            <a:ext cx="121444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86512" y="2714620"/>
            <a:ext cx="1500198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5" idx="2"/>
            <a:endCxn id="7" idx="0"/>
          </p:cNvCxnSpPr>
          <p:nvPr/>
        </p:nvCxnSpPr>
        <p:spPr>
          <a:xfrm rot="16200000" flipH="1">
            <a:off x="4567251" y="1352549"/>
            <a:ext cx="291116" cy="4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2"/>
            <a:endCxn id="11" idx="0"/>
          </p:cNvCxnSpPr>
          <p:nvPr/>
        </p:nvCxnSpPr>
        <p:spPr>
          <a:xfrm rot="5400000">
            <a:off x="3143240" y="1142984"/>
            <a:ext cx="428628" cy="2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2"/>
            <a:endCxn id="14" idx="0"/>
          </p:cNvCxnSpPr>
          <p:nvPr/>
        </p:nvCxnSpPr>
        <p:spPr>
          <a:xfrm rot="16200000" flipH="1">
            <a:off x="5661429" y="1339438"/>
            <a:ext cx="428628" cy="232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2"/>
            <a:endCxn id="12" idx="0"/>
          </p:cNvCxnSpPr>
          <p:nvPr/>
        </p:nvCxnSpPr>
        <p:spPr>
          <a:xfrm rot="5400000">
            <a:off x="4339827" y="2625323"/>
            <a:ext cx="71438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1"/>
          </p:cNvCxnSpPr>
          <p:nvPr/>
        </p:nvCxnSpPr>
        <p:spPr>
          <a:xfrm rot="10800000" flipV="1">
            <a:off x="1071538" y="750074"/>
            <a:ext cx="178595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428660" y="228599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00034" y="3786188"/>
            <a:ext cx="42148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самостоятельные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34" y="3857628"/>
            <a:ext cx="414340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42910" y="485776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ИМЯ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СУЩ.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28794" y="485776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ИМЯ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ПРИЛАГ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929058" y="492919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ИМЯ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ЧИСЛИТ.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8662" y="57864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МЕСТОИМ.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00364" y="57864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ГЛАГОЛ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57752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НАРЕЧИЕ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57158" y="4857760"/>
            <a:ext cx="121444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071670" y="4857760"/>
            <a:ext cx="135732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857620" y="4929198"/>
            <a:ext cx="135732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928662" y="5643578"/>
            <a:ext cx="150019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928926" y="5715016"/>
            <a:ext cx="142876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786314" y="5715016"/>
            <a:ext cx="142876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>
            <a:endCxn id="52" idx="0"/>
          </p:cNvCxnSpPr>
          <p:nvPr/>
        </p:nvCxnSpPr>
        <p:spPr>
          <a:xfrm rot="5400000">
            <a:off x="1125119" y="5054215"/>
            <a:ext cx="1143006" cy="3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53" idx="0"/>
          </p:cNvCxnSpPr>
          <p:nvPr/>
        </p:nvCxnSpPr>
        <p:spPr>
          <a:xfrm rot="5400000">
            <a:off x="3071802" y="5072074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49" idx="0"/>
          </p:cNvCxnSpPr>
          <p:nvPr/>
        </p:nvCxnSpPr>
        <p:spPr>
          <a:xfrm rot="5400000">
            <a:off x="803646" y="4661306"/>
            <a:ext cx="35719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endCxn id="50" idx="0"/>
          </p:cNvCxnSpPr>
          <p:nvPr/>
        </p:nvCxnSpPr>
        <p:spPr>
          <a:xfrm rot="5400000">
            <a:off x="2589596" y="4661306"/>
            <a:ext cx="35719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4143372" y="471488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39" idx="3"/>
          </p:cNvCxnSpPr>
          <p:nvPr/>
        </p:nvCxnSpPr>
        <p:spPr>
          <a:xfrm flipV="1">
            <a:off x="4643438" y="4143380"/>
            <a:ext cx="92869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54" idx="0"/>
          </p:cNvCxnSpPr>
          <p:nvPr/>
        </p:nvCxnSpPr>
        <p:spPr>
          <a:xfrm rot="5400000">
            <a:off x="4750595" y="4893479"/>
            <a:ext cx="157163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943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822" y="571480"/>
            <a:ext cx="58533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ЧЛЕНЫ ПРЕДЛОЖЕНИЯ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571480"/>
            <a:ext cx="5857916" cy="714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2000240"/>
            <a:ext cx="28575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Главные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2000240"/>
            <a:ext cx="42148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Второстепенные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071678"/>
            <a:ext cx="2286016" cy="6429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071678"/>
            <a:ext cx="4000528" cy="6429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57554" y="3429001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ОПРЕДЕЛЕНИЕ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342900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ДОПОЛНЕНИЕ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407194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ОБСТОЯТЕЛЬСТВО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63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ПОДЛЕЖАЩЕЕ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50006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СКАЗУЕМОЕ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578645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грам. основа </a:t>
            </a:r>
            <a:r>
              <a:rPr lang="ru-RU" sz="2800" dirty="0" smtClean="0">
                <a:solidFill>
                  <a:srgbClr val="FF0000"/>
                </a:solidFill>
              </a:rPr>
              <a:t>предложения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3429000"/>
            <a:ext cx="2143140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57950" y="3429000"/>
            <a:ext cx="2357454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57752" y="4071942"/>
            <a:ext cx="2714644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5000636"/>
            <a:ext cx="2357454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00364" y="5000636"/>
            <a:ext cx="1928826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4643446"/>
            <a:ext cx="4786346" cy="1857388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stCxn id="3" idx="2"/>
            <a:endCxn id="7" idx="0"/>
          </p:cNvCxnSpPr>
          <p:nvPr/>
        </p:nvCxnSpPr>
        <p:spPr>
          <a:xfrm rot="5400000">
            <a:off x="3107521" y="250009"/>
            <a:ext cx="785818" cy="28575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2"/>
            <a:endCxn id="8" idx="0"/>
          </p:cNvCxnSpPr>
          <p:nvPr/>
        </p:nvCxnSpPr>
        <p:spPr>
          <a:xfrm rot="16200000" flipH="1">
            <a:off x="5322099" y="892951"/>
            <a:ext cx="785818" cy="157163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5" idx="0"/>
          </p:cNvCxnSpPr>
          <p:nvPr/>
        </p:nvCxnSpPr>
        <p:spPr>
          <a:xfrm rot="5400000">
            <a:off x="5107785" y="2035959"/>
            <a:ext cx="714380" cy="20717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2"/>
            <a:endCxn id="16" idx="0"/>
          </p:cNvCxnSpPr>
          <p:nvPr/>
        </p:nvCxnSpPr>
        <p:spPr>
          <a:xfrm rot="16200000" flipH="1">
            <a:off x="6661561" y="2553884"/>
            <a:ext cx="714380" cy="103585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2"/>
          </p:cNvCxnSpPr>
          <p:nvPr/>
        </p:nvCxnSpPr>
        <p:spPr>
          <a:xfrm rot="5400000">
            <a:off x="5536413" y="3107529"/>
            <a:ext cx="1357322" cy="5715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7" idx="2"/>
            <a:endCxn id="18" idx="0"/>
          </p:cNvCxnSpPr>
          <p:nvPr/>
        </p:nvCxnSpPr>
        <p:spPr>
          <a:xfrm rot="5400000">
            <a:off x="696489" y="3625455"/>
            <a:ext cx="2286016" cy="46434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7" idx="2"/>
            <a:endCxn id="19" idx="0"/>
          </p:cNvCxnSpPr>
          <p:nvPr/>
        </p:nvCxnSpPr>
        <p:spPr>
          <a:xfrm rot="16200000" flipH="1">
            <a:off x="1875215" y="2911074"/>
            <a:ext cx="2286016" cy="189310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1486" y="571480"/>
            <a:ext cx="54609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ПРЕДЛОЖЕНИЕ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28596" y="2093222"/>
            <a:ext cx="40719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нераспространённое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2143116"/>
            <a:ext cx="385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распространённое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500438"/>
            <a:ext cx="2786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только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грамматическая основа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3429000"/>
            <a:ext cx="3500462" cy="231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грамматическая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Основа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+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второстепенные члены предложения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117395"/>
            <a:ext cx="3857652" cy="5972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2143116"/>
            <a:ext cx="3643338" cy="64294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571480"/>
            <a:ext cx="4286280" cy="7143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28596" y="3357562"/>
            <a:ext cx="2714644" cy="1785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29124" y="3214686"/>
            <a:ext cx="4500594" cy="2857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10" idx="2"/>
            <a:endCxn id="8" idx="0"/>
          </p:cNvCxnSpPr>
          <p:nvPr/>
        </p:nvCxnSpPr>
        <p:spPr>
          <a:xfrm rot="5400000">
            <a:off x="3298977" y="487181"/>
            <a:ext cx="831535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2"/>
            <a:endCxn id="9" idx="0"/>
          </p:cNvCxnSpPr>
          <p:nvPr/>
        </p:nvCxnSpPr>
        <p:spPr>
          <a:xfrm rot="16200000" flipH="1">
            <a:off x="5482834" y="732215"/>
            <a:ext cx="857256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  <a:endCxn id="11" idx="0"/>
          </p:cNvCxnSpPr>
          <p:nvPr/>
        </p:nvCxnSpPr>
        <p:spPr>
          <a:xfrm rot="5400000">
            <a:off x="1821637" y="2678900"/>
            <a:ext cx="642943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  <a:endCxn id="12" idx="0"/>
          </p:cNvCxnSpPr>
          <p:nvPr/>
        </p:nvCxnSpPr>
        <p:spPr>
          <a:xfrm rot="5400000">
            <a:off x="6572264" y="289321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65722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грамматическая основа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42886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ПОДЛЕЖАЩЕЕ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И СКАЗУЕМОЕ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242886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ТОЛЬКО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ПОДЛЕЖАЩЕЕ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2428868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ТОЛЬКО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СКАЗУЕМОЕ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2357430"/>
            <a:ext cx="2214578" cy="10001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357430"/>
            <a:ext cx="2500330" cy="10001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72264" y="2357430"/>
            <a:ext cx="2143140" cy="10001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714356"/>
            <a:ext cx="5500726" cy="8572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4714884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ДВУСОСТАВНОЕ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ПРЕДЛОЖЕНИЕ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4786322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ОДНОСОСТАВНОЕ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ПРЕДЛОЖЕНИЕ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4643446"/>
            <a:ext cx="2571768" cy="10001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7686" y="4643446"/>
            <a:ext cx="4286280" cy="10001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10" idx="2"/>
            <a:endCxn id="7" idx="0"/>
          </p:cNvCxnSpPr>
          <p:nvPr/>
        </p:nvCxnSpPr>
        <p:spPr>
          <a:xfrm rot="5400000">
            <a:off x="2678893" y="642918"/>
            <a:ext cx="785818" cy="26432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2"/>
            <a:endCxn id="8" idx="0"/>
          </p:cNvCxnSpPr>
          <p:nvPr/>
        </p:nvCxnSpPr>
        <p:spPr>
          <a:xfrm rot="16200000" flipH="1">
            <a:off x="4143372" y="1821645"/>
            <a:ext cx="785818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  <a:endCxn id="9" idx="0"/>
          </p:cNvCxnSpPr>
          <p:nvPr/>
        </p:nvCxnSpPr>
        <p:spPr>
          <a:xfrm rot="16200000" flipH="1">
            <a:off x="5625710" y="339306"/>
            <a:ext cx="785818" cy="3250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</p:cNvCxnSpPr>
          <p:nvPr/>
        </p:nvCxnSpPr>
        <p:spPr>
          <a:xfrm rot="16200000" flipH="1">
            <a:off x="1125116" y="3982644"/>
            <a:ext cx="1285884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  <a:endCxn id="14" idx="0"/>
          </p:cNvCxnSpPr>
          <p:nvPr/>
        </p:nvCxnSpPr>
        <p:spPr>
          <a:xfrm rot="16200000" flipH="1">
            <a:off x="4947049" y="3089669"/>
            <a:ext cx="1285884" cy="18216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4" idx="0"/>
          </p:cNvCxnSpPr>
          <p:nvPr/>
        </p:nvCxnSpPr>
        <p:spPr>
          <a:xfrm rot="5400000">
            <a:off x="6429388" y="3429000"/>
            <a:ext cx="1285884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877" y="357166"/>
            <a:ext cx="45042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DFGothicP-W5" pitchFamily="49" charset="-128"/>
              </a:rPr>
              <a:t>алгоритм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DFGothicP-W5" pitchFamily="49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4" y="114298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Одиночный союз  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2071678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Что он связывает?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571745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Однородные члены предложения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257174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Части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 сложного предложения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5143512"/>
            <a:ext cx="23574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Дети пели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 smtClean="0">
              <a:solidFill>
                <a:srgbClr val="00B050"/>
              </a:solidFill>
            </a:endParaRPr>
          </a:p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играли.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2066" y="5000636"/>
            <a:ext cx="3571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Гром гремит</a:t>
            </a:r>
            <a:r>
              <a:rPr lang="ru-RU" sz="2800" b="1" dirty="0" smtClean="0">
                <a:solidFill>
                  <a:srgbClr val="FF0000"/>
                </a:solidFill>
              </a:rPr>
              <a:t>,</a:t>
            </a:r>
            <a:endParaRPr lang="ru-RU" sz="2800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молнии сверкают.</a:t>
            </a:r>
            <a:endParaRPr lang="ru-RU" sz="28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643174" y="1142984"/>
            <a:ext cx="3714776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решение 31"/>
          <p:cNvSpPr/>
          <p:nvPr/>
        </p:nvSpPr>
        <p:spPr>
          <a:xfrm>
            <a:off x="3000364" y="1928802"/>
            <a:ext cx="2928958" cy="1500198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2643182"/>
            <a:ext cx="2143140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357950" y="2643182"/>
            <a:ext cx="2143140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214414" y="435769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358082" y="428625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Нашивка 19"/>
          <p:cNvSpPr/>
          <p:nvPr/>
        </p:nvSpPr>
        <p:spPr>
          <a:xfrm flipH="1">
            <a:off x="7358082" y="4357694"/>
            <a:ext cx="45719" cy="357190"/>
          </a:xfrm>
          <a:prstGeom prst="chevr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flipH="1">
            <a:off x="1214414" y="4429132"/>
            <a:ext cx="45719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928662" y="4071942"/>
            <a:ext cx="78581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072330" y="4071942"/>
            <a:ext cx="78581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2" idx="1"/>
            <a:endCxn id="22" idx="5"/>
          </p:cNvCxnSpPr>
          <p:nvPr/>
        </p:nvCxnSpPr>
        <p:spPr>
          <a:xfrm rot="16200000" flipH="1">
            <a:off x="1043742" y="4187022"/>
            <a:ext cx="555658" cy="5556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1000100" y="4357694"/>
            <a:ext cx="642942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357158" y="5000636"/>
            <a:ext cx="2286016" cy="171451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929190" y="4786322"/>
            <a:ext cx="3857652" cy="18573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stCxn id="31" idx="2"/>
            <a:endCxn id="32" idx="0"/>
          </p:cNvCxnSpPr>
          <p:nvPr/>
        </p:nvCxnSpPr>
        <p:spPr>
          <a:xfrm rot="5400000">
            <a:off x="4411265" y="1839505"/>
            <a:ext cx="14287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32" idx="1"/>
            <a:endCxn id="33" idx="3"/>
          </p:cNvCxnSpPr>
          <p:nvPr/>
        </p:nvCxnSpPr>
        <p:spPr>
          <a:xfrm rot="10800000" flipV="1">
            <a:off x="2500298" y="2678900"/>
            <a:ext cx="500066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32" idx="3"/>
            <a:endCxn id="34" idx="1"/>
          </p:cNvCxnSpPr>
          <p:nvPr/>
        </p:nvCxnSpPr>
        <p:spPr>
          <a:xfrm>
            <a:off x="5929322" y="2678901"/>
            <a:ext cx="428628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33" idx="2"/>
            <a:endCxn id="22" idx="0"/>
          </p:cNvCxnSpPr>
          <p:nvPr/>
        </p:nvCxnSpPr>
        <p:spPr>
          <a:xfrm rot="5400000">
            <a:off x="1232274" y="3875488"/>
            <a:ext cx="285752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4" idx="2"/>
            <a:endCxn id="23" idx="0"/>
          </p:cNvCxnSpPr>
          <p:nvPr/>
        </p:nvCxnSpPr>
        <p:spPr>
          <a:xfrm rot="16200000" flipH="1">
            <a:off x="7304503" y="3911206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23" idx="2"/>
          </p:cNvCxnSpPr>
          <p:nvPr/>
        </p:nvCxnSpPr>
        <p:spPr>
          <a:xfrm rot="10800000" flipV="1">
            <a:off x="6286512" y="4464850"/>
            <a:ext cx="785818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22" idx="6"/>
          </p:cNvCxnSpPr>
          <p:nvPr/>
        </p:nvCxnSpPr>
        <p:spPr>
          <a:xfrm>
            <a:off x="1714480" y="4464851"/>
            <a:ext cx="642942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724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основа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7167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ПОДЛЕЖАЩЕЕ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И   СКАЗУЕМОЕ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207167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ТОЛЬКО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ПОДЛЕЖАЩЕЕ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264" y="2071678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ТОЛЬКО 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СКАЗУЕМОЕ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214818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Двусоставное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предложение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4214818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Односоставное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предложение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2071678"/>
            <a:ext cx="2286016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86182" y="2071678"/>
            <a:ext cx="2286016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72264" y="2071678"/>
            <a:ext cx="1928826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571472" y="4286256"/>
            <a:ext cx="2786082" cy="1143008"/>
          </a:xfrm>
          <a:prstGeom prst="snip2Same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вырезанными соседними углами 12"/>
          <p:cNvSpPr/>
          <p:nvPr/>
        </p:nvSpPr>
        <p:spPr>
          <a:xfrm>
            <a:off x="5072066" y="4286256"/>
            <a:ext cx="3000396" cy="1143008"/>
          </a:xfrm>
          <a:prstGeom prst="snip2Same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571480"/>
            <a:ext cx="6643734" cy="6429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14" idx="2"/>
            <a:endCxn id="9" idx="0"/>
          </p:cNvCxnSpPr>
          <p:nvPr/>
        </p:nvCxnSpPr>
        <p:spPr>
          <a:xfrm rot="5400000">
            <a:off x="2803910" y="267869"/>
            <a:ext cx="857256" cy="2750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4" idx="2"/>
            <a:endCxn id="10" idx="0"/>
          </p:cNvCxnSpPr>
          <p:nvPr/>
        </p:nvCxnSpPr>
        <p:spPr>
          <a:xfrm rot="16200000" flipH="1">
            <a:off x="4339826" y="1482314"/>
            <a:ext cx="857256" cy="3214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  <a:endCxn id="11" idx="0"/>
          </p:cNvCxnSpPr>
          <p:nvPr/>
        </p:nvCxnSpPr>
        <p:spPr>
          <a:xfrm rot="16200000" flipH="1">
            <a:off x="5643570" y="178571"/>
            <a:ext cx="857256" cy="2928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 rot="5400000">
            <a:off x="1178695" y="3607595"/>
            <a:ext cx="135732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2"/>
            <a:endCxn id="13" idx="3"/>
          </p:cNvCxnSpPr>
          <p:nvPr/>
        </p:nvCxnSpPr>
        <p:spPr>
          <a:xfrm rot="16200000" flipH="1">
            <a:off x="5072066" y="2786058"/>
            <a:ext cx="1357322" cy="16430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1" idx="2"/>
            <a:endCxn id="13" idx="3"/>
          </p:cNvCxnSpPr>
          <p:nvPr/>
        </p:nvCxnSpPr>
        <p:spPr>
          <a:xfrm rot="5400000">
            <a:off x="6375810" y="3125389"/>
            <a:ext cx="1357322" cy="964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386</Words>
  <Application>Microsoft Office PowerPoint</Application>
  <PresentationFormat>Экран (4:3)</PresentationFormat>
  <Paragraphs>184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Лариса</cp:lastModifiedBy>
  <cp:revision>83</cp:revision>
  <dcterms:created xsi:type="dcterms:W3CDTF">2013-07-22T12:28:55Z</dcterms:created>
  <dcterms:modified xsi:type="dcterms:W3CDTF">2013-08-30T19:26:17Z</dcterms:modified>
</cp:coreProperties>
</file>