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8" d="100"/>
          <a:sy n="88" d="100"/>
        </p:scale>
        <p:origin x="-1062"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0" name="Прямоугольный треугольник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Заголовок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ru-RU" smtClean="0"/>
              <a:t>Образец заголовка</a:t>
            </a:r>
            <a:endParaRPr kumimoji="0" lang="en-US"/>
          </a:p>
        </p:txBody>
      </p:sp>
      <p:sp>
        <p:nvSpPr>
          <p:cNvPr id="17" name="Подзаголовок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grpSp>
        <p:nvGrpSpPr>
          <p:cNvPr id="2" name="Группа 1"/>
          <p:cNvGrpSpPr/>
          <p:nvPr/>
        </p:nvGrpSpPr>
        <p:grpSpPr>
          <a:xfrm>
            <a:off x="-3765" y="4953000"/>
            <a:ext cx="9147765" cy="1912088"/>
            <a:chOff x="-3765" y="4832896"/>
            <a:chExt cx="9147765" cy="2032192"/>
          </a:xfrm>
        </p:grpSpPr>
        <p:sp>
          <p:nvSpPr>
            <p:cNvPr id="7" name="Полилиния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Полилиния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Полилиния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Прямая соединительная линия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Дата 29"/>
          <p:cNvSpPr>
            <a:spLocks noGrp="1"/>
          </p:cNvSpPr>
          <p:nvPr>
            <p:ph type="dt" sz="half" idx="10"/>
          </p:nvPr>
        </p:nvSpPr>
        <p:spPr/>
        <p:txBody>
          <a:bodyPr/>
          <a:lstStyle>
            <a:lvl1pPr>
              <a:defRPr>
                <a:solidFill>
                  <a:srgbClr val="FFFFFF"/>
                </a:solidFill>
              </a:defRPr>
            </a:lvl1pPr>
            <a:extLst/>
          </a:lstStyle>
          <a:p>
            <a:fld id="{F833E31C-4CA3-4C2F-8E2C-C2650D6EC3FF}" type="datetimeFigureOut">
              <a:rPr lang="ru-RU" smtClean="0"/>
              <a:t>06.10.2014</a:t>
            </a:fld>
            <a:endParaRPr lang="ru-RU"/>
          </a:p>
        </p:txBody>
      </p:sp>
      <p:sp>
        <p:nvSpPr>
          <p:cNvPr id="19" name="Нижний колонтитул 18"/>
          <p:cNvSpPr>
            <a:spLocks noGrp="1"/>
          </p:cNvSpPr>
          <p:nvPr>
            <p:ph type="ftr" sz="quarter" idx="11"/>
          </p:nvPr>
        </p:nvSpPr>
        <p:spPr/>
        <p:txBody>
          <a:bodyPr/>
          <a:lstStyle>
            <a:lvl1pPr>
              <a:defRPr>
                <a:solidFill>
                  <a:schemeClr val="accent1">
                    <a:tint val="20000"/>
                  </a:schemeClr>
                </a:solidFill>
              </a:defRPr>
            </a:lvl1pPr>
            <a:extLst/>
          </a:lstStyle>
          <a:p>
            <a:endParaRPr lang="ru-RU"/>
          </a:p>
        </p:txBody>
      </p:sp>
      <p:sp>
        <p:nvSpPr>
          <p:cNvPr id="27" name="Номер слайда 26"/>
          <p:cNvSpPr>
            <a:spLocks noGrp="1"/>
          </p:cNvSpPr>
          <p:nvPr>
            <p:ph type="sldNum" sz="quarter" idx="12"/>
          </p:nvPr>
        </p:nvSpPr>
        <p:spPr/>
        <p:txBody>
          <a:bodyPr/>
          <a:lstStyle>
            <a:lvl1pPr>
              <a:defRPr>
                <a:solidFill>
                  <a:srgbClr val="FFFFFF"/>
                </a:solidFill>
              </a:defRPr>
            </a:lvl1pPr>
            <a:extLst/>
          </a:lstStyle>
          <a:p>
            <a:fld id="{8246308D-E836-4E71-B054-32CEFE937784}"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1481329"/>
            <a:ext cx="8229600" cy="4386071"/>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F833E31C-4CA3-4C2F-8E2C-C2650D6EC3FF}" type="datetimeFigureOut">
              <a:rPr lang="ru-RU" smtClean="0"/>
              <a:t>06.10.2014</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8246308D-E836-4E71-B054-32CEFE937784}"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44013" y="274640"/>
            <a:ext cx="1777470" cy="5592761"/>
          </a:xfrm>
        </p:spPr>
        <p:txBody>
          <a:bodyPr vert="eaVe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41"/>
            <a:ext cx="6324600" cy="5592760"/>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F833E31C-4CA3-4C2F-8E2C-C2650D6EC3FF}" type="datetimeFigureOut">
              <a:rPr lang="ru-RU" smtClean="0"/>
              <a:t>06.10.2014</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8246308D-E836-4E71-B054-32CEFE937784}"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F833E31C-4CA3-4C2F-8E2C-C2650D6EC3FF}" type="datetimeFigureOut">
              <a:rPr lang="ru-RU" smtClean="0"/>
              <a:t>06.10.2014</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8246308D-E836-4E71-B054-32CEFE937784}" type="slidenum">
              <a:rPr lang="ru-RU" smtClean="0"/>
              <a:t>‹#›</a:t>
            </a:fld>
            <a:endParaRPr lang="ru-RU"/>
          </a:p>
        </p:txBody>
      </p:sp>
      <p:sp>
        <p:nvSpPr>
          <p:cNvPr id="7" name="Заголовок 6"/>
          <p:cNvSpPr>
            <a:spLocks noGrp="1"/>
          </p:cNvSpPr>
          <p:nvPr>
            <p:ph type="title"/>
          </p:nvPr>
        </p:nvSpPr>
        <p:spPr/>
        <p:txBody>
          <a:bodyPr rtlCol="0"/>
          <a:lstStyle>
            <a:extLst/>
          </a:lstStyle>
          <a:p>
            <a:r>
              <a:rPr kumimoji="0" lang="ru-RU" smtClean="0"/>
              <a:t>Образец заголовка</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2">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extLst/>
          </a:lstStyle>
          <a:p>
            <a:fld id="{F833E31C-4CA3-4C2F-8E2C-C2650D6EC3FF}" type="datetimeFigureOut">
              <a:rPr lang="ru-RU" smtClean="0"/>
              <a:t>06.10.2014</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8246308D-E836-4E71-B054-32CEFE937784}" type="slidenum">
              <a:rPr lang="ru-RU" smtClean="0"/>
              <a:t>‹#›</a:t>
            </a:fld>
            <a:endParaRPr lang="ru-RU"/>
          </a:p>
        </p:txBody>
      </p:sp>
      <p:sp>
        <p:nvSpPr>
          <p:cNvPr id="7" name="Нашивка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Нашивка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bg>
      <p:bgRef idx="1002">
        <a:schemeClr val="bg1"/>
      </p:bgRef>
    </p:bg>
    <p:spTree>
      <p:nvGrpSpPr>
        <p:cNvPr id="1" name=""/>
        <p:cNvGrpSpPr/>
        <p:nvPr/>
      </p:nvGrpSpPr>
      <p:grpSpPr>
        <a:xfrm>
          <a:off x="0" y="0"/>
          <a:ext cx="0" cy="0"/>
          <a:chOff x="0" y="0"/>
          <a:chExt cx="0" cy="0"/>
        </a:xfrm>
      </p:grpSpPr>
      <p:sp>
        <p:nvSpPr>
          <p:cNvPr id="3" name="Содержимое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F833E31C-4CA3-4C2F-8E2C-C2650D6EC3FF}" type="datetimeFigureOut">
              <a:rPr lang="ru-RU" smtClean="0"/>
              <a:t>06.10.2014</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8246308D-E836-4E71-B054-32CEFE937784}" type="slidenum">
              <a:rPr lang="ru-RU" smtClean="0"/>
              <a:t>‹#›</a:t>
            </a:fld>
            <a:endParaRPr lang="ru-RU"/>
          </a:p>
        </p:txBody>
      </p:sp>
      <p:sp>
        <p:nvSpPr>
          <p:cNvPr id="8" name="Заголовок 7"/>
          <p:cNvSpPr>
            <a:spLocks noGrp="1"/>
          </p:cNvSpPr>
          <p:nvPr>
            <p:ph type="title"/>
          </p:nvPr>
        </p:nvSpPr>
        <p:spPr/>
        <p:txBody>
          <a:bodyPr rtlCol="0"/>
          <a:lstStyle>
            <a:extLst/>
          </a:lstStyle>
          <a:p>
            <a:r>
              <a:rPr kumimoji="0" lang="ru-RU" smtClean="0"/>
              <a:t>Образец заголовка</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bg>
      <p:bgRef idx="1003">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8229600" cy="1143000"/>
          </a:xfrm>
        </p:spPr>
        <p:txBody>
          <a:bodyPr anchor="ctr"/>
          <a:lstStyle>
            <a:lvl1pPr>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F833E31C-4CA3-4C2F-8E2C-C2650D6EC3FF}" type="datetimeFigureOut">
              <a:rPr lang="ru-RU" smtClean="0"/>
              <a:t>06.10.2014</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9" name="Номер слайда 8"/>
          <p:cNvSpPr>
            <a:spLocks noGrp="1"/>
          </p:cNvSpPr>
          <p:nvPr>
            <p:ph type="sldNum" sz="quarter" idx="12"/>
          </p:nvPr>
        </p:nvSpPr>
        <p:spPr/>
        <p:txBody>
          <a:bodyPr/>
          <a:lstStyle>
            <a:extLst/>
          </a:lstStyle>
          <a:p>
            <a:fld id="{8246308D-E836-4E71-B054-32CEFE937784}" type="slidenum">
              <a:rPr lang="ru-RU" smtClean="0"/>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bg>
      <p:bgRef idx="1002">
        <a:schemeClr val="bg1"/>
      </p:bgRef>
    </p:bg>
    <p:spTree>
      <p:nvGrpSpPr>
        <p:cNvPr id="1" name=""/>
        <p:cNvGrpSpPr/>
        <p:nvPr/>
      </p:nvGrpSpPr>
      <p:grpSpPr>
        <a:xfrm>
          <a:off x="0" y="0"/>
          <a:ext cx="0" cy="0"/>
          <a:chOff x="0" y="0"/>
          <a:chExt cx="0" cy="0"/>
        </a:xfrm>
      </p:grpSpPr>
      <p:sp>
        <p:nvSpPr>
          <p:cNvPr id="3" name="Дата 2"/>
          <p:cNvSpPr>
            <a:spLocks noGrp="1"/>
          </p:cNvSpPr>
          <p:nvPr>
            <p:ph type="dt" sz="half" idx="10"/>
          </p:nvPr>
        </p:nvSpPr>
        <p:spPr/>
        <p:txBody>
          <a:bodyPr/>
          <a:lstStyle>
            <a:extLst/>
          </a:lstStyle>
          <a:p>
            <a:fld id="{F833E31C-4CA3-4C2F-8E2C-C2650D6EC3FF}" type="datetimeFigureOut">
              <a:rPr lang="ru-RU" smtClean="0"/>
              <a:t>06.10.2014</a:t>
            </a:fld>
            <a:endParaRPr lang="ru-RU"/>
          </a:p>
        </p:txBody>
      </p:sp>
      <p:sp>
        <p:nvSpPr>
          <p:cNvPr id="4" name="Нижний колонтитул 3"/>
          <p:cNvSpPr>
            <a:spLocks noGrp="1"/>
          </p:cNvSpPr>
          <p:nvPr>
            <p:ph type="ftr" sz="quarter" idx="11"/>
          </p:nvPr>
        </p:nvSpPr>
        <p:spPr/>
        <p:txBody>
          <a:bodyPr/>
          <a:lstStyle>
            <a:extLst/>
          </a:lstStyle>
          <a:p>
            <a:endParaRPr lang="ru-RU"/>
          </a:p>
        </p:txBody>
      </p:sp>
      <p:sp>
        <p:nvSpPr>
          <p:cNvPr id="5" name="Номер слайда 4"/>
          <p:cNvSpPr>
            <a:spLocks noGrp="1"/>
          </p:cNvSpPr>
          <p:nvPr>
            <p:ph type="sldNum" sz="quarter" idx="12"/>
          </p:nvPr>
        </p:nvSpPr>
        <p:spPr/>
        <p:txBody>
          <a:bodyPr/>
          <a:lstStyle>
            <a:extLst/>
          </a:lstStyle>
          <a:p>
            <a:fld id="{8246308D-E836-4E71-B054-32CEFE937784}" type="slidenum">
              <a:rPr lang="ru-RU" smtClean="0"/>
              <a:t>‹#›</a:t>
            </a:fld>
            <a:endParaRPr lang="ru-RU"/>
          </a:p>
        </p:txBody>
      </p:sp>
      <p:sp>
        <p:nvSpPr>
          <p:cNvPr id="6" name="Заголовок 5"/>
          <p:cNvSpPr>
            <a:spLocks noGrp="1"/>
          </p:cNvSpPr>
          <p:nvPr>
            <p:ph type="title"/>
          </p:nvPr>
        </p:nvSpPr>
        <p:spPr/>
        <p:txBody>
          <a:bodyPr rtlCol="0"/>
          <a:lstStyle>
            <a:extLst/>
          </a:lstStyle>
          <a:p>
            <a:r>
              <a:rPr kumimoji="0" lang="ru-RU" smtClean="0"/>
              <a:t>Образец заголовка</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extLst/>
          </a:lstStyle>
          <a:p>
            <a:fld id="{F833E31C-4CA3-4C2F-8E2C-C2650D6EC3FF}" type="datetimeFigureOut">
              <a:rPr lang="ru-RU" smtClean="0"/>
              <a:t>06.10.2014</a:t>
            </a:fld>
            <a:endParaRPr lang="ru-RU"/>
          </a:p>
        </p:txBody>
      </p:sp>
      <p:sp>
        <p:nvSpPr>
          <p:cNvPr id="3" name="Нижний колонтитул 2"/>
          <p:cNvSpPr>
            <a:spLocks noGrp="1"/>
          </p:cNvSpPr>
          <p:nvPr>
            <p:ph type="ftr" sz="quarter" idx="11"/>
          </p:nvPr>
        </p:nvSpPr>
        <p:spPr/>
        <p:txBody>
          <a:bodyPr/>
          <a:lstStyle>
            <a:extLst/>
          </a:lstStyle>
          <a:p>
            <a:endParaRPr lang="ru-RU"/>
          </a:p>
        </p:txBody>
      </p:sp>
      <p:sp>
        <p:nvSpPr>
          <p:cNvPr id="4" name="Номер слайда 3"/>
          <p:cNvSpPr>
            <a:spLocks noGrp="1"/>
          </p:cNvSpPr>
          <p:nvPr>
            <p:ph type="sldNum" sz="quarter" idx="12"/>
          </p:nvPr>
        </p:nvSpPr>
        <p:spPr/>
        <p:txBody>
          <a:bodyPr/>
          <a:lstStyle>
            <a:extLst/>
          </a:lstStyle>
          <a:p>
            <a:fld id="{8246308D-E836-4E71-B054-32CEFE937784}"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3">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a:xfrm>
            <a:off x="6727032" y="6407944"/>
            <a:ext cx="1920240" cy="365760"/>
          </a:xfrm>
        </p:spPr>
        <p:txBody>
          <a:bodyPr/>
          <a:lstStyle>
            <a:extLst/>
          </a:lstStyle>
          <a:p>
            <a:fld id="{F833E31C-4CA3-4C2F-8E2C-C2650D6EC3FF}" type="datetimeFigureOut">
              <a:rPr lang="ru-RU" smtClean="0"/>
              <a:t>06.10.2014</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8246308D-E836-4E71-B054-32CEFE937784}" type="slidenum">
              <a:rPr lang="ru-RU" smtClean="0"/>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bg>
      <p:bgRef idx="1002">
        <a:schemeClr val="bg1"/>
      </p:bgRef>
    </p:bg>
    <p:spTree>
      <p:nvGrpSpPr>
        <p:cNvPr id="1" name=""/>
        <p:cNvGrpSpPr/>
        <p:nvPr/>
      </p:nvGrpSpPr>
      <p:grpSpPr>
        <a:xfrm>
          <a:off x="0" y="0"/>
          <a:ext cx="0" cy="0"/>
          <a:chOff x="0" y="0"/>
          <a:chExt cx="0" cy="0"/>
        </a:xfrm>
      </p:grpSpPr>
      <p:sp>
        <p:nvSpPr>
          <p:cNvPr id="4" name="Текст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ru-RU" smtClean="0"/>
              <a:t>Образец текста</a:t>
            </a:r>
          </a:p>
        </p:txBody>
      </p:sp>
      <p:sp>
        <p:nvSpPr>
          <p:cNvPr id="3" name="Рисунок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ru-RU" smtClean="0"/>
              <a:t>Вставка рисунка</a:t>
            </a:r>
            <a:endParaRPr kumimoji="0" lang="en-US" dirty="0"/>
          </a:p>
        </p:txBody>
      </p:sp>
      <p:sp>
        <p:nvSpPr>
          <p:cNvPr id="5" name="Дата 4"/>
          <p:cNvSpPr>
            <a:spLocks noGrp="1"/>
          </p:cNvSpPr>
          <p:nvPr>
            <p:ph type="dt" sz="half" idx="10"/>
          </p:nvPr>
        </p:nvSpPr>
        <p:spPr/>
        <p:txBody>
          <a:bodyPr/>
          <a:lstStyle>
            <a:lvl1pPr>
              <a:defRPr>
                <a:solidFill>
                  <a:schemeClr val="tx1"/>
                </a:solidFill>
              </a:defRPr>
            </a:lvl1pPr>
            <a:extLst/>
          </a:lstStyle>
          <a:p>
            <a:fld id="{F833E31C-4CA3-4C2F-8E2C-C2650D6EC3FF}" type="datetimeFigureOut">
              <a:rPr lang="ru-RU" smtClean="0"/>
              <a:t>06.10.2014</a:t>
            </a:fld>
            <a:endParaRPr lang="ru-RU"/>
          </a:p>
        </p:txBody>
      </p:sp>
      <p:sp>
        <p:nvSpPr>
          <p:cNvPr id="6" name="Нижний колонтитул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ru-RU"/>
          </a:p>
        </p:txBody>
      </p:sp>
      <p:sp>
        <p:nvSpPr>
          <p:cNvPr id="7" name="Номер слайда 6"/>
          <p:cNvSpPr>
            <a:spLocks noGrp="1"/>
          </p:cNvSpPr>
          <p:nvPr>
            <p:ph type="sldNum" sz="quarter" idx="12"/>
          </p:nvPr>
        </p:nvSpPr>
        <p:spPr/>
        <p:txBody>
          <a:bodyPr/>
          <a:lstStyle>
            <a:lvl1pPr>
              <a:defRPr>
                <a:solidFill>
                  <a:schemeClr val="tx1"/>
                </a:solidFill>
              </a:defRPr>
            </a:lvl1pPr>
            <a:extLst/>
          </a:lstStyle>
          <a:p>
            <a:fld id="{8246308D-E836-4E71-B054-32CEFE937784}" type="slidenum">
              <a:rPr lang="ru-RU" smtClean="0"/>
              <a:t>‹#›</a:t>
            </a:fld>
            <a:endParaRPr lang="ru-RU"/>
          </a:p>
        </p:txBody>
      </p:sp>
      <p:sp>
        <p:nvSpPr>
          <p:cNvPr id="2" name="Заголовок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ru-RU" smtClean="0"/>
              <a:t>Образец заголовка</a:t>
            </a:r>
            <a:endParaRPr kumimoji="0" lang="en-US"/>
          </a:p>
        </p:txBody>
      </p:sp>
      <p:sp>
        <p:nvSpPr>
          <p:cNvPr id="8" name="Полилиния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Полилиния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Прямоугольный треугольник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Прямая соединительная линия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Нашивка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Нашивка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Полилиния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Полилиния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Прямоугольный треугольник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Прямая соединительная линия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Заголовок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ru-RU" smtClean="0"/>
              <a:t>Образец заголовка</a:t>
            </a:r>
            <a:endParaRPr kumimoji="0" lang="en-US"/>
          </a:p>
        </p:txBody>
      </p:sp>
      <p:sp>
        <p:nvSpPr>
          <p:cNvPr id="30" name="Текст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0" name="Дата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F833E31C-4CA3-4C2F-8E2C-C2650D6EC3FF}" type="datetimeFigureOut">
              <a:rPr lang="ru-RU" smtClean="0"/>
              <a:t>06.10.2014</a:t>
            </a:fld>
            <a:endParaRPr lang="ru-RU"/>
          </a:p>
        </p:txBody>
      </p:sp>
      <p:sp>
        <p:nvSpPr>
          <p:cNvPr id="22" name="Нижний колонтитул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ru-RU"/>
          </a:p>
        </p:txBody>
      </p:sp>
      <p:sp>
        <p:nvSpPr>
          <p:cNvPr id="18" name="Номер слайда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8246308D-E836-4E71-B054-32CEFE937784}"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3568" y="1412776"/>
            <a:ext cx="7772400" cy="1829761"/>
          </a:xfrm>
        </p:spPr>
        <p:txBody>
          <a:bodyPr>
            <a:normAutofit/>
          </a:bodyPr>
          <a:lstStyle/>
          <a:p>
            <a:pPr algn="ctr"/>
            <a:r>
              <a:rPr lang="ru-RU" sz="6600" dirty="0" smtClean="0"/>
              <a:t>Подтягивания</a:t>
            </a:r>
            <a:endParaRPr lang="ru-RU" sz="66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0" y="1196752"/>
            <a:ext cx="9144000" cy="5472608"/>
          </a:xfrm>
        </p:spPr>
        <p:txBody>
          <a:bodyPr>
            <a:normAutofit fontScale="92500"/>
          </a:bodyPr>
          <a:lstStyle/>
          <a:p>
            <a:pPr algn="ctr"/>
            <a:r>
              <a:rPr lang="ru-RU" dirty="0" smtClean="0"/>
              <a:t>это упражнение, выполняемое чаще на турнике, рабочая группа мышц: комплексная нагрузка на мышцы рук (главным образом, бицепсы, предплечья) и спины (широчайшие). Чем шире хват руками за перекладину, тем больше нагрузка ложится на широчайшие мышцы спины; чем уже хват – тем больше нагрузка ложится на бицепсы. Если подтягиваться, касаясь перекладины затылком, то широчайшие мышцы растягиваются в ширину. А если подтягиваться, касаясь подбородком, то широчайшие растягиваются ещё и в толщину. При узком хвате, ладонями к себе, дополнительную нагрузку получает нижняя часть широчайших, находящаяся в районе талии.</a:t>
            </a:r>
          </a:p>
          <a:p>
            <a:endParaRPr lang="ru-RU" dirty="0" smtClean="0"/>
          </a:p>
          <a:p>
            <a:endParaRPr lang="ru-RU" dirty="0"/>
          </a:p>
        </p:txBody>
      </p:sp>
      <p:sp>
        <p:nvSpPr>
          <p:cNvPr id="3" name="Заголовок 2"/>
          <p:cNvSpPr>
            <a:spLocks noGrp="1"/>
          </p:cNvSpPr>
          <p:nvPr>
            <p:ph type="title"/>
          </p:nvPr>
        </p:nvSpPr>
        <p:spPr/>
        <p:txBody>
          <a:bodyPr/>
          <a:lstStyle/>
          <a:p>
            <a:pPr algn="ctr"/>
            <a:r>
              <a:rPr lang="ru-RU" dirty="0" smtClean="0"/>
              <a:t>Подтягивания</a:t>
            </a:r>
            <a:endParaRPr lang="ru-RU"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0" y="1052736"/>
            <a:ext cx="9144000" cy="5805264"/>
          </a:xfrm>
        </p:spPr>
        <p:txBody>
          <a:bodyPr>
            <a:normAutofit fontScale="70000" lnSpcReduction="20000"/>
          </a:bodyPr>
          <a:lstStyle/>
          <a:p>
            <a:pPr algn="ctr"/>
            <a:r>
              <a:rPr lang="ru-RU" dirty="0" smtClean="0"/>
              <a:t>Ухватитесь за турник верхним хватом, руки чуть шире ширины плеч. Повисните на перекладине. Далее подтянитесь, при этом постарайтесь коснуться верхней частью груди перекладины. Сделайте паузу на секунду в верхней точке амплитуды, а затем плавно вернитесь в стартовое положение. </a:t>
            </a:r>
          </a:p>
          <a:p>
            <a:pPr algn="ctr"/>
            <a:endParaRPr lang="ru-RU" dirty="0" smtClean="0"/>
          </a:p>
          <a:p>
            <a:pPr algn="ctr"/>
            <a:r>
              <a:rPr lang="ru-RU" dirty="0" smtClean="0"/>
              <a:t>Чем шире используется хват в подтягивании, тем больше задействованы в работе круглые мышцы, благодаря которым обеспечивается расширение спины. Хват для подтягивания должен быть с ладонями направленными от вас. По возможности лучше использовать устойчивую скамейку или другую подставку, высота которой отрегулирована таким образом, чтобы перекладина оказалась на уровне груди. Удерживая перекладину, спуститесь со скамейки, согните колени и плавно опуститесь в нижнюю точку, обеспечив максимальную растяжку верхней части спины. Перед тем, как подняться, сделайте паузу на 2-3 секунды, чтобы широчайшие мышцы как следует растянулись перед напряжением. </a:t>
            </a:r>
          </a:p>
          <a:p>
            <a:pPr algn="ctr"/>
            <a:endParaRPr lang="ru-RU" dirty="0" smtClean="0"/>
          </a:p>
          <a:p>
            <a:pPr algn="ctr"/>
            <a:r>
              <a:rPr lang="ru-RU" dirty="0" smtClean="0"/>
              <a:t>Подтягивания необходимо выполнять до момента, пока перекладина не будет на уровне верхней части грудной клетки. Точную технику подтягиваний смотрите на видео.</a:t>
            </a:r>
          </a:p>
          <a:p>
            <a:pPr algn="ctr"/>
            <a:endParaRPr lang="ru-RU" dirty="0" smtClean="0"/>
          </a:p>
          <a:p>
            <a:pPr algn="ctr"/>
            <a:endParaRPr lang="ru-RU" dirty="0" smtClean="0"/>
          </a:p>
          <a:p>
            <a:pPr algn="ctr"/>
            <a:endParaRPr lang="ru-RU" dirty="0"/>
          </a:p>
        </p:txBody>
      </p:sp>
      <p:sp>
        <p:nvSpPr>
          <p:cNvPr id="3" name="Заголовок 2"/>
          <p:cNvSpPr>
            <a:spLocks noGrp="1"/>
          </p:cNvSpPr>
          <p:nvPr>
            <p:ph type="title"/>
          </p:nvPr>
        </p:nvSpPr>
        <p:spPr>
          <a:xfrm>
            <a:off x="467544" y="0"/>
            <a:ext cx="8229600" cy="1143000"/>
          </a:xfrm>
        </p:spPr>
        <p:txBody>
          <a:bodyPr/>
          <a:lstStyle/>
          <a:p>
            <a:pPr algn="ctr"/>
            <a:r>
              <a:rPr lang="ru-RU" dirty="0" smtClean="0"/>
              <a:t>Техника подтягиваний</a:t>
            </a:r>
            <a:endParaRPr lang="ru-RU"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457200" y="1481328"/>
            <a:ext cx="8229600" cy="5376672"/>
          </a:xfrm>
        </p:spPr>
        <p:txBody>
          <a:bodyPr>
            <a:normAutofit fontScale="77500" lnSpcReduction="20000"/>
          </a:bodyPr>
          <a:lstStyle/>
          <a:p>
            <a:r>
              <a:rPr lang="ru-RU" dirty="0" smtClean="0"/>
              <a:t>Если вы подтягиваетесь более 8-10 раз за один подход, то вам лучше прибегнуть к технике подтягивания с отягощением. Для этого необходимо подвесить к поясу дополнительный вес, </a:t>
            </a:r>
          </a:p>
          <a:p>
            <a:endParaRPr lang="ru-RU" dirty="0" smtClean="0"/>
          </a:p>
          <a:p>
            <a:r>
              <a:rPr lang="ru-RU" dirty="0" smtClean="0"/>
              <a:t>Техника подтягивания с отягощением: укрепив дополнительный вес на поясе (см. на видео), примите исходное положение - руки на перекладине хватом на ширине плеч или немного шире, ноги согнуты в коленях (не принципиально). На выдохе начните подтягивание тела к перекладине. Подъем выполняйте до пересечения с подбородком после чего вернитесь в исходное положение. </a:t>
            </a:r>
          </a:p>
          <a:p>
            <a:endParaRPr lang="ru-RU" dirty="0" smtClean="0"/>
          </a:p>
          <a:p>
            <a:r>
              <a:rPr lang="ru-RU" dirty="0" smtClean="0"/>
              <a:t>Старайтесь выполнять подтягивание плавно, не делайте резких движений, они снижают эффективность упражнения</a:t>
            </a:r>
          </a:p>
          <a:p>
            <a:endParaRPr lang="ru-RU" dirty="0" smtClean="0"/>
          </a:p>
          <a:p>
            <a:endParaRPr lang="ru-RU" dirty="0" smtClean="0"/>
          </a:p>
          <a:p>
            <a:endParaRPr lang="ru-RU" dirty="0"/>
          </a:p>
        </p:txBody>
      </p:sp>
      <p:sp>
        <p:nvSpPr>
          <p:cNvPr id="3" name="Заголовок 2"/>
          <p:cNvSpPr>
            <a:spLocks noGrp="1"/>
          </p:cNvSpPr>
          <p:nvPr>
            <p:ph type="title"/>
          </p:nvPr>
        </p:nvSpPr>
        <p:spPr/>
        <p:txBody>
          <a:bodyPr/>
          <a:lstStyle/>
          <a:p>
            <a:pPr algn="ctr"/>
            <a:r>
              <a:rPr lang="ru-RU" dirty="0" smtClean="0"/>
              <a:t>Подтягивания с отягощением</a:t>
            </a:r>
            <a:endParaRPr lang="ru-RU"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0" y="1481328"/>
            <a:ext cx="9144000" cy="5376672"/>
          </a:xfrm>
        </p:spPr>
        <p:txBody>
          <a:bodyPr>
            <a:normAutofit fontScale="70000" lnSpcReduction="20000"/>
          </a:bodyPr>
          <a:lstStyle/>
          <a:p>
            <a:r>
              <a:rPr lang="ru-RU" dirty="0" smtClean="0"/>
              <a:t>Всегда </a:t>
            </a:r>
            <a:r>
              <a:rPr lang="ru-RU" dirty="0" smtClean="0"/>
              <a:t>считалось, что подтягивания — признак физического совершенства. Это упражнение выполнялось для развития мускулатуры и наращивания силы. Существует масса доказательств того, что подтягивания выполнялись еще в античные времена атлетами, борцами и обычными людьми — всеми, кто хотел быть сильным. Невозможно установить точную дату «изобретения» подтягиваний, но исследователи эволюции человека заявляют, что подтягивания были самыми распространенными движениями наших предков, которые не испытывали сложностей с перемещением по деревьям, как мы не испытываем проблем с ходьбой. Это нехитрое движение — подтягивание на ветке дерева — поможет и нам обрести силу. </a:t>
            </a:r>
          </a:p>
          <a:p>
            <a:pPr>
              <a:buNone/>
            </a:pPr>
            <a:r>
              <a:rPr lang="en-US" dirty="0" smtClean="0"/>
              <a:t>    </a:t>
            </a:r>
            <a:r>
              <a:rPr lang="ru-RU" dirty="0" smtClean="0"/>
              <a:t>Несмотря </a:t>
            </a:r>
            <a:r>
              <a:rPr lang="ru-RU" dirty="0" smtClean="0"/>
              <a:t>на богатое анатомическое наследство, многие тренирующиеся игнорируют развитие мышц спины. Все залы мира похожи друг на друга — все только и делают, что качают торс, руки и грудь, и мало кто уделяет должное внимание спине. Наверное, потому, что мышцы спины сложно увидеть в зеркале. С детства мужчин учат толкать, выталкивать и давить — именно так можно показать свое превосходство в любой ситуации. Мы толкаем и бьем в драке, защищая себя; в тяжелые времена мы подталкиваем себя к решительным действиям; когда необходимо, мы даже психологически давим на людей.</a:t>
            </a:r>
          </a:p>
          <a:p>
            <a:endParaRPr lang="ru-RU" dirty="0" smtClean="0"/>
          </a:p>
          <a:p>
            <a:endParaRPr lang="ru-RU" dirty="0" smtClean="0"/>
          </a:p>
          <a:p>
            <a:endParaRPr lang="ru-RU" dirty="0"/>
          </a:p>
        </p:txBody>
      </p:sp>
      <p:sp>
        <p:nvSpPr>
          <p:cNvPr id="3" name="Заголовок 2"/>
          <p:cNvSpPr>
            <a:spLocks noGrp="1"/>
          </p:cNvSpPr>
          <p:nvPr>
            <p:ph type="title"/>
          </p:nvPr>
        </p:nvSpPr>
        <p:spPr/>
        <p:txBody>
          <a:bodyPr>
            <a:normAutofit fontScale="90000"/>
          </a:bodyPr>
          <a:lstStyle/>
          <a:p>
            <a:pPr algn="ctr"/>
            <a:r>
              <a:rPr lang="ru-RU" dirty="0" smtClean="0"/>
              <a:t>Подтягивания - программа тренировок для дома</a:t>
            </a:r>
            <a:endParaRPr lang="ru-RU"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0" y="980728"/>
            <a:ext cx="9144000" cy="6093296"/>
          </a:xfrm>
        </p:spPr>
        <p:txBody>
          <a:bodyPr>
            <a:normAutofit fontScale="55000" lnSpcReduction="20000"/>
          </a:bodyPr>
          <a:lstStyle/>
          <a:p>
            <a:r>
              <a:rPr lang="ru-RU" sz="3200" dirty="0" smtClean="0"/>
              <a:t>Возможно, в предыдущем абзаце я слишком уж глубоко копнул. Или просто я слишком много времени провел в одиночестве, размышляя об отжиманиях и подтягиваниях. А может, и то и другое. Кто знает? Но согласны вы с моей теорией или нет, нельзя отрицать того, что подтягивания недооцениваются современными атлетами. Когда упоминается торс, все думают о мышцах груди, крепких руках и широких плечах. Хотя эти толкающие мышцы, безусловно, важны, по сравнению с мускулатурой верхней части спины — тянущими мускулами — такие мышцы просто задохлики. Самая большая мышца корпуса — широчайшая мышца спины — берет свое начало от подмышек и, прикрывая нижний угол лопатки, опускается вниз, образуя «крылышко». Большая часть спинных мышц — трапеции, задние дельтовидные мышцы, ромбовидные мышцы, круглые мышцы — работают в тяговых упражнениях, но практически всю работу выполняют широчайшие мышцы спины. Эти мышцы не только велики, но и потрясающе отзывчивы — как будто их клетки запрограммированы на то, чтобы увеличиваться при стимуляции. Посмотрите на современных </a:t>
            </a:r>
            <a:r>
              <a:rPr lang="ru-RU" sz="3200" dirty="0" err="1" smtClean="0"/>
              <a:t>бодибилдеров</a:t>
            </a:r>
            <a:r>
              <a:rPr lang="ru-RU" sz="3200" dirty="0" smtClean="0"/>
              <a:t> — их наиболее внушительные мышцы находятся не на ногах или руках, а на спине, у многих из этих ребят широчайшие мышцы спины выглядят практически как крылья. Даже рьяные культуристы, которым невероятно тяжело добавить объема своей груди, обнаруживают, что после проработки широчайших мышц спины их грудь становится больше буквально на глазах. Как будто эти мышцы — мощные инструменты, освоенные нашими предками, находятся в спячке, но готовы в любую минуту вырасти как по волшебству.</a:t>
            </a:r>
          </a:p>
          <a:p>
            <a:endParaRPr lang="ru-RU" dirty="0" smtClean="0"/>
          </a:p>
          <a:p>
            <a:endParaRPr lang="ru-RU" dirty="0"/>
          </a:p>
        </p:txBody>
      </p:sp>
      <p:sp>
        <p:nvSpPr>
          <p:cNvPr id="3" name="Заголовок 2"/>
          <p:cNvSpPr>
            <a:spLocks noGrp="1"/>
          </p:cNvSpPr>
          <p:nvPr>
            <p:ph type="title"/>
          </p:nvPr>
        </p:nvSpPr>
        <p:spPr>
          <a:xfrm>
            <a:off x="467544" y="0"/>
            <a:ext cx="8229600" cy="1143000"/>
          </a:xfrm>
        </p:spPr>
        <p:txBody>
          <a:bodyPr>
            <a:normAutofit fontScale="90000"/>
          </a:bodyPr>
          <a:lstStyle/>
          <a:p>
            <a:r>
              <a:rPr lang="ru-RU" dirty="0" smtClean="0"/>
              <a:t>Полезные свойства подтягиваний</a:t>
            </a:r>
            <a:endParaRPr lang="ru-RU"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0" y="260648"/>
            <a:ext cx="9144000" cy="6597352"/>
          </a:xfrm>
        </p:spPr>
        <p:txBody>
          <a:bodyPr>
            <a:normAutofit fontScale="70000" lnSpcReduction="20000"/>
          </a:bodyPr>
          <a:lstStyle/>
          <a:p>
            <a:r>
              <a:rPr lang="ru-RU" dirty="0" smtClean="0"/>
              <a:t>К сожалению, современные программы тренировки спины включают далеко не безопасные упражнения со штангой и гантелями, которые увеличивают нагрузку на нижний отдел спины и позвоночник, а это, в свою очередь, ведет к повреждениям и напряжению. Всему виной, возможно, большое разнообразие тренажеров — от горизонтальных и вертикальных тяг до сидячих блоков. Почему же они так популярны? Да потому, что упражнения на тренажерах намного легче выполнять! Вы можете сесть или даже лечь и поиграть весом туда-сюда. Тренажеры облегчают выполнение упражнений — пользы от них никакой, до той поры, пока в ход не идут стероиды. Да и парни на стероидах не становятся сильнее, их просто разносит во все стороны, и они становятся похожи на нелепую груду мускулов. </a:t>
            </a:r>
          </a:p>
          <a:p>
            <a:endParaRPr lang="ru-RU" dirty="0" smtClean="0"/>
          </a:p>
          <a:p>
            <a:r>
              <a:rPr lang="ru-RU" dirty="0" smtClean="0"/>
              <a:t>Забудьте обо всех упражнениях, которые вы делали в зале, — они не нужны. Самый быстрый и, главное, безопасный способ развить спину — это скромные подтягивания. Это основное упражнение для спины, потому что природа сама заложила механизм подтягиваний в человеческое тело, и все, что вам нужно сделать, — просто «разбудить» его. В современном мире не так много ситуаций, в которых можно использовать подтягивания, но мы не можем отказаться от такого богатого генетического наследства. Все тяговые мышцы включаются в работу при подтягивании — прорабатывается каждая мышца, и спустя очень короткое время ваши плечи станут мощными, а пальцы — крепкими, как сталь.</a:t>
            </a:r>
          </a:p>
          <a:p>
            <a:endParaRPr lang="ru-RU" dirty="0" smtClean="0"/>
          </a:p>
          <a:p>
            <a:endParaRPr lang="ru-RU" dirty="0" smtClean="0"/>
          </a:p>
          <a:p>
            <a:endParaRPr lang="ru-RU"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Открытая">
  <a:themeElements>
    <a:clrScheme name="Открытая">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Открытая">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Открытая">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9</TotalTime>
  <Words>1119</Words>
  <Application>Microsoft Office PowerPoint</Application>
  <PresentationFormat>Экран (4:3)</PresentationFormat>
  <Paragraphs>27</Paragraphs>
  <Slides>7</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7</vt:i4>
      </vt:variant>
    </vt:vector>
  </HeadingPairs>
  <TitlesOfParts>
    <vt:vector size="8" baseType="lpstr">
      <vt:lpstr>Открытая</vt:lpstr>
      <vt:lpstr>Подтягивания</vt:lpstr>
      <vt:lpstr>Подтягивания</vt:lpstr>
      <vt:lpstr>Техника подтягиваний</vt:lpstr>
      <vt:lpstr>Подтягивания с отягощением</vt:lpstr>
      <vt:lpstr>Подтягивания - программа тренировок для дома</vt:lpstr>
      <vt:lpstr>Полезные свойства подтягиваний</vt:lpstr>
      <vt:lpstr>Слайд 7</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Подтягивания</dc:title>
  <dc:creator>Admin</dc:creator>
  <cp:lastModifiedBy>Admin</cp:lastModifiedBy>
  <cp:revision>1</cp:revision>
  <dcterms:created xsi:type="dcterms:W3CDTF">2014-10-06T15:04:26Z</dcterms:created>
  <dcterms:modified xsi:type="dcterms:W3CDTF">2014-10-06T15:13:45Z</dcterms:modified>
</cp:coreProperties>
</file>