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71" r:id="rId3"/>
    <p:sldId id="256" r:id="rId4"/>
    <p:sldId id="258" r:id="rId5"/>
    <p:sldId id="268" r:id="rId6"/>
    <p:sldId id="263" r:id="rId7"/>
    <p:sldId id="264" r:id="rId8"/>
    <p:sldId id="270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66FFFF"/>
    <a:srgbClr val="FF00FF"/>
    <a:srgbClr val="99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44;&#1083;&#1103;%20&#1089;&#1072;&#1081;&#1090;&#1072;\&#1054;&#1058;&#1050;&#1056;&#1067;&#1058;&#1067;&#1045;%20&#1059;&#1056;&#1054;&#1050;&#1048;\&#1054;&#1090;&#1082;&#1088;&#1099;&#1090;&#1099;&#1081;%20&#1091;&#1088;&#1086;&#1082;%204%20&#1072;\&#1054;&#1090;%20&#1091;&#1083;&#1099;&#1073;&#1082;&#1080;.mp3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44;&#1083;&#1103;%20&#1089;&#1072;&#1081;&#1090;&#1072;\&#1054;&#1058;&#1050;&#1056;&#1067;&#1058;&#1067;&#1045;%20&#1059;&#1056;&#1054;&#1050;&#1048;\&#1054;&#1090;&#1082;&#1088;&#1099;&#1090;&#1099;&#1081;%20&#1091;&#1088;&#1086;&#1082;%204%20&#1072;\&#1054;&#1090;%20&#1091;&#1083;&#1099;&#1073;&#1082;&#1080;.mp3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4572032"/>
          </a:xfrm>
        </p:spPr>
        <p:txBody>
          <a:bodyPr/>
          <a:lstStyle/>
          <a:p>
            <a:r>
              <a:rPr lang="ru-RU" sz="4000" dirty="0" smtClean="0"/>
              <a:t>Урок русского языка в 4 классе.</a:t>
            </a:r>
            <a:br>
              <a:rPr lang="ru-RU" sz="4000" dirty="0" smtClean="0"/>
            </a:br>
            <a:r>
              <a:rPr lang="ru-RU" sz="4000" dirty="0" smtClean="0"/>
              <a:t>Тема: Правописание безударных падежных окончаний имён существительных. 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pic>
        <p:nvPicPr>
          <p:cNvPr id="2052" name="Picture 4" descr="D:\Мои документы\ЕЛЕНА ИВАНОВНА\картинки\картинки на школьныю тему\Рисунок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3571876"/>
            <a:ext cx="5318109" cy="307318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4786322"/>
            <a:ext cx="35719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dirty="0" err="1" smtClean="0">
                <a:latin typeface="Calibri" pitchFamily="34" charset="0"/>
              </a:rPr>
              <a:t>Мармышова</a:t>
            </a:r>
            <a:r>
              <a:rPr lang="ru-RU" sz="1400" dirty="0" smtClean="0">
                <a:latin typeface="Calibri" pitchFamily="34" charset="0"/>
              </a:rPr>
              <a:t> Е.В.</a:t>
            </a:r>
          </a:p>
          <a:p>
            <a:pPr>
              <a:defRPr/>
            </a:pPr>
            <a:r>
              <a:rPr lang="ru-RU" sz="1400" dirty="0" smtClean="0">
                <a:latin typeface="Calibri" pitchFamily="34" charset="0"/>
              </a:rPr>
              <a:t>МБОУ гимназия №12 </a:t>
            </a:r>
          </a:p>
          <a:p>
            <a:pPr>
              <a:defRPr/>
            </a:pPr>
            <a:r>
              <a:rPr lang="ru-RU" sz="1400" dirty="0" smtClean="0">
                <a:latin typeface="Calibri" pitchFamily="34" charset="0"/>
              </a:rPr>
              <a:t>им. Г.Р.Державина</a:t>
            </a:r>
          </a:p>
          <a:p>
            <a:pPr>
              <a:defRPr/>
            </a:pPr>
            <a:r>
              <a:rPr lang="ru-RU" sz="1400" dirty="0" smtClean="0">
                <a:latin typeface="Calibri" pitchFamily="34" charset="0"/>
              </a:rPr>
              <a:t>г.Тамбов 2012г.</a:t>
            </a:r>
            <a:endParaRPr lang="ru-RU" sz="1400" dirty="0"/>
          </a:p>
        </p:txBody>
      </p:sp>
      <p:pic>
        <p:nvPicPr>
          <p:cNvPr id="8" name="От улыб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85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ЕЛЕНА ИВАНОВНА\картинки\картинки на школьныю тему\Рисунок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919539"/>
            <a:ext cx="1811016" cy="2938461"/>
          </a:xfrm>
          <a:prstGeom prst="rect">
            <a:avLst/>
          </a:prstGeom>
          <a:noFill/>
        </p:spPr>
      </p:pic>
      <p:sp>
        <p:nvSpPr>
          <p:cNvPr id="5" name="Полилиния 4"/>
          <p:cNvSpPr/>
          <p:nvPr/>
        </p:nvSpPr>
        <p:spPr>
          <a:xfrm>
            <a:off x="2758921" y="785794"/>
            <a:ext cx="6385079" cy="5845239"/>
          </a:xfrm>
          <a:custGeom>
            <a:avLst/>
            <a:gdLst>
              <a:gd name="connsiteX0" fmla="*/ 0 w 6123007"/>
              <a:gd name="connsiteY0" fmla="*/ 5376440 h 5376440"/>
              <a:gd name="connsiteX1" fmla="*/ 659757 w 6123007"/>
              <a:gd name="connsiteY1" fmla="*/ 4450466 h 5376440"/>
              <a:gd name="connsiteX2" fmla="*/ 1770926 w 6123007"/>
              <a:gd name="connsiteY2" fmla="*/ 4369443 h 5376440"/>
              <a:gd name="connsiteX3" fmla="*/ 2453832 w 6123007"/>
              <a:gd name="connsiteY3" fmla="*/ 3374020 h 5376440"/>
              <a:gd name="connsiteX4" fmla="*/ 3553427 w 6123007"/>
              <a:gd name="connsiteY4" fmla="*/ 2980481 h 5376440"/>
              <a:gd name="connsiteX5" fmla="*/ 4109012 w 6123007"/>
              <a:gd name="connsiteY5" fmla="*/ 2228126 h 5376440"/>
              <a:gd name="connsiteX6" fmla="*/ 4653022 w 6123007"/>
              <a:gd name="connsiteY6" fmla="*/ 1498921 h 5376440"/>
              <a:gd name="connsiteX7" fmla="*/ 4907665 w 6123007"/>
              <a:gd name="connsiteY7" fmla="*/ 839164 h 5376440"/>
              <a:gd name="connsiteX8" fmla="*/ 5578997 w 6123007"/>
              <a:gd name="connsiteY8" fmla="*/ 399326 h 5376440"/>
              <a:gd name="connsiteX9" fmla="*/ 5995686 w 6123007"/>
              <a:gd name="connsiteY9" fmla="*/ 63661 h 5376440"/>
              <a:gd name="connsiteX10" fmla="*/ 6123007 w 6123007"/>
              <a:gd name="connsiteY10" fmla="*/ 17362 h 537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23007" h="5376440">
                <a:moveTo>
                  <a:pt x="0" y="5376440"/>
                </a:moveTo>
                <a:cubicBezTo>
                  <a:pt x="182301" y="4997369"/>
                  <a:pt x="364603" y="4618299"/>
                  <a:pt x="659757" y="4450466"/>
                </a:cubicBezTo>
                <a:cubicBezTo>
                  <a:pt x="954911" y="4282633"/>
                  <a:pt x="1471914" y="4548851"/>
                  <a:pt x="1770926" y="4369443"/>
                </a:cubicBezTo>
                <a:cubicBezTo>
                  <a:pt x="2069938" y="4190035"/>
                  <a:pt x="2156749" y="3605514"/>
                  <a:pt x="2453832" y="3374020"/>
                </a:cubicBezTo>
                <a:cubicBezTo>
                  <a:pt x="2750915" y="3142526"/>
                  <a:pt x="3277564" y="3171463"/>
                  <a:pt x="3553427" y="2980481"/>
                </a:cubicBezTo>
                <a:cubicBezTo>
                  <a:pt x="3829290" y="2789499"/>
                  <a:pt x="4109012" y="2228126"/>
                  <a:pt x="4109012" y="2228126"/>
                </a:cubicBezTo>
                <a:cubicBezTo>
                  <a:pt x="4292278" y="1981199"/>
                  <a:pt x="4519913" y="1730415"/>
                  <a:pt x="4653022" y="1498921"/>
                </a:cubicBezTo>
                <a:cubicBezTo>
                  <a:pt x="4786131" y="1267427"/>
                  <a:pt x="4753336" y="1022430"/>
                  <a:pt x="4907665" y="839164"/>
                </a:cubicBezTo>
                <a:cubicBezTo>
                  <a:pt x="5061994" y="655898"/>
                  <a:pt x="5397660" y="528576"/>
                  <a:pt x="5578997" y="399326"/>
                </a:cubicBezTo>
                <a:cubicBezTo>
                  <a:pt x="5760334" y="270076"/>
                  <a:pt x="5905018" y="127322"/>
                  <a:pt x="5995686" y="63661"/>
                </a:cubicBezTo>
                <a:cubicBezTo>
                  <a:pt x="6086354" y="0"/>
                  <a:pt x="6104680" y="8681"/>
                  <a:pt x="6123007" y="17362"/>
                </a:cubicBez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14415" y="571480"/>
            <a:ext cx="42298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928670"/>
            <a:ext cx="45768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        Гора  Успеха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8129590" cy="5143536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«Учите русский – годы кряду,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С душой, с усердием, с умом!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Вас ждёт великая награда,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И та награда – в нём самом».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                             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Сабир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Абдулла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1214422"/>
            <a:ext cx="2571768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к  стёр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7554" y="1142984"/>
            <a:ext cx="2428892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solidFill>
                  <a:schemeClr val="accent3">
                    <a:lumMod val="50000"/>
                  </a:schemeClr>
                </a:solidFill>
              </a:rPr>
              <a:t>меб</a:t>
            </a:r>
            <a:r>
              <a:rPr lang="ru-RU" sz="5400" b="1" dirty="0" smtClean="0">
                <a:solidFill>
                  <a:srgbClr val="FF0000"/>
                </a:solidFill>
              </a:rPr>
              <a:t>  </a:t>
            </a: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ль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00826" y="1142984"/>
            <a:ext cx="2428892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с  </a:t>
            </a:r>
            <a:r>
              <a:rPr lang="ru-RU" sz="5400" b="1" dirty="0" err="1" smtClean="0">
                <a:solidFill>
                  <a:schemeClr val="accent3">
                    <a:lumMod val="50000"/>
                  </a:schemeClr>
                </a:solidFill>
              </a:rPr>
              <a:t>рень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2285992"/>
            <a:ext cx="3000396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solidFill>
                  <a:schemeClr val="accent3">
                    <a:lumMod val="50000"/>
                  </a:schemeClr>
                </a:solidFill>
              </a:rPr>
              <a:t>кв</a:t>
            </a: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  </a:t>
            </a:r>
            <a:r>
              <a:rPr lang="ru-RU" sz="5400" b="1" dirty="0" err="1" smtClean="0">
                <a:solidFill>
                  <a:schemeClr val="accent3">
                    <a:lumMod val="50000"/>
                  </a:schemeClr>
                </a:solidFill>
              </a:rPr>
              <a:t>ртира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0430" y="2285992"/>
            <a:ext cx="2357454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л  </a:t>
            </a:r>
            <a:r>
              <a:rPr lang="ru-RU" sz="5400" b="1" dirty="0" err="1" smtClean="0">
                <a:solidFill>
                  <a:schemeClr val="accent3">
                    <a:lumMod val="50000"/>
                  </a:schemeClr>
                </a:solidFill>
              </a:rPr>
              <a:t>герь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5074" y="2214554"/>
            <a:ext cx="2714644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т </a:t>
            </a:r>
            <a:r>
              <a:rPr lang="ru-RU" sz="5400" b="1" dirty="0" smtClean="0">
                <a:solidFill>
                  <a:srgbClr val="FF0000"/>
                </a:solidFill>
              </a:rPr>
              <a:t>  </a:t>
            </a:r>
            <a:r>
              <a:rPr lang="ru-RU" sz="5400" b="1" dirty="0" err="1" smtClean="0">
                <a:solidFill>
                  <a:schemeClr val="accent3">
                    <a:lumMod val="50000"/>
                  </a:schemeClr>
                </a:solidFill>
              </a:rPr>
              <a:t>традь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10" y="3429000"/>
            <a:ext cx="2357454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б  седа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57554" y="3357562"/>
            <a:ext cx="2786082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к  </a:t>
            </a:r>
            <a:r>
              <a:rPr lang="ru-RU" sz="5400" b="1" dirty="0" err="1" smtClean="0">
                <a:solidFill>
                  <a:schemeClr val="accent3">
                    <a:lumMod val="50000"/>
                  </a:schemeClr>
                </a:solidFill>
              </a:rPr>
              <a:t>рабль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57950" y="3429000"/>
            <a:ext cx="2643206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к  </a:t>
            </a:r>
            <a:r>
              <a:rPr lang="ru-RU" sz="5400" b="1" dirty="0" err="1" smtClean="0">
                <a:solidFill>
                  <a:schemeClr val="accent3">
                    <a:lumMod val="50000"/>
                  </a:schemeClr>
                </a:solidFill>
              </a:rPr>
              <a:t>ртина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472" y="214290"/>
            <a:ext cx="2571768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1 склонение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57554" y="214290"/>
            <a:ext cx="2571768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2 склонение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57950" y="214290"/>
            <a:ext cx="2571768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3 склонение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42976" y="4572008"/>
            <a:ext cx="1357322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Ж.р. –а, -я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М.р. –а, -я 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14744" y="4572008"/>
            <a:ext cx="1571636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М.р.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С.р. –о, -е  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86578" y="4500570"/>
            <a:ext cx="1500198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Ж.р.  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429520" y="4643446"/>
            <a:ext cx="142876" cy="2857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flipV="1">
            <a:off x="4500562" y="4643446"/>
            <a:ext cx="142876" cy="21431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06 -0.06776 L -0.65868 -0.3089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-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4 -0.09135 L 0.30886 -0.0178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" y="3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4 -0.09135 L 0.30886 -0.0178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" y="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9 -0.01781 L 0.33889 0.32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1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85723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Правописание безударных падежных окончаний имён существительных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4" name="Picture 2" descr="D:\Мои документы\ЕЛЕНА ИВАНОВНА\картинки\картинки на школьныю тему\Рисунок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8928" y="3857628"/>
            <a:ext cx="1855072" cy="2762254"/>
          </a:xfrm>
          <a:prstGeom prst="rect">
            <a:avLst/>
          </a:prstGeom>
          <a:noFill/>
        </p:spPr>
      </p:pic>
      <p:pic>
        <p:nvPicPr>
          <p:cNvPr id="4" name="Picture 2" descr="D:\Мои документы\ЕЛЕНА ИВАНОВНА\картинки\Смайлики\big_smiles_13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571876"/>
            <a:ext cx="2881326" cy="2420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57422" y="571480"/>
            <a:ext cx="5500726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поставлю ударение в слове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6200000" flipH="1">
            <a:off x="4714877" y="1500174"/>
            <a:ext cx="714381" cy="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428860" y="1928802"/>
            <a:ext cx="5286412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окончание ударное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1000100" y="2500306"/>
            <a:ext cx="3357586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715008" y="2428868"/>
            <a:ext cx="2214578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57158" y="2643182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86710" y="2571744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нет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2910" y="3214686"/>
            <a:ext cx="2357454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написание соответствует произношению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14810" y="3071810"/>
            <a:ext cx="4643470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ставлю в начальную форму и определяю склонение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86248" y="4214818"/>
            <a:ext cx="4643470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подбираю слово-помощник и ставлю его в том же падеже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286248" y="5429264"/>
            <a:ext cx="4643470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пишу окончание, какое и в слове-помощнике</a:t>
            </a:r>
          </a:p>
        </p:txBody>
      </p:sp>
      <p:cxnSp>
        <p:nvCxnSpPr>
          <p:cNvPr id="22" name="Прямая со стрелкой 21"/>
          <p:cNvCxnSpPr>
            <a:endCxn id="19" idx="0"/>
          </p:cNvCxnSpPr>
          <p:nvPr/>
        </p:nvCxnSpPr>
        <p:spPr>
          <a:xfrm rot="16200000" flipH="1">
            <a:off x="6447248" y="4054083"/>
            <a:ext cx="285752" cy="357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9" idx="2"/>
            <a:endCxn id="20" idx="0"/>
          </p:cNvCxnSpPr>
          <p:nvPr/>
        </p:nvCxnSpPr>
        <p:spPr>
          <a:xfrm rot="5400000">
            <a:off x="6416259" y="5237539"/>
            <a:ext cx="383449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5" grpId="0"/>
      <p:bldP spid="16" grpId="0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ЕЛЕНА ИВАНОВНА\картинки\картинки на школьныю тему\Рисунок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919539"/>
            <a:ext cx="1811016" cy="2938461"/>
          </a:xfrm>
          <a:prstGeom prst="rect">
            <a:avLst/>
          </a:prstGeom>
          <a:noFill/>
        </p:spPr>
      </p:pic>
      <p:sp>
        <p:nvSpPr>
          <p:cNvPr id="5" name="Полилиния 4"/>
          <p:cNvSpPr/>
          <p:nvPr/>
        </p:nvSpPr>
        <p:spPr>
          <a:xfrm>
            <a:off x="2758921" y="785794"/>
            <a:ext cx="6385079" cy="5845239"/>
          </a:xfrm>
          <a:custGeom>
            <a:avLst/>
            <a:gdLst>
              <a:gd name="connsiteX0" fmla="*/ 0 w 6123007"/>
              <a:gd name="connsiteY0" fmla="*/ 5376440 h 5376440"/>
              <a:gd name="connsiteX1" fmla="*/ 659757 w 6123007"/>
              <a:gd name="connsiteY1" fmla="*/ 4450466 h 5376440"/>
              <a:gd name="connsiteX2" fmla="*/ 1770926 w 6123007"/>
              <a:gd name="connsiteY2" fmla="*/ 4369443 h 5376440"/>
              <a:gd name="connsiteX3" fmla="*/ 2453832 w 6123007"/>
              <a:gd name="connsiteY3" fmla="*/ 3374020 h 5376440"/>
              <a:gd name="connsiteX4" fmla="*/ 3553427 w 6123007"/>
              <a:gd name="connsiteY4" fmla="*/ 2980481 h 5376440"/>
              <a:gd name="connsiteX5" fmla="*/ 4109012 w 6123007"/>
              <a:gd name="connsiteY5" fmla="*/ 2228126 h 5376440"/>
              <a:gd name="connsiteX6" fmla="*/ 4653022 w 6123007"/>
              <a:gd name="connsiteY6" fmla="*/ 1498921 h 5376440"/>
              <a:gd name="connsiteX7" fmla="*/ 4907665 w 6123007"/>
              <a:gd name="connsiteY7" fmla="*/ 839164 h 5376440"/>
              <a:gd name="connsiteX8" fmla="*/ 5578997 w 6123007"/>
              <a:gd name="connsiteY8" fmla="*/ 399326 h 5376440"/>
              <a:gd name="connsiteX9" fmla="*/ 5995686 w 6123007"/>
              <a:gd name="connsiteY9" fmla="*/ 63661 h 5376440"/>
              <a:gd name="connsiteX10" fmla="*/ 6123007 w 6123007"/>
              <a:gd name="connsiteY10" fmla="*/ 17362 h 537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23007" h="5376440">
                <a:moveTo>
                  <a:pt x="0" y="5376440"/>
                </a:moveTo>
                <a:cubicBezTo>
                  <a:pt x="182301" y="4997369"/>
                  <a:pt x="364603" y="4618299"/>
                  <a:pt x="659757" y="4450466"/>
                </a:cubicBezTo>
                <a:cubicBezTo>
                  <a:pt x="954911" y="4282633"/>
                  <a:pt x="1471914" y="4548851"/>
                  <a:pt x="1770926" y="4369443"/>
                </a:cubicBezTo>
                <a:cubicBezTo>
                  <a:pt x="2069938" y="4190035"/>
                  <a:pt x="2156749" y="3605514"/>
                  <a:pt x="2453832" y="3374020"/>
                </a:cubicBezTo>
                <a:cubicBezTo>
                  <a:pt x="2750915" y="3142526"/>
                  <a:pt x="3277564" y="3171463"/>
                  <a:pt x="3553427" y="2980481"/>
                </a:cubicBezTo>
                <a:cubicBezTo>
                  <a:pt x="3829290" y="2789499"/>
                  <a:pt x="4109012" y="2228126"/>
                  <a:pt x="4109012" y="2228126"/>
                </a:cubicBezTo>
                <a:cubicBezTo>
                  <a:pt x="4292278" y="1981199"/>
                  <a:pt x="4519913" y="1730415"/>
                  <a:pt x="4653022" y="1498921"/>
                </a:cubicBezTo>
                <a:cubicBezTo>
                  <a:pt x="4786131" y="1267427"/>
                  <a:pt x="4753336" y="1022430"/>
                  <a:pt x="4907665" y="839164"/>
                </a:cubicBezTo>
                <a:cubicBezTo>
                  <a:pt x="5061994" y="655898"/>
                  <a:pt x="5397660" y="528576"/>
                  <a:pt x="5578997" y="399326"/>
                </a:cubicBezTo>
                <a:cubicBezTo>
                  <a:pt x="5760334" y="270076"/>
                  <a:pt x="5905018" y="127322"/>
                  <a:pt x="5995686" y="63661"/>
                </a:cubicBezTo>
                <a:cubicBezTo>
                  <a:pt x="6086354" y="0"/>
                  <a:pt x="6104680" y="8681"/>
                  <a:pt x="6123007" y="17362"/>
                </a:cubicBez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14415" y="571480"/>
            <a:ext cx="42298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928670"/>
            <a:ext cx="45768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        Гора  Успеха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8215338" y="428604"/>
            <a:ext cx="642942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 </a:t>
            </a:r>
            <a:r>
              <a:rPr lang="ru-RU" sz="4000" b="1" dirty="0" smtClean="0">
                <a:solidFill>
                  <a:srgbClr val="C00000"/>
                </a:solidFill>
                <a:latin typeface="Calibri" pitchFamily="34" charset="0"/>
              </a:rPr>
              <a:t>М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Calibri" pitchFamily="34" charset="0"/>
              </a:rPr>
              <a:t> О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Calibri" pitchFamily="34" charset="0"/>
              </a:rPr>
              <a:t> Л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Calibri" pitchFamily="34" charset="0"/>
              </a:rPr>
              <a:t> О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Calibri" pitchFamily="34" charset="0"/>
              </a:rPr>
              <a:t> Д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Calibri" pitchFamily="34" charset="0"/>
              </a:rPr>
              <a:t> Е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Calibri" pitchFamily="34" charset="0"/>
              </a:rPr>
              <a:t> Ц</a:t>
            </a:r>
          </a:p>
          <a:p>
            <a:endParaRPr lang="ru-RU" b="1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endParaRPr lang="ru-RU" b="1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endParaRPr lang="ru-RU" b="1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endParaRPr lang="ru-RU" b="1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endParaRPr lang="ru-RU" b="1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endParaRPr lang="ru-RU" b="1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Домашнее задание</a:t>
            </a:r>
            <a:endParaRPr lang="ru-RU" dirty="0"/>
          </a:p>
        </p:txBody>
      </p:sp>
      <p:pic>
        <p:nvPicPr>
          <p:cNvPr id="4" name="Picture 2" descr="D:\Мои документы\ЕЛЕНА ИВАНОВНА\картинки\Смайлики\big_smiles_138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72132" y="3214686"/>
            <a:ext cx="3143272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857884" y="1500174"/>
            <a:ext cx="307183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 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Выбери уровень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214422"/>
            <a:ext cx="62865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>
              <a:buNone/>
            </a:pPr>
            <a:endParaRPr lang="ru-RU" sz="3600" dirty="0" smtClean="0">
              <a:latin typeface="Calibri" pitchFamily="34" charset="0"/>
            </a:endParaRPr>
          </a:p>
          <a:p>
            <a:pPr marL="609600" indent="-609600">
              <a:buNone/>
            </a:pPr>
            <a:r>
              <a:rPr lang="ru-RU" sz="3200" dirty="0" smtClean="0">
                <a:latin typeface="Calibri" pitchFamily="34" charset="0"/>
              </a:rPr>
              <a:t>1. с.38 упр.№96</a:t>
            </a:r>
          </a:p>
          <a:p>
            <a:pPr marL="609600" indent="-609600">
              <a:buNone/>
            </a:pPr>
            <a:r>
              <a:rPr lang="ru-RU" sz="3200" dirty="0" smtClean="0">
                <a:latin typeface="Calibri" pitchFamily="34" charset="0"/>
              </a:rPr>
              <a:t>2. + морфологический</a:t>
            </a:r>
          </a:p>
          <a:p>
            <a:pPr marL="609600" indent="-609600">
              <a:buNone/>
            </a:pPr>
            <a:r>
              <a:rPr lang="ru-RU" sz="3200" dirty="0" smtClean="0">
                <a:latin typeface="Calibri" pitchFamily="34" charset="0"/>
              </a:rPr>
              <a:t>анализ слова «мебель»</a:t>
            </a:r>
          </a:p>
          <a:p>
            <a:pPr marL="609600" indent="-609600">
              <a:buNone/>
            </a:pPr>
            <a:r>
              <a:rPr lang="ru-RU" sz="3200" dirty="0" smtClean="0">
                <a:latin typeface="Calibri" pitchFamily="34" charset="0"/>
              </a:rPr>
              <a:t>3. </a:t>
            </a:r>
            <a:r>
              <a:rPr lang="ru-RU" sz="3200" smtClean="0">
                <a:latin typeface="Calibri" pitchFamily="34" charset="0"/>
              </a:rPr>
              <a:t>+ фонетический</a:t>
            </a:r>
            <a:endParaRPr lang="ru-RU" sz="3200" dirty="0" smtClean="0">
              <a:latin typeface="Calibri" pitchFamily="34" charset="0"/>
            </a:endParaRPr>
          </a:p>
          <a:p>
            <a:pPr marL="609600" indent="-609600">
              <a:buNone/>
            </a:pPr>
            <a:r>
              <a:rPr lang="ru-RU" sz="3200" dirty="0" smtClean="0">
                <a:latin typeface="Calibri" pitchFamily="34" charset="0"/>
              </a:rPr>
              <a:t> анализ  «мебель»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0166" y="1142984"/>
            <a:ext cx="642942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С</a:t>
            </a:r>
            <a:endParaRPr lang="ru-RU" sz="5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357422" y="1142984"/>
            <a:ext cx="642942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П</a:t>
            </a:r>
            <a:endParaRPr lang="ru-RU" sz="5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14678" y="1142984"/>
            <a:ext cx="642942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А</a:t>
            </a:r>
            <a:endParaRPr lang="ru-RU" sz="5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000496" y="1142984"/>
            <a:ext cx="642942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С</a:t>
            </a:r>
            <a:endParaRPr lang="ru-RU" sz="5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786314" y="1142984"/>
            <a:ext cx="642942" cy="9233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И</a:t>
            </a:r>
            <a:endParaRPr lang="ru-RU" sz="5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72132" y="1142984"/>
            <a:ext cx="642942" cy="923330"/>
          </a:xfrm>
          <a:prstGeom prst="rect">
            <a:avLst/>
          </a:prstGeom>
          <a:solidFill>
            <a:schemeClr val="bg2">
              <a:lumMod val="75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Б</a:t>
            </a:r>
            <a:endParaRPr lang="ru-RU" sz="5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429388" y="1142984"/>
            <a:ext cx="642942" cy="923330"/>
          </a:xfrm>
          <a:prstGeom prst="rect">
            <a:avLst/>
          </a:prstGeom>
          <a:solidFill>
            <a:srgbClr val="FFFF00"/>
          </a:solidFill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О</a:t>
            </a:r>
            <a:endParaRPr lang="ru-RU" sz="5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643438" y="2714620"/>
            <a:ext cx="642942" cy="923330"/>
          </a:xfrm>
          <a:prstGeom prst="rect">
            <a:avLst/>
          </a:prstGeom>
          <a:solidFill>
            <a:srgbClr val="FFC000"/>
          </a:solidFill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З</a:t>
            </a:r>
            <a:endParaRPr lang="ru-RU" sz="5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429256" y="2714620"/>
            <a:ext cx="642942" cy="923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А</a:t>
            </a:r>
            <a:endParaRPr lang="ru-RU" sz="5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643438" y="4286256"/>
            <a:ext cx="642942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У</a:t>
            </a:r>
            <a:endParaRPr lang="ru-RU" sz="5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429256" y="4286256"/>
            <a:ext cx="642942" cy="923330"/>
          </a:xfrm>
          <a:prstGeom prst="rect">
            <a:avLst/>
          </a:prstGeom>
          <a:solidFill>
            <a:srgbClr val="99FF99"/>
          </a:solidFill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Р</a:t>
            </a:r>
            <a:endParaRPr lang="ru-RU" sz="5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215074" y="4286256"/>
            <a:ext cx="642942" cy="923330"/>
          </a:xfrm>
          <a:prstGeom prst="rect">
            <a:avLst/>
          </a:prstGeom>
          <a:solidFill>
            <a:srgbClr val="66FFFF"/>
          </a:solidFill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О</a:t>
            </a:r>
            <a:endParaRPr lang="ru-RU" sz="5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000892" y="4286256"/>
            <a:ext cx="642942" cy="923330"/>
          </a:xfrm>
          <a:prstGeom prst="rect">
            <a:avLst/>
          </a:prstGeom>
          <a:solidFill>
            <a:srgbClr val="FFCCFF"/>
          </a:solidFill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К</a:t>
            </a:r>
            <a:endParaRPr lang="ru-RU" sz="5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8001024" y="4286256"/>
            <a:ext cx="642942" cy="92333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!</a:t>
            </a:r>
            <a:endParaRPr lang="ru-RU" sz="5400" b="1" dirty="0"/>
          </a:p>
        </p:txBody>
      </p:sp>
      <p:pic>
        <p:nvPicPr>
          <p:cNvPr id="1027" name="Picture 3" descr="D:\Мои документы\ЕЛЕНА ИВАНОВНА\картинки\Смайлики\93436723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7042" y="2571744"/>
            <a:ext cx="3061059" cy="3289924"/>
          </a:xfrm>
          <a:prstGeom prst="rect">
            <a:avLst/>
          </a:prstGeom>
          <a:noFill/>
        </p:spPr>
      </p:pic>
      <p:pic>
        <p:nvPicPr>
          <p:cNvPr id="18" name="От улыб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0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9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4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6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1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3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0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2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9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1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3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7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770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8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0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2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7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9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15885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4-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4-5</Template>
  <TotalTime>657</TotalTime>
  <Words>184</Words>
  <PresentationFormat>Экран (4:3)</PresentationFormat>
  <Paragraphs>72</Paragraphs>
  <Slides>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4-5</vt:lpstr>
      <vt:lpstr>Урок русского языка в 4 классе. Тема: Правописание безударных падежных окончаний имён существительных.   </vt:lpstr>
      <vt:lpstr>Слайд 2</vt:lpstr>
      <vt:lpstr>«Учите русский – годы кряду, С душой, с усердием, с умом! Вас ждёт великая награда, И та награда – в нём самом».                                Сабир Абдулла</vt:lpstr>
      <vt:lpstr>Слайд 4</vt:lpstr>
      <vt:lpstr>Правописание безударных падежных окончаний имён существительных</vt:lpstr>
      <vt:lpstr>Слайд 6</vt:lpstr>
      <vt:lpstr>Слайд 7</vt:lpstr>
      <vt:lpstr>Домашнее задание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Учите русский – годы кряду. С душой, с усердием, с умом! Вас ждёт великая награда, И та награда в нём самом.</dc:title>
  <cp:lastModifiedBy>Admin</cp:lastModifiedBy>
  <cp:revision>71</cp:revision>
  <dcterms:modified xsi:type="dcterms:W3CDTF">2013-11-09T20:22:54Z</dcterms:modified>
</cp:coreProperties>
</file>