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5" r:id="rId18"/>
    <p:sldId id="276" r:id="rId19"/>
    <p:sldId id="278" r:id="rId20"/>
    <p:sldId id="279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papillondereve.p.a.pic.centerblog.net/5f5774e4.png" TargetMode="External"/><Relationship Id="rId3" Type="http://schemas.openxmlformats.org/officeDocument/2006/relationships/hyperlink" Target="http://elenaranko.ucoz.ru/" TargetMode="External"/><Relationship Id="rId7" Type="http://schemas.openxmlformats.org/officeDocument/2006/relationships/hyperlink" Target="http://img-fotki.yandex.ru/get/6429/28257045.10db/0_a8b1a_e5c00db1_XL.png" TargetMode="External"/><Relationship Id="rId2" Type="http://schemas.openxmlformats.org/officeDocument/2006/relationships/hyperlink" Target="http://img-fotki.yandex.ru/get/5634/136487634.a3b/0_d5b7c_44e066c2_X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703/28257045.10db/0_a8b06_ba691d72_XL.png" TargetMode="External"/><Relationship Id="rId5" Type="http://schemas.openxmlformats.org/officeDocument/2006/relationships/hyperlink" Target="http://img-fotki.yandex.ru/get/6703/28257045.10da/0_a8af5_549a1244_XL.png" TargetMode="External"/><Relationship Id="rId4" Type="http://schemas.openxmlformats.org/officeDocument/2006/relationships/hyperlink" Target="http://energyru.com/vector-clipart/objects-and-things/226-svitki-pero-chernilnica-i-knigi-v-vektore.html" TargetMode="External"/><Relationship Id="rId9" Type="http://schemas.openxmlformats.org/officeDocument/2006/relationships/hyperlink" Target="http://www.ailona.ru/_ph/97/725785527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9024" y="322470"/>
            <a:ext cx="8784976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Употребление</a:t>
            </a:r>
            <a:endParaRPr lang="ru-RU" sz="5500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сочинительных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и подчинительных союзов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в речи</a:t>
            </a:r>
            <a:endParaRPr kumimoji="0" lang="ru-RU" sz="550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077073"/>
            <a:ext cx="4196010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Олейник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Екатерина Сергеевна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ООШ п. Приморский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– 2015 учебный год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Анализ фрагментов художественных произведений.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787208" cy="4708525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/>
              <a:t>1. Не </a:t>
            </a:r>
            <a:r>
              <a:rPr lang="ru-RU" dirty="0"/>
              <a:t>успел он слова вымолвить,</a:t>
            </a:r>
          </a:p>
          <a:p>
            <a:pPr marL="0" indent="0">
              <a:buNone/>
            </a:pPr>
            <a:r>
              <a:rPr lang="ru-RU" dirty="0"/>
              <a:t>Как настоятели новгородские Ударили о велик заклад…</a:t>
            </a:r>
          </a:p>
          <a:p>
            <a:pPr marL="0" lvl="0" indent="0">
              <a:buNone/>
            </a:pPr>
            <a:r>
              <a:rPr lang="ru-RU" dirty="0" smtClean="0"/>
              <a:t>2. Потом </a:t>
            </a:r>
            <a:r>
              <a:rPr lang="ru-RU" dirty="0" err="1"/>
              <a:t>поезжали</a:t>
            </a:r>
            <a:r>
              <a:rPr lang="ru-RU" dirty="0"/>
              <a:t> корабли по синю морю,</a:t>
            </a:r>
          </a:p>
          <a:p>
            <a:pPr marL="0" indent="0">
              <a:buNone/>
            </a:pPr>
            <a:r>
              <a:rPr lang="ru-RU" dirty="0"/>
              <a:t>Полетели, как черные вороны</a:t>
            </a:r>
          </a:p>
          <a:p>
            <a:pPr marL="0" lvl="0" indent="0">
              <a:buNone/>
            </a:pPr>
            <a:r>
              <a:rPr lang="ru-RU" dirty="0" smtClean="0"/>
              <a:t>3. Сидит </a:t>
            </a:r>
            <a:r>
              <a:rPr lang="ru-RU" dirty="0"/>
              <a:t>в палате царь морской,</a:t>
            </a:r>
          </a:p>
          <a:p>
            <a:pPr marL="0" indent="0">
              <a:buNone/>
            </a:pPr>
            <a:r>
              <a:rPr lang="ru-RU" dirty="0"/>
              <a:t>Голова у царя как куча сенная.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73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Анализ фрагментов художественных произведений.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484784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465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Немного лиц мне память сохранила,</a:t>
            </a:r>
          </a:p>
          <a:p>
            <a:pPr marL="291465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Немного слов доходит до меня,</a:t>
            </a:r>
          </a:p>
          <a:p>
            <a:pPr marL="291465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прочее погибло безвозвратно…</a:t>
            </a:r>
          </a:p>
          <a:p>
            <a:pPr marL="291465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 близок день, лампада догорает…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55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760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мысли в голове волнуются в отваге,</a:t>
            </a:r>
          </a:p>
          <a:p>
            <a:pPr marL="111760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рифмы легкие навстречу им бегут,</a:t>
            </a:r>
          </a:p>
          <a:p>
            <a:pPr marL="111760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пальцы просятся к перу, перо к бумаге, Минута – и стихи свободно потекут…</a:t>
            </a:r>
          </a:p>
          <a:p>
            <a:pPr algn="r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А.С. Пушкин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7604" y="548680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Анализ фрагментов художественных произведений.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159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Анализ фрагментов художественных произведений.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556792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1465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небу полуночи ангел летел</a:t>
            </a:r>
          </a:p>
          <a:p>
            <a:pPr indent="291465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тихую песню он пел;</a:t>
            </a:r>
          </a:p>
          <a:p>
            <a:pPr indent="291465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месяц, и звезды, и тучи толпой</a:t>
            </a:r>
          </a:p>
          <a:p>
            <a:pPr indent="291465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Внимали той песне святой.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М.Ю. Лермонтов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2020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Анализ фрагментов художественных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произведений.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Достоевского.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вышел и – покончил дело…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Машинально подошел он к окну, чтоб отворить его и дохнуть ночным воздухом, и – вдруг весь вздрогнул.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91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024" y="54868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Анализ фрагментов художественных произведений.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071901"/>
            <a:ext cx="459025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760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Отчего снег бесследно пропал,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1760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ручьи отчего потекли?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Отчего соловей засвистал,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цветы отчего зацвели?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Отчего лес оделся в листву,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влечет меня зелень в него?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Отчего я дышу и живу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привольно?… зачем! отчего?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Отчего так внезапно весь мир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Пробудился от долгого сна?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«Отчего? — прошептал мне зефир, —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Оттого, что настала весна».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И. Северянин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99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96752"/>
            <a:ext cx="835292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к стихотворению «Отчего» И. Северянина</a:t>
            </a:r>
          </a:p>
          <a:p>
            <a:pPr algn="just">
              <a:spcAft>
                <a:spcPts val="0"/>
              </a:spcAft>
            </a:pP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1.Какую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роль играет союз И в нем.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2.А какова будет интонация при чтении со знаком запятой перед И?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3.А для чего так написал поэт?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Нынешняя весна за окном не такая ли? Вы рады весне?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чем это стихотворение?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Какая главная мысль?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какова идея произведения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( Зачем написано?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человек может стать таким же счастливым? Видеть мир таким красивым, хотя бы весной?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9.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какие тропы использует автор лирического произведения?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етер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одухотворенный, и к нему обращается автор. Почему?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11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82089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Подведем итоги нашей работы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  <a:t>Какую роль играют союзы в художественных текстах?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86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задание.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А.А. Фет «Я пришел к тебе с приветом…»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стихотворение по вопросам, аналогично заданию в классе.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Какую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роль в нем играют союзы? 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Какой глагол часто употребляется?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Какова цель употребления союзов, особенно союза «что»?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произошло с лирическим героем?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используется для понимания читателями происходящего?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2326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4384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сформулировал тему урока.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Поставил цель.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определил виды союзов (сочини тельные, подчинительные)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 графические схемы предложений.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объяснил роль союзов в текстах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Подвёл итоги, сделал вывод.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Понял домашнее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Работать было интересно.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4384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сформулировал тему урока.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Поставил цель.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определил виды союзов (сочини тельные, подчинительные)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 графические схемы предложений.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объяснил роль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Подвёл итоги, сделал вывод.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Понял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задание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548680"/>
            <a:ext cx="5094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Рефлексия.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Заполните таблицу  (+ или  -).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И. С. Бах - Шутка (mp3ostrov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1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476672"/>
            <a:ext cx="2746648" cy="940966"/>
          </a:xfrm>
        </p:spPr>
        <p:txBody>
          <a:bodyPr/>
          <a:lstStyle/>
          <a:p>
            <a:r>
              <a:rPr lang="ru-RU" dirty="0" smtClean="0"/>
              <a:t>Эпиграф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/>
              <a:t>Я ко всем наукам ключ имею,</a:t>
            </a:r>
            <a:endParaRPr lang="ru-RU" i="1" dirty="0"/>
          </a:p>
          <a:p>
            <a:pPr marL="0" indent="0" algn="ctr">
              <a:buNone/>
            </a:pPr>
            <a:r>
              <a:rPr lang="ru-RU" b="1" i="1" dirty="0"/>
              <a:t>Я со всей вселенною знаком.</a:t>
            </a:r>
            <a:endParaRPr lang="ru-RU" i="1" dirty="0"/>
          </a:p>
          <a:p>
            <a:pPr marL="0" indent="0" algn="ctr">
              <a:buNone/>
            </a:pPr>
            <a:r>
              <a:rPr lang="ru-RU" b="1" i="1" dirty="0"/>
              <a:t>Это потому, что я владею</a:t>
            </a:r>
            <a:endParaRPr lang="ru-RU" i="1" dirty="0"/>
          </a:p>
          <a:p>
            <a:pPr marL="0" indent="0" algn="ctr">
              <a:buNone/>
            </a:pPr>
            <a:r>
              <a:rPr lang="ru-RU" b="1" i="1" dirty="0"/>
              <a:t>Всеохватным русским языком. </a:t>
            </a:r>
            <a:endParaRPr lang="ru-RU" i="1" dirty="0"/>
          </a:p>
          <a:p>
            <a:pPr marL="0" indent="0" algn="r">
              <a:buNone/>
            </a:pPr>
            <a:r>
              <a:rPr lang="ru-RU" sz="2000" b="1" dirty="0"/>
              <a:t>(С. Данилов</a:t>
            </a:r>
            <a:r>
              <a:rPr lang="ru-RU" sz="2000" b="1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64698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204864"/>
            <a:ext cx="5976664" cy="94096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52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96752"/>
            <a:ext cx="79208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hlinkClick r:id="rId2"/>
              </a:rPr>
              <a:t>Источник шаблона:  </a:t>
            </a:r>
            <a:r>
              <a:rPr lang="ru-RU" sz="1400" i="1" dirty="0" err="1">
                <a:latin typeface="Times New Roman" pitchFamily="18" charset="0"/>
                <a:cs typeface="Arial" pitchFamily="34" charset="0"/>
              </a:rPr>
              <a:t>Ранько</a:t>
            </a:r>
            <a:r>
              <a:rPr lang="ru-RU" sz="1400" i="1" dirty="0">
                <a:latin typeface="Times New Roman" pitchFamily="18" charset="0"/>
                <a:cs typeface="Arial" pitchFamily="34" charset="0"/>
              </a:rPr>
              <a:t> Елена Алексеевна </a:t>
            </a:r>
            <a:r>
              <a:rPr lang="ru-RU" sz="1400" i="1" dirty="0" smtClean="0">
                <a:latin typeface="Times New Roman" pitchFamily="18" charset="0"/>
                <a:cs typeface="Arial" pitchFamily="34" charset="0"/>
              </a:rPr>
              <a:t> учитель </a:t>
            </a:r>
            <a:r>
              <a:rPr lang="ru-RU" sz="1400" i="1" dirty="0">
                <a:latin typeface="Times New Roman" pitchFamily="18" charset="0"/>
                <a:cs typeface="Arial" pitchFamily="34" charset="0"/>
              </a:rPr>
              <a:t>начальных классов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latin typeface="Times New Roman" pitchFamily="18" charset="0"/>
                <a:cs typeface="Arial" pitchFamily="34" charset="0"/>
              </a:rPr>
              <a:t>МАОУ лицей №</a:t>
            </a:r>
            <a:r>
              <a:rPr lang="ru-RU" sz="1400" i="1" dirty="0" smtClean="0">
                <a:latin typeface="Times New Roman" pitchFamily="18" charset="0"/>
                <a:cs typeface="Arial" pitchFamily="34" charset="0"/>
              </a:rPr>
              <a:t>21  </a:t>
            </a:r>
            <a:r>
              <a:rPr lang="ru-RU" sz="1400" i="1" dirty="0">
                <a:latin typeface="Times New Roman" pitchFamily="18" charset="0"/>
                <a:cs typeface="Arial" pitchFamily="34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Arial" pitchFamily="34" charset="0"/>
              </a:rPr>
              <a:t>Иваново</a:t>
            </a:r>
            <a:endParaRPr lang="ru-RU" sz="1400" i="1" dirty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latin typeface="Times New Roman" pitchFamily="18" charset="0"/>
                <a:cs typeface="Arial" pitchFamily="34" charset="0"/>
              </a:rPr>
              <a:t>Сайт: </a:t>
            </a:r>
            <a:r>
              <a:rPr lang="en-US" sz="1400" i="1" dirty="0">
                <a:latin typeface="Times New Roman" pitchFamily="18" charset="0"/>
                <a:cs typeface="Arial" pitchFamily="34" charset="0"/>
                <a:hlinkClick r:id="rId3"/>
              </a:rPr>
              <a:t>http://elenaranko.ucoz.ru/</a:t>
            </a:r>
            <a:r>
              <a:rPr lang="ru-RU" sz="1400" i="1" dirty="0">
                <a:latin typeface="Times New Roman" pitchFamily="18" charset="0"/>
                <a:cs typeface="Arial" pitchFamily="34" charset="0"/>
              </a:rPr>
              <a:t>   </a:t>
            </a:r>
          </a:p>
          <a:p>
            <a:pPr lvl="0" algn="ctr"/>
            <a:endParaRPr lang="ru-RU" sz="1400" dirty="0" smtClean="0">
              <a:hlinkClick r:id="rId2"/>
            </a:endParaRPr>
          </a:p>
          <a:p>
            <a:pPr lvl="0" algn="ctr"/>
            <a:r>
              <a:rPr lang="ru-RU" sz="1400" dirty="0" smtClean="0">
                <a:hlinkClick r:id="rId2"/>
              </a:rPr>
              <a:t>http</a:t>
            </a:r>
            <a:r>
              <a:rPr lang="ru-RU" sz="1400" dirty="0" smtClean="0">
                <a:hlinkClick r:id="rId2"/>
              </a:rPr>
              <a:t>://img-fotki.yandex.ru/get/5634/136487634.a3b/0_d5b7c_44e066c2_XL.png</a:t>
            </a:r>
            <a:r>
              <a:rPr lang="ru-RU" sz="1400" dirty="0" smtClean="0"/>
              <a:t>  </a:t>
            </a:r>
            <a:r>
              <a:rPr lang="ru-RU" sz="1400" i="1" dirty="0" smtClean="0"/>
              <a:t>тетрадь</a:t>
            </a:r>
          </a:p>
          <a:p>
            <a:pPr lvl="0" algn="ctr"/>
            <a:endParaRPr lang="ru-RU" sz="1400" i="1" dirty="0" smtClean="0"/>
          </a:p>
          <a:p>
            <a:pPr algn="ctr"/>
            <a:r>
              <a:rPr lang="ru-RU" sz="1400" dirty="0" smtClean="0">
                <a:hlinkClick r:id="rId4"/>
              </a:rPr>
              <a:t>http://energyru.com/vector-clipart/objects-and-things/226-svitki-pero-chernilnica-i-knigi-v-vektore.html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i="1" dirty="0" smtClean="0"/>
              <a:t>чернильница</a:t>
            </a:r>
          </a:p>
          <a:p>
            <a:pPr algn="ctr"/>
            <a:r>
              <a:rPr lang="ru-RU" sz="1400" dirty="0" smtClean="0"/>
              <a:t> </a:t>
            </a:r>
          </a:p>
          <a:p>
            <a:pPr lvl="0" algn="ctr"/>
            <a:r>
              <a:rPr lang="ru-RU" sz="1400" u="sng" dirty="0" smtClean="0">
                <a:hlinkClick r:id="rId5"/>
              </a:rPr>
              <a:t>http://img-fotki.yandex.ru/get/6703/28257045.10da/0_a8af5_549a1244_XL.png</a:t>
            </a:r>
            <a:r>
              <a:rPr lang="ru-RU" sz="1400" u="sng" dirty="0" smtClean="0"/>
              <a:t> </a:t>
            </a:r>
            <a:endParaRPr lang="ru-RU" sz="1400" i="1" dirty="0" smtClean="0"/>
          </a:p>
          <a:p>
            <a:pPr lvl="0" algn="ctr"/>
            <a:r>
              <a:rPr lang="ru-RU" sz="1400" u="sng" dirty="0" smtClean="0">
                <a:hlinkClick r:id="rId6"/>
              </a:rPr>
              <a:t>http://img-fotki.yandex.ru/get/6703/28257045.10db/0_a8b06_ba691d72_XL.png</a:t>
            </a:r>
            <a:endParaRPr lang="ru-RU" sz="1400" u="sng" dirty="0" smtClean="0"/>
          </a:p>
          <a:p>
            <a:pPr lvl="0" algn="ctr"/>
            <a:r>
              <a:rPr lang="ru-RU" sz="1400" u="sng" dirty="0" smtClean="0">
                <a:hlinkClick r:id="rId7"/>
              </a:rPr>
              <a:t>http://img-fotki.yandex.ru/get/6429/28257045.10db/0_a8b1a_e5c00db1_XL.png</a:t>
            </a:r>
            <a:endParaRPr lang="ru-RU" sz="1400" u="sng" dirty="0" smtClean="0"/>
          </a:p>
          <a:p>
            <a:pPr lvl="0" algn="ctr"/>
            <a:r>
              <a:rPr lang="ru-RU" sz="1400" i="1" dirty="0" smtClean="0"/>
              <a:t>зеленые ленточки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u="sng" dirty="0" smtClean="0">
                <a:hlinkClick r:id="rId8"/>
              </a:rPr>
              <a:t>http://papillondereve.p.a.pic.centerblog.net/5f5774e4.png </a:t>
            </a:r>
            <a:endParaRPr lang="ru-RU" sz="1400" u="sng" dirty="0" smtClean="0"/>
          </a:p>
          <a:p>
            <a:pPr algn="ctr"/>
            <a:r>
              <a:rPr lang="ru-RU" sz="1400" i="1" dirty="0" smtClean="0"/>
              <a:t>бабочка</a:t>
            </a:r>
          </a:p>
          <a:p>
            <a:pPr algn="ctr"/>
            <a:r>
              <a:rPr lang="ru-RU" sz="1400" u="sng" dirty="0" smtClean="0">
                <a:hlinkClick r:id="rId9"/>
              </a:rPr>
              <a:t>http://www.ailona.ru/_ph/97/725785527.png</a:t>
            </a:r>
            <a:endParaRPr lang="ru-RU" sz="1400" u="sng" dirty="0" smtClean="0"/>
          </a:p>
          <a:p>
            <a:pPr algn="ctr"/>
            <a:r>
              <a:rPr lang="ru-RU" sz="1400" i="1" dirty="0" smtClean="0"/>
              <a:t>зеленое перо</a:t>
            </a:r>
          </a:p>
          <a:p>
            <a:pPr algn="ctr"/>
            <a:endParaRPr lang="ru-RU" sz="1400" i="1" dirty="0" smtClean="0"/>
          </a:p>
          <a:p>
            <a:pPr algn="ctr"/>
            <a:endParaRPr lang="ru-RU" sz="14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76672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32656"/>
            <a:ext cx="3538736" cy="1143000"/>
          </a:xfrm>
        </p:spPr>
        <p:txBody>
          <a:bodyPr/>
          <a:lstStyle/>
          <a:p>
            <a:pPr algn="r"/>
            <a:r>
              <a:rPr lang="ru-RU" dirty="0"/>
              <a:t>Эпиграф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1"/>
            <a:ext cx="8147248" cy="34563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/>
              <a:t>Творчество предназначается для того, чтобы красота земли, призыв к борьбе за счастье, радость и свободу, широта человеческого сердца и сила разума преобладали над тьмой.</a:t>
            </a:r>
            <a:endParaRPr lang="ru-RU" i="1" dirty="0"/>
          </a:p>
          <a:p>
            <a:pPr marL="0" indent="0" algn="r">
              <a:buNone/>
            </a:pPr>
            <a:r>
              <a:rPr lang="ru-RU" b="1" dirty="0"/>
              <a:t>(К. Паустовский).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09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/>
              <a:t>Я ко всем наукам ключ имею,</a:t>
            </a:r>
            <a:endParaRPr lang="ru-RU" sz="2400" i="1" dirty="0"/>
          </a:p>
          <a:p>
            <a:pPr marL="0" indent="0" algn="ctr">
              <a:buNone/>
            </a:pPr>
            <a:r>
              <a:rPr lang="ru-RU" sz="2400" b="1" i="1" dirty="0"/>
              <a:t>Я со всей вселенною знаком.</a:t>
            </a:r>
            <a:endParaRPr lang="ru-RU" sz="2400" i="1" dirty="0"/>
          </a:p>
          <a:p>
            <a:pPr marL="0" indent="0" algn="ctr">
              <a:buNone/>
            </a:pPr>
            <a:r>
              <a:rPr lang="ru-RU" sz="2400" b="1" i="1" dirty="0"/>
              <a:t>Это потому, что я владею</a:t>
            </a:r>
            <a:endParaRPr lang="ru-RU" sz="2400" i="1" dirty="0"/>
          </a:p>
          <a:p>
            <a:pPr marL="0" indent="0" algn="ctr">
              <a:buNone/>
            </a:pPr>
            <a:r>
              <a:rPr lang="ru-RU" sz="2400" b="1" i="1" dirty="0"/>
              <a:t>Всеохватным русским языком. </a:t>
            </a:r>
            <a:endParaRPr lang="ru-RU" sz="2400" i="1" dirty="0"/>
          </a:p>
          <a:p>
            <a:pPr marL="0" indent="0" algn="r">
              <a:buNone/>
            </a:pPr>
            <a:r>
              <a:rPr lang="ru-RU" sz="1800" b="1" i="1" dirty="0"/>
              <a:t>(С. Данилов</a:t>
            </a:r>
            <a:r>
              <a:rPr lang="ru-RU" sz="1800" b="1" i="1" dirty="0" smtClean="0"/>
              <a:t>)</a:t>
            </a:r>
          </a:p>
          <a:p>
            <a:pPr marL="0" indent="0" algn="ctr">
              <a:buNone/>
            </a:pPr>
            <a:r>
              <a:rPr lang="ru-RU" sz="2400" b="1" i="1" dirty="0"/>
              <a:t>Творчество предназначается для того, чтобы красота земли, призыв к борьбе за счастье, радость и свободу, широта человеческого сердца и сила разума преобладали над тьмой.</a:t>
            </a:r>
            <a:endParaRPr lang="ru-RU" sz="2400" i="1" dirty="0"/>
          </a:p>
          <a:p>
            <a:pPr marL="0" indent="0" algn="r">
              <a:buNone/>
            </a:pPr>
            <a:r>
              <a:rPr lang="ru-RU" sz="1800" b="1" i="1" dirty="0"/>
              <a:t>(К. Паустовский</a:t>
            </a:r>
            <a:r>
              <a:rPr lang="ru-RU" sz="1800" b="1" i="1" dirty="0" smtClean="0"/>
              <a:t>)</a:t>
            </a:r>
            <a:endParaRPr lang="ru-RU" sz="1800" i="1" dirty="0"/>
          </a:p>
          <a:p>
            <a:pPr marL="0" indent="0" algn="r">
              <a:buNone/>
            </a:pP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7316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79176" cy="21602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accent6">
                    <a:lumMod val="75000"/>
                  </a:schemeClr>
                </a:solidFill>
              </a:rPr>
              <a:t>Постройте схемы предложений, для объяснения постановки знаков препинания.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30243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1)И синего моря обманчивый вал в часы роковой непогоды, И пращ, и стрела, и лукавый кинжал щадят победителя годы.</a:t>
            </a:r>
          </a:p>
          <a:p>
            <a:pPr marL="0" indent="0">
              <a:buNone/>
            </a:pPr>
            <a:r>
              <a:rPr lang="ru-RU" dirty="0"/>
              <a:t>2) Волхвы не боятся могучих владык, а княжеский дар им не нужен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64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1) [      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11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  <a:t>В данных примерах на месте пропусков поставьте подходящие по смыслу союзы. Объясните свой выбор. Какие это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союзы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888" y="1628800"/>
            <a:ext cx="8219256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Правой рукой </a:t>
            </a:r>
            <a:r>
              <a:rPr lang="ru-RU" b="1" dirty="0" smtClean="0"/>
              <a:t>строит ... левой – разрушает</a:t>
            </a:r>
            <a:r>
              <a:rPr lang="ru-RU" b="1" dirty="0"/>
              <a:t>.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/>
              <a:t>Своя земля </a:t>
            </a:r>
            <a:r>
              <a:rPr lang="ru-RU" b="1" dirty="0" smtClean="0"/>
              <a:t>… </a:t>
            </a:r>
            <a:r>
              <a:rPr lang="ru-RU" b="1" dirty="0"/>
              <a:t>в горести </a:t>
            </a:r>
            <a:r>
              <a:rPr lang="ru-RU" b="1" dirty="0" smtClean="0"/>
              <a:t>мила.</a:t>
            </a:r>
          </a:p>
          <a:p>
            <a:pPr marL="0" indent="0" algn="ctr">
              <a:buNone/>
            </a:pPr>
            <a:r>
              <a:rPr lang="ru-RU" b="1" dirty="0" smtClean="0"/>
              <a:t>Коси </a:t>
            </a:r>
            <a:r>
              <a:rPr lang="ru-RU" b="1" dirty="0"/>
              <a:t>коса, </a:t>
            </a:r>
            <a:r>
              <a:rPr lang="ru-RU" b="1" dirty="0" smtClean="0"/>
              <a:t>... </a:t>
            </a:r>
            <a:r>
              <a:rPr lang="ru-RU" b="1" dirty="0"/>
              <a:t>роса, </a:t>
            </a:r>
            <a:r>
              <a:rPr lang="ru-RU" b="1" dirty="0" smtClean="0"/>
              <a:t>роса </a:t>
            </a:r>
            <a:r>
              <a:rPr lang="ru-RU" b="1" dirty="0"/>
              <a:t>долой – </a:t>
            </a:r>
            <a:r>
              <a:rPr lang="ru-RU" b="1" dirty="0" smtClean="0"/>
              <a:t>… </a:t>
            </a:r>
            <a:r>
              <a:rPr lang="ru-RU" b="1" dirty="0"/>
              <a:t>ты </a:t>
            </a:r>
            <a:r>
              <a:rPr lang="ru-RU" b="1" dirty="0" smtClean="0"/>
              <a:t>домой.</a:t>
            </a:r>
            <a:endParaRPr lang="ru-RU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571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Правой рукой </a:t>
            </a:r>
            <a:r>
              <a:rPr lang="ru-RU" b="1" dirty="0" smtClean="0"/>
              <a:t>строит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b="1" dirty="0" smtClean="0"/>
              <a:t>  </a:t>
            </a:r>
            <a:r>
              <a:rPr lang="ru-RU" b="1" dirty="0"/>
              <a:t>левой – разрушает.</a:t>
            </a:r>
          </a:p>
          <a:p>
            <a:pPr marL="0" indent="0" algn="ctr">
              <a:buNone/>
            </a:pPr>
            <a:r>
              <a:rPr lang="ru-RU" b="1" dirty="0"/>
              <a:t>Своя земля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b="1" dirty="0" smtClean="0"/>
              <a:t> </a:t>
            </a:r>
            <a:r>
              <a:rPr lang="ru-RU" b="1" dirty="0"/>
              <a:t>в горести мила.</a:t>
            </a:r>
          </a:p>
          <a:p>
            <a:pPr marL="0" indent="0" algn="ctr">
              <a:buNone/>
            </a:pPr>
            <a:r>
              <a:rPr lang="ru-RU" b="1" dirty="0"/>
              <a:t>Коси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b="1" dirty="0"/>
              <a:t> коса,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пока</a:t>
            </a:r>
            <a:r>
              <a:rPr lang="ru-RU" b="1" dirty="0" smtClean="0"/>
              <a:t> </a:t>
            </a:r>
            <a:r>
              <a:rPr lang="ru-RU" b="1" dirty="0"/>
              <a:t>роса, роса долой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b="1" dirty="0" smtClean="0"/>
              <a:t> </a:t>
            </a:r>
            <a:r>
              <a:rPr lang="ru-RU" b="1" dirty="0"/>
              <a:t>ты домой.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03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8002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Анализ фрагментов художественных произведений.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556792"/>
            <a:ext cx="698477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 тут сели на добрых коней, поехали.</a:t>
            </a:r>
          </a:p>
          <a:p>
            <a:pPr marL="0" indent="0">
              <a:buNone/>
            </a:pPr>
            <a:r>
              <a:rPr lang="ru-RU" dirty="0"/>
              <a:t>Как хвост-то у ней расстилается,</a:t>
            </a:r>
          </a:p>
          <a:p>
            <a:pPr marL="0" indent="0">
              <a:buNone/>
            </a:pPr>
            <a:r>
              <a:rPr lang="ru-RU" dirty="0"/>
              <a:t>А грива-то у ней да завивается.</a:t>
            </a:r>
          </a:p>
          <a:p>
            <a:pPr marL="0" indent="0">
              <a:buNone/>
            </a:pPr>
            <a:r>
              <a:rPr lang="ru-RU" dirty="0"/>
              <a:t>У оратая кобыла поступью пошла,</a:t>
            </a:r>
          </a:p>
          <a:p>
            <a:pPr marL="0" indent="0">
              <a:buNone/>
            </a:pPr>
            <a:r>
              <a:rPr lang="ru-RU" dirty="0"/>
              <a:t>А </a:t>
            </a:r>
            <a:r>
              <a:rPr lang="ru-RU" dirty="0" err="1"/>
              <a:t>Вольгин</a:t>
            </a:r>
            <a:r>
              <a:rPr lang="ru-RU" dirty="0"/>
              <a:t> конь да ведь поскакивает.</a:t>
            </a:r>
          </a:p>
          <a:p>
            <a:pPr marL="0" indent="0">
              <a:buNone/>
            </a:pPr>
            <a:r>
              <a:rPr lang="ru-RU" dirty="0"/>
              <a:t>У оратая кобыла грудью пошла,</a:t>
            </a:r>
          </a:p>
          <a:p>
            <a:pPr marL="0" indent="0">
              <a:buNone/>
            </a:pPr>
            <a:r>
              <a:rPr lang="ru-RU" dirty="0"/>
              <a:t>А </a:t>
            </a:r>
            <a:r>
              <a:rPr lang="ru-RU" dirty="0" err="1"/>
              <a:t>Вольгин</a:t>
            </a:r>
            <a:r>
              <a:rPr lang="ru-RU" dirty="0"/>
              <a:t> конь </a:t>
            </a:r>
            <a:r>
              <a:rPr lang="ru-RU" dirty="0" err="1"/>
              <a:t>оставается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537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854</Words>
  <Application>Microsoft Office PowerPoint</Application>
  <PresentationFormat>Экран (4:3)</PresentationFormat>
  <Paragraphs>133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Тема Office</vt:lpstr>
      <vt:lpstr>Презентация PowerPoint</vt:lpstr>
      <vt:lpstr>Эпиграф</vt:lpstr>
      <vt:lpstr>Эпиграф</vt:lpstr>
      <vt:lpstr>Презентация PowerPoint</vt:lpstr>
      <vt:lpstr>Постройте схемы предложений, для объяснения постановки знаков препинания. </vt:lpstr>
      <vt:lpstr>Презентация PowerPoint</vt:lpstr>
      <vt:lpstr>В данных примерах на месте пропусков поставьте подходящие по смыслу союзы. Объясните свой выбор. Какие это союзы.</vt:lpstr>
      <vt:lpstr>Презентация PowerPoint</vt:lpstr>
      <vt:lpstr>Анализ фрагментов художественных произведений.</vt:lpstr>
      <vt:lpstr>Анализ фрагментов художественных произведений.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Екатерина</cp:lastModifiedBy>
  <cp:revision>9</cp:revision>
  <dcterms:created xsi:type="dcterms:W3CDTF">2013-08-18T05:10:05Z</dcterms:created>
  <dcterms:modified xsi:type="dcterms:W3CDTF">2015-03-09T13:06:23Z</dcterms:modified>
</cp:coreProperties>
</file>