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udio/unknown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1" r:id="rId2"/>
    <p:sldId id="279" r:id="rId3"/>
    <p:sldId id="296" r:id="rId4"/>
    <p:sldId id="308" r:id="rId5"/>
    <p:sldId id="260" r:id="rId6"/>
    <p:sldId id="301" r:id="rId7"/>
    <p:sldId id="261" r:id="rId8"/>
    <p:sldId id="306" r:id="rId9"/>
    <p:sldId id="262" r:id="rId10"/>
    <p:sldId id="302" r:id="rId11"/>
    <p:sldId id="263" r:id="rId12"/>
    <p:sldId id="291" r:id="rId13"/>
    <p:sldId id="264" r:id="rId14"/>
    <p:sldId id="309" r:id="rId15"/>
    <p:sldId id="265" r:id="rId16"/>
    <p:sldId id="292" r:id="rId17"/>
    <p:sldId id="266" r:id="rId18"/>
    <p:sldId id="297" r:id="rId19"/>
    <p:sldId id="287" r:id="rId20"/>
    <p:sldId id="304" r:id="rId21"/>
    <p:sldId id="267" r:id="rId22"/>
    <p:sldId id="307" r:id="rId23"/>
    <p:sldId id="282" r:id="rId24"/>
    <p:sldId id="305" r:id="rId25"/>
    <p:sldId id="310" r:id="rId26"/>
    <p:sldId id="298" r:id="rId27"/>
    <p:sldId id="299" r:id="rId28"/>
    <p:sldId id="300" r:id="rId29"/>
    <p:sldId id="303" r:id="rId30"/>
    <p:sldId id="276" r:id="rId31"/>
    <p:sldId id="27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2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4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94A14-BEEA-4107-8BBE-9C03E05BF7F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AE267-038D-4D27-9269-A9AF52208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E267-038D-4D27-9269-A9AF522085A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E267-038D-4D27-9269-A9AF522085A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E267-038D-4D27-9269-A9AF522085A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E267-038D-4D27-9269-A9AF522085A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E267-038D-4D27-9269-A9AF522085A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E267-038D-4D27-9269-A9AF522085A1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E267-038D-4D27-9269-A9AF522085A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E267-038D-4D27-9269-A9AF522085A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E267-038D-4D27-9269-A9AF522085A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E267-038D-4D27-9269-A9AF522085A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E267-038D-4D27-9269-A9AF522085A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E267-038D-4D27-9269-A9AF522085A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E267-038D-4D27-9269-A9AF522085A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E267-038D-4D27-9269-A9AF522085A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1797-F6DF-4690-8BB5-EFD95803C089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audio" Target="../media/audio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audio" Target="../media/audio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audio" Target="../media/audio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audio" Target="../media/audio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audio" Target="../media/audio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audio" Target="../media/audio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audio" Target="../media/audio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audio" Target="../media/audio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audio" Target="../media/audio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audio" Target="../media/audio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audio" Target="../media/audio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audio" Target="../media/audio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5/89/134/89134609_preview_Animashki_na_voennuyu_tematiku_na_prozrachnom_fone__475_.gif" TargetMode="External"/><Relationship Id="rId2" Type="http://schemas.openxmlformats.org/officeDocument/2006/relationships/hyperlink" Target="http://img1.liveinternet.ru/images/attach/c/3/76/292/76292311_samolet2.gi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audio" Target="../media/audio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audio" Target="../media/audio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Безымянный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D:\ТАНЯ\Анимация\76292311_samolet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393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1021" y="404664"/>
            <a:ext cx="7936596" cy="30469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Тренажер по русскому язык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Знаки  препинания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прямой речи.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класс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068960"/>
            <a:ext cx="8388424" cy="32932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Подними самолет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 небо 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Преподаватель Пушкинской школы на </a:t>
            </a:r>
            <a:r>
              <a:rPr lang="ru-RU" sz="32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Бауманской</a:t>
            </a:r>
            <a:r>
              <a:rPr lang="ru-RU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г. Москвы Андреева А. Ю.</a:t>
            </a:r>
            <a:endParaRPr lang="ru-RU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4221088"/>
            <a:ext cx="8640960" cy="2429983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base"/>
            <a:r>
              <a:rPr lang="ru-RU" sz="4400" b="1" i="1" dirty="0" smtClean="0"/>
              <a:t>       </a:t>
            </a:r>
          </a:p>
          <a:p>
            <a:pPr fontAlgn="base"/>
            <a:endParaRPr lang="ru-RU" sz="4400" b="1" i="1" dirty="0" smtClean="0"/>
          </a:p>
          <a:p>
            <a:pPr fontAlgn="base"/>
            <a:r>
              <a:rPr lang="ru-RU" sz="4400" b="1" i="1" dirty="0" smtClean="0"/>
              <a:t>          </a:t>
            </a:r>
            <a:r>
              <a:rPr lang="ru-RU" sz="4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Укажите правильную схему</a:t>
            </a:r>
          </a:p>
          <a:p>
            <a:pPr fontAlgn="base"/>
            <a:r>
              <a:rPr lang="ru-RU" sz="4400" b="1" i="1" dirty="0" smtClean="0"/>
              <a:t> </a:t>
            </a:r>
            <a:endParaRPr lang="ru-RU" sz="4400" dirty="0" smtClean="0"/>
          </a:p>
          <a:p>
            <a:pPr fontAlgn="base"/>
            <a:endParaRPr lang="ru-RU" sz="4400" dirty="0" smtClean="0"/>
          </a:p>
          <a:p>
            <a:r>
              <a:rPr lang="ru-RU" sz="3200" dirty="0" smtClean="0"/>
              <a:t>﻿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757931" y="5784888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555776" y="1988840"/>
            <a:ext cx="5832648" cy="230425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«П»,-а.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79512" y="332656"/>
            <a:ext cx="5904656" cy="2016224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«П»,-А.</a:t>
            </a:r>
            <a:endParaRPr lang="ru-RU" sz="72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19750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6285 -0.665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005064"/>
            <a:ext cx="8964488" cy="2646007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У</a:t>
            </a:r>
            <a:r>
              <a:rPr lang="ru-RU" sz="4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чительница объявила классу(1)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Дети (2)в пятницу у нас состоится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экскурсия в планетарий (3)</a:t>
            </a: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 rot="20630527">
            <a:off x="7876297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23528" y="260648"/>
            <a:ext cx="4536504" cy="1728192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: «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,        3 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50" dirty="0" smtClean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347864" y="2420888"/>
            <a:ext cx="5256584" cy="1656184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: «         2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3 . 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5220072" y="0"/>
            <a:ext cx="3672408" cy="2276872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1 - «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3 . 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619750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2523 L -0.07795 -0.707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3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5157192"/>
            <a:ext cx="8640960" cy="1925927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base"/>
            <a:r>
              <a:rPr lang="ru-RU" sz="4400" b="1" i="1" dirty="0" smtClean="0"/>
              <a:t>       </a:t>
            </a:r>
          </a:p>
          <a:p>
            <a:pPr fontAlgn="base"/>
            <a:endParaRPr lang="ru-RU" sz="4400" b="1" i="1" dirty="0" smtClean="0"/>
          </a:p>
          <a:p>
            <a:pPr fontAlgn="base"/>
            <a:r>
              <a:rPr lang="ru-RU" sz="4400" b="1" i="1" dirty="0" smtClean="0"/>
              <a:t>          </a:t>
            </a:r>
            <a:endParaRPr lang="ru-RU" sz="4400" dirty="0" smtClean="0"/>
          </a:p>
          <a:p>
            <a:r>
              <a:rPr lang="ru-RU" sz="3200" dirty="0" smtClean="0"/>
              <a:t>﻿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</a:t>
            </a:r>
            <a:r>
              <a:rPr lang="ru-RU" sz="4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Укажите правильную схему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757931" y="5784888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411760" y="2204864"/>
            <a:ext cx="6264696" cy="194421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А: «П».</a:t>
            </a:r>
            <a:endParaRPr lang="ru-RU" sz="80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23528" y="188640"/>
            <a:ext cx="5544616" cy="2016224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А: «П.»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19750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6285 -0.665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75048" y="4482925"/>
            <a:ext cx="8568952" cy="2375075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44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Внук удивился(1)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Неужели  ты завтра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уезжаешь (2)бабушка(3)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	</a:t>
            </a:r>
            <a:endParaRPr lang="ru-RU" sz="3600" b="1" spc="50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 rot="20630527">
            <a:off x="8054281" y="5948542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4716016" y="0"/>
            <a:ext cx="4285108" cy="1916832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: «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,      3 ? »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915816" y="1916832"/>
            <a:ext cx="4968552" cy="2376264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buAutoNum type="arabicPlain"/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«-         2 ,</a:t>
            </a: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3 ? 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95536" y="188640"/>
            <a:ext cx="3571876" cy="1728192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:       2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7" descr="16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01208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02477 L 0.63194 -0.6444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-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4221088"/>
            <a:ext cx="8640960" cy="2429983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base"/>
            <a:r>
              <a:rPr lang="ru-RU" sz="4400" b="1" i="1" dirty="0" smtClean="0"/>
              <a:t>       </a:t>
            </a:r>
          </a:p>
          <a:p>
            <a:pPr fontAlgn="base"/>
            <a:endParaRPr lang="ru-RU" sz="4400" b="1" i="1" dirty="0" smtClean="0"/>
          </a:p>
          <a:p>
            <a:pPr fontAlgn="base"/>
            <a:r>
              <a:rPr lang="ru-RU" sz="4400" b="1" i="1" dirty="0" smtClean="0"/>
              <a:t>          </a:t>
            </a:r>
            <a:r>
              <a:rPr lang="ru-RU" sz="4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Укажите правильную схему</a:t>
            </a:r>
          </a:p>
          <a:p>
            <a:pPr fontAlgn="base"/>
            <a:r>
              <a:rPr lang="ru-RU" sz="4400" b="1" i="1" dirty="0" smtClean="0"/>
              <a:t> </a:t>
            </a:r>
            <a:endParaRPr lang="ru-RU" sz="4400" dirty="0" smtClean="0"/>
          </a:p>
          <a:p>
            <a:pPr fontAlgn="base"/>
            <a:endParaRPr lang="ru-RU" sz="4400" dirty="0" smtClean="0"/>
          </a:p>
          <a:p>
            <a:r>
              <a:rPr lang="ru-RU" sz="3200" dirty="0" smtClean="0"/>
              <a:t>﻿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757931" y="5784888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555776" y="1988840"/>
            <a:ext cx="5240054" cy="2160240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А:«П?»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51520" y="404664"/>
            <a:ext cx="5328592" cy="194421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А- «</a:t>
            </a:r>
            <a:r>
              <a:rPr lang="ru-RU" sz="7200" b="1" spc="50" dirty="0" err="1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?»</a:t>
            </a:r>
            <a:endParaRPr lang="ru-RU" sz="72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19750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6285 -0.665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536" y="4005064"/>
            <a:ext cx="8568952" cy="2718015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(1)Подними бумажки с пола (2)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крикнул  кто-то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44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ребят (3)</a:t>
            </a:r>
            <a:endParaRPr lang="ru-RU" sz="44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979712" y="1988840"/>
            <a:ext cx="5400600" cy="2088232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 «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!»-        3 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79512" y="188640"/>
            <a:ext cx="5112568" cy="194421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нет знака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 : «      3 !»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004048" y="188640"/>
            <a:ext cx="3672408" cy="1800200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 «     2!»      3 .</a:t>
            </a: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619750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8054281" y="5948543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1.11111E-6 L 0.30903 -0.6446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3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4221088"/>
            <a:ext cx="8640960" cy="2429983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base"/>
            <a:r>
              <a:rPr lang="ru-RU" sz="4400" b="1" i="1" dirty="0" smtClean="0"/>
              <a:t>       </a:t>
            </a:r>
          </a:p>
          <a:p>
            <a:pPr fontAlgn="base"/>
            <a:endParaRPr lang="ru-RU" sz="4400" b="1" i="1" dirty="0" smtClean="0"/>
          </a:p>
          <a:p>
            <a:pPr fontAlgn="base"/>
            <a:r>
              <a:rPr lang="ru-RU" sz="4400" b="1" i="1" dirty="0" smtClean="0"/>
              <a:t>          </a:t>
            </a:r>
            <a:r>
              <a:rPr lang="ru-RU" sz="4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Укажите правильную схему</a:t>
            </a:r>
          </a:p>
          <a:p>
            <a:pPr fontAlgn="base"/>
            <a:r>
              <a:rPr lang="ru-RU" sz="4400" b="1" i="1" dirty="0" smtClean="0"/>
              <a:t> </a:t>
            </a:r>
            <a:endParaRPr lang="ru-RU" sz="4400" dirty="0" smtClean="0"/>
          </a:p>
          <a:p>
            <a:pPr fontAlgn="base"/>
            <a:endParaRPr lang="ru-RU" sz="4400" dirty="0" smtClean="0"/>
          </a:p>
          <a:p>
            <a:r>
              <a:rPr lang="ru-RU" sz="3200" dirty="0" smtClean="0"/>
              <a:t>﻿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757931" y="5784888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555776" y="1988840"/>
            <a:ext cx="5240054" cy="2160240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«П!»-а.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51520" y="404664"/>
            <a:ext cx="5328592" cy="194421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«П»!-А.</a:t>
            </a:r>
            <a:endParaRPr lang="ru-RU" sz="72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19750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6285 -0.665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71600" y="4005064"/>
            <a:ext cx="7848872" cy="2664296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Учительница предупредила (1)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 Пятиклассники (2) пожалуйста(3)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    запомните  это правило(4)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    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 rot="20630527">
            <a:off x="8054281" y="5948542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0" y="0"/>
            <a:ext cx="5148064" cy="1988840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: «       2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3,           4 !»</a:t>
            </a:r>
            <a:endParaRPr lang="ru-RU" sz="48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 rot="471904">
            <a:off x="0" y="1988840"/>
            <a:ext cx="5544616" cy="2232248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:   2 нет знака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3,             4 !</a:t>
            </a:r>
          </a:p>
          <a:p>
            <a:pPr algn="ctr">
              <a:defRPr/>
            </a:pPr>
            <a:endParaRPr lang="ru-RU" sz="2800" b="1" spc="50" dirty="0" smtClean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793091">
            <a:off x="4716016" y="404664"/>
            <a:ext cx="4427984" cy="2952328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1 - «   2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нет знака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4 ! 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547742"/>
            <a:ext cx="1904914" cy="131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26077 -0.7495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4221088"/>
            <a:ext cx="8640960" cy="2429983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base"/>
            <a:r>
              <a:rPr lang="ru-RU" sz="4400" b="1" i="1" dirty="0" smtClean="0"/>
              <a:t>       </a:t>
            </a:r>
          </a:p>
          <a:p>
            <a:pPr fontAlgn="base"/>
            <a:endParaRPr lang="ru-RU" sz="4400" b="1" i="1" dirty="0" smtClean="0"/>
          </a:p>
          <a:p>
            <a:pPr fontAlgn="base"/>
            <a:r>
              <a:rPr lang="ru-RU" sz="4400" b="1" i="1" dirty="0" smtClean="0"/>
              <a:t>          </a:t>
            </a:r>
            <a:r>
              <a:rPr lang="ru-RU" sz="4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Укажите правильную схему</a:t>
            </a:r>
          </a:p>
          <a:p>
            <a:pPr fontAlgn="base"/>
            <a:r>
              <a:rPr lang="ru-RU" sz="4400" b="1" i="1" dirty="0" smtClean="0"/>
              <a:t> </a:t>
            </a:r>
            <a:endParaRPr lang="ru-RU" sz="4400" dirty="0" smtClean="0"/>
          </a:p>
          <a:p>
            <a:pPr fontAlgn="base"/>
            <a:endParaRPr lang="ru-RU" sz="4400" dirty="0" smtClean="0"/>
          </a:p>
          <a:p>
            <a:r>
              <a:rPr lang="ru-RU" sz="3200" dirty="0" smtClean="0"/>
              <a:t>﻿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757931" y="5784888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555776" y="1988840"/>
            <a:ext cx="5240054" cy="2160240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А:«П!»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51520" y="404664"/>
            <a:ext cx="5328592" cy="194421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А: «П»!</a:t>
            </a:r>
            <a:endParaRPr lang="ru-RU" sz="72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19750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6285 -0.665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15616" y="3717032"/>
            <a:ext cx="7848872" cy="2862031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r>
              <a:rPr lang="ru-RU" sz="4400" b="1" dirty="0" smtClean="0"/>
              <a:t>(1) </a:t>
            </a:r>
            <a:r>
              <a:rPr lang="ru-RU" sz="4400" b="1" i="1" dirty="0" smtClean="0"/>
              <a:t>И чайник шепнул утюгу (2)</a:t>
            </a:r>
          </a:p>
          <a:p>
            <a:r>
              <a:rPr lang="ru-RU" sz="4400" b="1" i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</a:t>
            </a:r>
            <a:r>
              <a:rPr lang="ru-RU" sz="4400" b="1" i="1" dirty="0" smtClean="0"/>
              <a:t>Я дальше идти не могу (3)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283968" y="188640"/>
            <a:ext cx="4666370" cy="1597286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нет знака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: «        3 .»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51520" y="188640"/>
            <a:ext cx="4248472" cy="1728192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нет знака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: «       3 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771800" y="1844824"/>
            <a:ext cx="4536504" cy="1872208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нет знака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2 - «        3 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445224"/>
            <a:ext cx="1872208" cy="12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8054280" y="5352840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717 -0.739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071563" y="0"/>
          <a:ext cx="8072437" cy="6858000"/>
        </p:xfrm>
        <a:graphic>
          <a:graphicData uri="http://schemas.openxmlformats.org/presentationml/2006/ole">
            <p:oleObj spid="_x0000_s1026" name="Слайд" r:id="rId3" imgW="4570530" imgH="3427616" progId="PowerPoint.Slide.12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57290" y="142852"/>
            <a:ext cx="7643866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Дорогой пятиклассник!   </a:t>
            </a:r>
          </a:p>
          <a:p>
            <a:pPr eaLnBrk="0" hangingPunct="0">
              <a:defRPr/>
            </a:pPr>
            <a:r>
              <a:rPr lang="ru-RU" sz="3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Соверши перелёт по маршруту «Знаки препинания при прямой речи» !  Чтобы поднять самолёт в небо, прочитай задание на взлётной полосе  и выбери облако с правильным вариантом ответа. В  случае ошибки попадешь в грозу… Учти, что в примерах знаки препинания не расставлены.</a:t>
            </a:r>
          </a:p>
          <a:p>
            <a:pPr eaLnBrk="0" hangingPunct="0">
              <a:defRPr/>
            </a:pPr>
            <a:endParaRPr lang="ru-RU" sz="30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28" name="WordArt 2"/>
          <p:cNvSpPr>
            <a:spLocks noChangeArrowheads="1" noChangeShapeType="1" noTextEdit="1"/>
          </p:cNvSpPr>
          <p:nvPr/>
        </p:nvSpPr>
        <p:spPr bwMode="auto">
          <a:xfrm>
            <a:off x="3214689" y="5301208"/>
            <a:ext cx="4813695" cy="1368152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Удачного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полёта!</a:t>
            </a: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 rot="20630527">
            <a:off x="7884129" y="5893372"/>
            <a:ext cx="1162452" cy="86514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5157192"/>
            <a:ext cx="8640960" cy="1925927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base"/>
            <a:r>
              <a:rPr lang="ru-RU" sz="4400" b="1" i="1" dirty="0" smtClean="0"/>
              <a:t>       </a:t>
            </a:r>
          </a:p>
          <a:p>
            <a:pPr fontAlgn="base"/>
            <a:endParaRPr lang="ru-RU" sz="4400" b="1" i="1" dirty="0" smtClean="0"/>
          </a:p>
          <a:p>
            <a:pPr fontAlgn="base"/>
            <a:r>
              <a:rPr lang="ru-RU" sz="4400" b="1" i="1" dirty="0" smtClean="0"/>
              <a:t>          </a:t>
            </a:r>
            <a:endParaRPr lang="ru-RU" sz="4400" dirty="0" smtClean="0"/>
          </a:p>
          <a:p>
            <a:r>
              <a:rPr lang="ru-RU" sz="3200" dirty="0" smtClean="0"/>
              <a:t>﻿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</a:t>
            </a:r>
            <a:r>
              <a:rPr lang="ru-RU" sz="4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Укажите правильную схему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757931" y="5784888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411760" y="2204864"/>
            <a:ext cx="6264696" cy="194421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А: «П».</a:t>
            </a:r>
            <a:endParaRPr lang="ru-RU" sz="80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23528" y="188640"/>
            <a:ext cx="5544616" cy="2016224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А: «</a:t>
            </a:r>
            <a:r>
              <a:rPr lang="ru-RU" sz="8000" b="1" spc="50" dirty="0" err="1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8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19750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6285 -0.665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9552" y="4077072"/>
            <a:ext cx="8352928" cy="2646007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 smtClean="0"/>
              <a:t>(1)И заплакали блюдца(2)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 smtClean="0"/>
              <a:t>Не лучше ль вернуться(3)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355976" y="188640"/>
            <a:ext cx="4608512" cy="1872208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нет знака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: «      3 »?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0" y="188640"/>
            <a:ext cx="4427984" cy="2232248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ru-RU" sz="36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нет знака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: «    3 ?»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851920" y="2492896"/>
            <a:ext cx="4536504" cy="1728192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«      2 »-       3 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619750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876297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717 -0.739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4221088"/>
            <a:ext cx="8640960" cy="2429983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base"/>
            <a:r>
              <a:rPr lang="ru-RU" sz="4400" b="1" i="1" dirty="0" smtClean="0"/>
              <a:t>       </a:t>
            </a:r>
          </a:p>
          <a:p>
            <a:pPr fontAlgn="base"/>
            <a:endParaRPr lang="ru-RU" sz="4400" b="1" i="1" dirty="0" smtClean="0"/>
          </a:p>
          <a:p>
            <a:pPr fontAlgn="base"/>
            <a:r>
              <a:rPr lang="ru-RU" sz="4400" b="1" i="1" dirty="0" smtClean="0"/>
              <a:t>          </a:t>
            </a:r>
            <a:r>
              <a:rPr lang="ru-RU" sz="4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Укажите правильную схему</a:t>
            </a:r>
          </a:p>
          <a:p>
            <a:pPr fontAlgn="base"/>
            <a:r>
              <a:rPr lang="ru-RU" sz="4400" b="1" i="1" dirty="0" smtClean="0"/>
              <a:t> </a:t>
            </a:r>
            <a:endParaRPr lang="ru-RU" sz="4400" dirty="0" smtClean="0"/>
          </a:p>
          <a:p>
            <a:pPr fontAlgn="base"/>
            <a:endParaRPr lang="ru-RU" sz="4400" dirty="0" smtClean="0"/>
          </a:p>
          <a:p>
            <a:r>
              <a:rPr lang="ru-RU" sz="3200" dirty="0" smtClean="0"/>
              <a:t>﻿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757931" y="5784888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555776" y="1988840"/>
            <a:ext cx="5240054" cy="2160240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А:«П?»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51520" y="404664"/>
            <a:ext cx="5328592" cy="194421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А- «</a:t>
            </a:r>
            <a:r>
              <a:rPr lang="ru-RU" sz="7200" b="1" spc="50" dirty="0" err="1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?»</a:t>
            </a:r>
            <a:endParaRPr lang="ru-RU" sz="72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19750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6285 -0.665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71600" y="3501008"/>
            <a:ext cx="7929586" cy="3150063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r>
              <a:rPr lang="ru-RU" sz="3200" i="1" dirty="0" smtClean="0"/>
              <a:t>  </a:t>
            </a:r>
            <a:r>
              <a:rPr lang="ru-RU" sz="4400" b="1" i="1" dirty="0" smtClean="0"/>
              <a:t>И зарыдало корыто (1)</a:t>
            </a:r>
          </a:p>
          <a:p>
            <a:r>
              <a:rPr lang="ru-RU" sz="4400" b="1" i="1" dirty="0" smtClean="0"/>
              <a:t>Увы (2) я разбито (3) </a:t>
            </a:r>
          </a:p>
          <a:p>
            <a:r>
              <a:rPr lang="ru-RU" sz="4400" b="1" i="1" dirty="0" smtClean="0"/>
              <a:t>            разбито (4)</a:t>
            </a:r>
            <a:endParaRPr lang="ru-RU" sz="4400" b="1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/>
              <a:t>                     </a:t>
            </a:r>
            <a:r>
              <a:rPr lang="ru-RU" sz="4400" b="1" i="1" dirty="0" smtClean="0"/>
              <a:t>                  </a:t>
            </a:r>
            <a:endParaRPr lang="ru-RU" sz="4400" b="1" i="1" dirty="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283968" y="188640"/>
            <a:ext cx="4680520" cy="1800200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: «       2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3,           4 »!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0" y="188640"/>
            <a:ext cx="3995936" cy="1872208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: «      2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3,        4 !»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11560" y="2060848"/>
            <a:ext cx="7344816" cy="158417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1 - «      2 нет знака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3,             4!»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445224"/>
            <a:ext cx="169168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876297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717 -0.739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4221088"/>
            <a:ext cx="8640960" cy="2429983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base"/>
            <a:r>
              <a:rPr lang="ru-RU" sz="4400" b="1" i="1" dirty="0" smtClean="0"/>
              <a:t>       </a:t>
            </a:r>
          </a:p>
          <a:p>
            <a:pPr fontAlgn="base"/>
            <a:endParaRPr lang="ru-RU" sz="4400" b="1" i="1" dirty="0" smtClean="0"/>
          </a:p>
          <a:p>
            <a:pPr fontAlgn="base"/>
            <a:r>
              <a:rPr lang="ru-RU" sz="4400" b="1" i="1" dirty="0" smtClean="0"/>
              <a:t>          </a:t>
            </a:r>
            <a:r>
              <a:rPr lang="ru-RU" sz="4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Укажите правильную схему</a:t>
            </a:r>
          </a:p>
          <a:p>
            <a:pPr fontAlgn="base"/>
            <a:r>
              <a:rPr lang="ru-RU" sz="4400" b="1" i="1" dirty="0" smtClean="0"/>
              <a:t> </a:t>
            </a:r>
            <a:endParaRPr lang="ru-RU" sz="4400" dirty="0" smtClean="0"/>
          </a:p>
          <a:p>
            <a:pPr fontAlgn="base"/>
            <a:endParaRPr lang="ru-RU" sz="4400" dirty="0" smtClean="0"/>
          </a:p>
          <a:p>
            <a:r>
              <a:rPr lang="ru-RU" sz="3200" dirty="0" smtClean="0"/>
              <a:t>﻿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757931" y="5784888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555776" y="1988840"/>
            <a:ext cx="5240054" cy="2160240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А:«П!»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51520" y="404664"/>
            <a:ext cx="5328592" cy="194421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А: «</a:t>
            </a:r>
            <a:r>
              <a:rPr lang="ru-RU" sz="7200" b="1" spc="50" dirty="0" err="1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»!</a:t>
            </a:r>
            <a:endParaRPr lang="ru-RU" sz="72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19750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6285 -0.665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71600" y="4149080"/>
            <a:ext cx="7560840" cy="2429983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r>
              <a:rPr lang="ru-RU" sz="4400" b="1" i="1" dirty="0" smtClean="0"/>
              <a:t>(</a:t>
            </a:r>
            <a:r>
              <a:rPr lang="ru-RU" sz="4800" b="1" i="1" dirty="0" smtClean="0"/>
              <a:t>1)  И сказала кочерга (2)</a:t>
            </a:r>
          </a:p>
          <a:p>
            <a:r>
              <a:rPr lang="ru-RU" sz="4800" b="1" i="1" dirty="0" smtClean="0"/>
              <a:t> Я  Федоре не слуга(3) </a:t>
            </a:r>
          </a:p>
          <a:p>
            <a:r>
              <a:rPr lang="ru-RU" sz="4800" b="1" i="1" dirty="0" smtClean="0"/>
              <a:t>            </a:t>
            </a:r>
            <a:endParaRPr lang="ru-RU" sz="4800" b="1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/>
              <a:t>                     </a:t>
            </a:r>
            <a:r>
              <a:rPr lang="ru-RU" sz="4400" b="1" i="1" dirty="0" smtClean="0"/>
              <a:t>                  </a:t>
            </a:r>
            <a:endParaRPr lang="ru-RU" sz="4400" b="1" i="1" dirty="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283968" y="188640"/>
            <a:ext cx="4680520" cy="1800200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 «       2»:-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0" y="332656"/>
            <a:ext cx="4716016" cy="1728192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нет знака      2 : «        3!»        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11560" y="2348880"/>
            <a:ext cx="6192688" cy="1800200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 нет знака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 -«      4»!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445224"/>
            <a:ext cx="169168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876297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717 -0.739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4221088"/>
            <a:ext cx="8640960" cy="2429983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base"/>
            <a:r>
              <a:rPr lang="ru-RU" sz="4400" b="1" i="1" dirty="0" smtClean="0"/>
              <a:t>       </a:t>
            </a:r>
          </a:p>
          <a:p>
            <a:pPr fontAlgn="base"/>
            <a:endParaRPr lang="ru-RU" sz="4400" b="1" i="1" dirty="0" smtClean="0"/>
          </a:p>
          <a:p>
            <a:pPr fontAlgn="base"/>
            <a:r>
              <a:rPr lang="ru-RU" sz="4400" b="1" i="1" dirty="0" smtClean="0"/>
              <a:t>          </a:t>
            </a:r>
            <a:r>
              <a:rPr lang="ru-RU" sz="4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Укажите правильную схему</a:t>
            </a:r>
          </a:p>
          <a:p>
            <a:pPr fontAlgn="base"/>
            <a:r>
              <a:rPr lang="ru-RU" sz="4400" b="1" i="1" dirty="0" smtClean="0"/>
              <a:t> </a:t>
            </a:r>
            <a:endParaRPr lang="ru-RU" sz="4400" dirty="0" smtClean="0"/>
          </a:p>
          <a:p>
            <a:pPr fontAlgn="base"/>
            <a:endParaRPr lang="ru-RU" sz="4400" dirty="0" smtClean="0"/>
          </a:p>
          <a:p>
            <a:r>
              <a:rPr lang="ru-RU" sz="3200" dirty="0" smtClean="0"/>
              <a:t>﻿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757931" y="5784888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555776" y="1988840"/>
            <a:ext cx="5240054" cy="2160240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А:«П!»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79512" y="404664"/>
            <a:ext cx="5328592" cy="194421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- «</a:t>
            </a:r>
            <a:r>
              <a:rPr lang="ru-RU" sz="7200" b="1" spc="50" dirty="0" err="1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!»</a:t>
            </a:r>
            <a:endParaRPr lang="ru-RU" sz="72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19750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6285 -0.665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4221088"/>
            <a:ext cx="8640960" cy="2429983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base"/>
            <a:r>
              <a:rPr lang="ru-RU" sz="4400" b="1" i="1" dirty="0" smtClean="0"/>
              <a:t>       </a:t>
            </a:r>
          </a:p>
          <a:p>
            <a:pPr fontAlgn="base"/>
            <a:endParaRPr lang="ru-RU" sz="4400" b="1" i="1" dirty="0" smtClean="0"/>
          </a:p>
          <a:p>
            <a:pPr fontAlgn="base"/>
            <a:r>
              <a:rPr lang="ru-RU" sz="4400" b="1" i="1" dirty="0" smtClean="0"/>
              <a:t>          </a:t>
            </a:r>
            <a:r>
              <a:rPr lang="ru-RU" sz="4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Укажите правильную схему</a:t>
            </a:r>
          </a:p>
          <a:p>
            <a:pPr fontAlgn="base"/>
            <a:r>
              <a:rPr lang="ru-RU" sz="4400" b="1" i="1" dirty="0" smtClean="0"/>
              <a:t> </a:t>
            </a:r>
            <a:endParaRPr lang="ru-RU" sz="4400" dirty="0" smtClean="0"/>
          </a:p>
          <a:p>
            <a:pPr fontAlgn="base"/>
            <a:endParaRPr lang="ru-RU" sz="4400" dirty="0" smtClean="0"/>
          </a:p>
          <a:p>
            <a:r>
              <a:rPr lang="ru-RU" sz="3200" dirty="0" smtClean="0"/>
              <a:t>﻿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757931" y="5784888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555776" y="1988840"/>
            <a:ext cx="5240054" cy="2160240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«П»,-а.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79512" y="404664"/>
            <a:ext cx="5328592" cy="194421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«П.»-А.</a:t>
            </a:r>
            <a:endParaRPr lang="ru-RU" sz="72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19750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6285 -0.665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4221088"/>
            <a:ext cx="8640960" cy="2429983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base"/>
            <a:r>
              <a:rPr lang="ru-RU" sz="4400" b="1" i="1" dirty="0" smtClean="0"/>
              <a:t>       </a:t>
            </a:r>
          </a:p>
          <a:p>
            <a:pPr fontAlgn="base"/>
            <a:endParaRPr lang="ru-RU" sz="4400" b="1" i="1" dirty="0" smtClean="0"/>
          </a:p>
          <a:p>
            <a:pPr fontAlgn="base"/>
            <a:r>
              <a:rPr lang="ru-RU" sz="4400" b="1" i="1" dirty="0" smtClean="0"/>
              <a:t>          </a:t>
            </a:r>
            <a:r>
              <a:rPr lang="ru-RU" sz="4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Укажите правильную схему</a:t>
            </a:r>
          </a:p>
          <a:p>
            <a:pPr fontAlgn="base"/>
            <a:r>
              <a:rPr lang="ru-RU" sz="4400" b="1" i="1" dirty="0" smtClean="0"/>
              <a:t> </a:t>
            </a:r>
            <a:endParaRPr lang="ru-RU" sz="4400" dirty="0" smtClean="0"/>
          </a:p>
          <a:p>
            <a:pPr fontAlgn="base"/>
            <a:endParaRPr lang="ru-RU" sz="4400" dirty="0" smtClean="0"/>
          </a:p>
          <a:p>
            <a:r>
              <a:rPr lang="ru-RU" sz="3200" dirty="0" smtClean="0"/>
              <a:t>﻿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757931" y="5784888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555776" y="1988840"/>
            <a:ext cx="5240054" cy="2160240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«П»,-а.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79512" y="404664"/>
            <a:ext cx="5328592" cy="194421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«П.»-а.</a:t>
            </a:r>
            <a:endParaRPr lang="ru-RU" sz="72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19750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6285 -0.665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4221088"/>
            <a:ext cx="8640960" cy="2429983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base"/>
            <a:r>
              <a:rPr lang="ru-RU" sz="4400" b="1" i="1" dirty="0" smtClean="0"/>
              <a:t>       </a:t>
            </a:r>
          </a:p>
          <a:p>
            <a:pPr fontAlgn="base"/>
            <a:endParaRPr lang="ru-RU" sz="4400" b="1" i="1" dirty="0" smtClean="0"/>
          </a:p>
          <a:p>
            <a:pPr fontAlgn="base"/>
            <a:r>
              <a:rPr lang="ru-RU" sz="4400" b="1" i="1" dirty="0" smtClean="0"/>
              <a:t>          </a:t>
            </a:r>
            <a:r>
              <a:rPr lang="ru-RU" sz="4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Укажите правильную схему</a:t>
            </a:r>
          </a:p>
          <a:p>
            <a:pPr fontAlgn="base"/>
            <a:r>
              <a:rPr lang="ru-RU" sz="4400" b="1" i="1" dirty="0" smtClean="0"/>
              <a:t> </a:t>
            </a:r>
            <a:endParaRPr lang="ru-RU" sz="4400" dirty="0" smtClean="0"/>
          </a:p>
          <a:p>
            <a:pPr fontAlgn="base"/>
            <a:endParaRPr lang="ru-RU" sz="4400" dirty="0" smtClean="0"/>
          </a:p>
          <a:p>
            <a:r>
              <a:rPr lang="ru-RU" sz="3200" dirty="0" smtClean="0"/>
              <a:t>﻿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757931" y="5784888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555776" y="1988840"/>
            <a:ext cx="5832648" cy="230425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«П!»-а.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79512" y="332656"/>
            <a:ext cx="5904656" cy="2016224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«П»!-А.</a:t>
            </a:r>
            <a:endParaRPr lang="ru-RU" sz="72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19750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6285 -0.665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142852"/>
            <a:ext cx="7643866" cy="72943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Укажите, сославшись на </a:t>
            </a:r>
            <a:r>
              <a:rPr lang="ru-RU" sz="40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схему,как</a:t>
            </a:r>
            <a:r>
              <a:rPr lang="ru-RU" sz="4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 нужно расставить знаки препинания в предложениях с прямой речью</a:t>
            </a:r>
            <a:r>
              <a:rPr lang="ru-RU" sz="4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. Вспомните и об однородных членах, обращении, вводных словах, междометиях</a:t>
            </a:r>
            <a:r>
              <a:rPr lang="ru-RU" sz="4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 eaLnBrk="0" hangingPunct="0">
              <a:defRPr/>
            </a:pPr>
            <a:r>
              <a:rPr lang="ru-RU" sz="4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  </a:t>
            </a:r>
            <a:endParaRPr lang="ru-RU" sz="4400" b="1" i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  <a:p>
            <a:pPr eaLnBrk="0" hangingPunct="0">
              <a:defRPr/>
            </a:pPr>
            <a:endParaRPr lang="ru-RU" sz="3000" b="1" i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  <a:p>
            <a:pPr eaLnBrk="0" hangingPunct="0">
              <a:defRPr/>
            </a:pPr>
            <a:endParaRPr lang="ru-RU" sz="30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28" name="WordArt 2"/>
          <p:cNvSpPr>
            <a:spLocks noChangeArrowheads="1" noChangeShapeType="1" noTextEdit="1"/>
          </p:cNvSpPr>
          <p:nvPr/>
        </p:nvSpPr>
        <p:spPr bwMode="auto">
          <a:xfrm>
            <a:off x="3214689" y="5301208"/>
            <a:ext cx="4813695" cy="1368152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 rot="20630527">
            <a:off x="7884129" y="5893372"/>
            <a:ext cx="1162452" cy="86514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Безымянный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D:\ТАНЯ\Анимация\76292311_samolet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393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332656"/>
            <a:ext cx="728449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Тебе это удалось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!</a:t>
            </a:r>
            <a:endParaRPr lang="ru-RU" sz="7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7" y="3861048"/>
            <a:ext cx="8388424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Полет  успешно завершен 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!</a:t>
            </a:r>
            <a:endParaRPr lang="ru-RU" sz="7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286375" cy="627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Интернет - ресурсы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76375" y="1052513"/>
            <a:ext cx="67675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hlinkClick r:id="rId2"/>
              </a:rPr>
              <a:t>http://img1.liveinternet.ru/images/attach/c/3/76/292/76292311_samolet2.gif</a:t>
            </a:r>
            <a:r>
              <a:rPr lang="ru-RU" dirty="0"/>
              <a:t> 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i="1" dirty="0">
                <a:solidFill>
                  <a:srgbClr val="002060"/>
                </a:solidFill>
              </a:rPr>
              <a:t>самолёт, летящий в небе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76375" y="1771650"/>
            <a:ext cx="69119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http://img1.liveinternet.ru/images/attach/c/5/89/134/89134609_preview_Animashki_na_voennuyu_tematiku_na_prozrachnom_fone__475_.gif</a:t>
            </a:r>
            <a:r>
              <a:rPr lang="ru-RU" dirty="0"/>
              <a:t> 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i="1" dirty="0">
                <a:solidFill>
                  <a:srgbClr val="002060"/>
                </a:solidFill>
              </a:rPr>
              <a:t>самолётик</a:t>
            </a:r>
          </a:p>
        </p:txBody>
      </p:sp>
      <p:sp>
        <p:nvSpPr>
          <p:cNvPr id="23557" name="Прямоугольник 12"/>
          <p:cNvSpPr>
            <a:spLocks noChangeArrowheads="1"/>
          </p:cNvSpPr>
          <p:nvPr/>
        </p:nvSpPr>
        <p:spPr bwMode="auto">
          <a:xfrm>
            <a:off x="1547813" y="2852738"/>
            <a:ext cx="6985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rgbClr val="000099"/>
                </a:solidFill>
              </a:rPr>
              <a:t>За основу презентации взята игра – тренажёр «Подними самолёт в небо. Отрицательные местоимения» учителя </a:t>
            </a:r>
            <a:r>
              <a:rPr lang="ru-RU" sz="2400" i="1" dirty="0" err="1">
                <a:solidFill>
                  <a:srgbClr val="000099"/>
                </a:solidFill>
              </a:rPr>
              <a:t>Суппес</a:t>
            </a:r>
            <a:r>
              <a:rPr lang="ru-RU" sz="2400" i="1" dirty="0">
                <a:solidFill>
                  <a:srgbClr val="000099"/>
                </a:solidFill>
              </a:rPr>
              <a:t> В.В. МОУ «Гимназия № 69 </a:t>
            </a:r>
            <a:r>
              <a:rPr lang="ru-RU" sz="2400" i="1" dirty="0" err="1">
                <a:solidFill>
                  <a:srgbClr val="000099"/>
                </a:solidFill>
              </a:rPr>
              <a:t>им.Чередова</a:t>
            </a:r>
            <a:r>
              <a:rPr lang="ru-RU" sz="2400" i="1" dirty="0">
                <a:solidFill>
                  <a:srgbClr val="000099"/>
                </a:solidFill>
              </a:rPr>
              <a:t> И.М.»  г. </a:t>
            </a:r>
            <a:r>
              <a:rPr lang="ru-RU" sz="2400" i="1" dirty="0" smtClean="0">
                <a:solidFill>
                  <a:srgbClr val="000099"/>
                </a:solidFill>
              </a:rPr>
              <a:t>Омск</a:t>
            </a:r>
          </a:p>
          <a:p>
            <a:endParaRPr lang="ru-RU" sz="2400" i="1" dirty="0" smtClean="0">
              <a:solidFill>
                <a:srgbClr val="000099"/>
              </a:solidFill>
            </a:endParaRPr>
          </a:p>
          <a:p>
            <a:r>
              <a:rPr lang="ru-RU" sz="2400" i="1" dirty="0" smtClean="0">
                <a:solidFill>
                  <a:srgbClr val="000099"/>
                </a:solidFill>
              </a:rPr>
              <a:t>Большое спасибо за идею </a:t>
            </a:r>
            <a:r>
              <a:rPr lang="ru-RU" sz="2400" i="1" dirty="0" err="1" smtClean="0">
                <a:solidFill>
                  <a:srgbClr val="000099"/>
                </a:solidFill>
              </a:rPr>
              <a:t>Олифировой</a:t>
            </a:r>
            <a:r>
              <a:rPr lang="ru-RU" sz="2400" i="1" dirty="0" smtClean="0">
                <a:solidFill>
                  <a:srgbClr val="000099"/>
                </a:solidFill>
              </a:rPr>
              <a:t> Т.И., учительнице  СОШ № 14 г. </a:t>
            </a:r>
            <a:r>
              <a:rPr lang="ru-RU" sz="2400" i="1" dirty="0" smtClean="0">
                <a:solidFill>
                  <a:srgbClr val="000099"/>
                </a:solidFill>
              </a:rPr>
              <a:t>Северодонецка</a:t>
            </a:r>
          </a:p>
          <a:p>
            <a:pPr algn="ctr"/>
            <a:r>
              <a:rPr lang="ru-RU" sz="2400" i="1" dirty="0" smtClean="0">
                <a:solidFill>
                  <a:srgbClr val="000099"/>
                </a:solidFill>
              </a:rPr>
              <a:t>А. Ю. </a:t>
            </a:r>
            <a:r>
              <a:rPr lang="ru-RU" sz="2400" i="1" smtClean="0">
                <a:solidFill>
                  <a:srgbClr val="000099"/>
                </a:solidFill>
              </a:rPr>
              <a:t>Андреева</a:t>
            </a:r>
            <a:endParaRPr lang="ru-RU" sz="2400" dirty="0"/>
          </a:p>
        </p:txBody>
      </p:sp>
      <p:sp>
        <p:nvSpPr>
          <p:cNvPr id="23558" name="WordArt 2"/>
          <p:cNvSpPr>
            <a:spLocks noChangeArrowheads="1" noChangeShapeType="1" noTextEdit="1"/>
          </p:cNvSpPr>
          <p:nvPr/>
        </p:nvSpPr>
        <p:spPr bwMode="auto">
          <a:xfrm>
            <a:off x="2268538" y="4076700"/>
            <a:ext cx="52133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4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283968" y="0"/>
            <a:ext cx="4431436" cy="2348880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А: «</a:t>
            </a:r>
            <a:r>
              <a:rPr lang="ru-RU" sz="6600" b="1" spc="50" dirty="0" err="1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66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99592" y="4221088"/>
            <a:ext cx="7920880" cy="2448272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</a:t>
            </a:r>
            <a:r>
              <a:rPr lang="ru-RU" sz="4800" b="1" dirty="0" smtClean="0"/>
              <a:t>И сказала кочерга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/>
              <a:t>        (</a:t>
            </a:r>
            <a:r>
              <a:rPr lang="ru-RU" sz="4800" b="1" dirty="0" err="1" smtClean="0"/>
              <a:t>Я,я</a:t>
            </a:r>
            <a:r>
              <a:rPr lang="ru-RU" sz="4800" b="1" dirty="0" smtClean="0"/>
              <a:t>) Федоре не слуга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b="1" spc="50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0" y="0"/>
            <a:ext cx="4355976" cy="2420888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А:«П!»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843808" y="2420888"/>
            <a:ext cx="5040560" cy="194421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66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А:«п»!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 smtClean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85184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901948" y="5948541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1041 L -0.05434 -0.7601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283968" y="0"/>
            <a:ext cx="4431436" cy="2348880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 «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3  ?  -</a:t>
            </a:r>
            <a:endParaRPr lang="ru-RU" sz="40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71600" y="4409728"/>
            <a:ext cx="7920880" cy="2448272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ru-RU" sz="4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44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1) Почему ты такая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грустная (2) Оля (3)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ru-RU" sz="4400" b="1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П,п</a:t>
            </a:r>
            <a:r>
              <a:rPr lang="ru-RU" sz="44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ru-RU" sz="4400" b="1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оинтересовалась</a:t>
            </a:r>
            <a:r>
              <a:rPr lang="ru-RU" sz="44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сестра.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0" y="0"/>
            <a:ext cx="3600400" cy="230425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 «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2  ,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3  ?»  -</a:t>
            </a:r>
            <a:endParaRPr lang="ru-RU" sz="40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907704" y="1988840"/>
            <a:ext cx="4464496" cy="2088232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36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2 нет знака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3  » 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13176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8054280" y="5352841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1041 L -0.05434 -0.7601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4221088"/>
            <a:ext cx="8640960" cy="2429983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base"/>
            <a:r>
              <a:rPr lang="ru-RU" sz="4400" b="1" i="1" dirty="0" smtClean="0"/>
              <a:t>       </a:t>
            </a:r>
          </a:p>
          <a:p>
            <a:pPr fontAlgn="base"/>
            <a:endParaRPr lang="ru-RU" sz="4400" b="1" i="1" dirty="0" smtClean="0"/>
          </a:p>
          <a:p>
            <a:pPr fontAlgn="base"/>
            <a:r>
              <a:rPr lang="ru-RU" sz="4400" b="1" i="1" dirty="0" smtClean="0"/>
              <a:t>          </a:t>
            </a:r>
            <a:r>
              <a:rPr lang="ru-RU" sz="4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Укажите правильную схему</a:t>
            </a:r>
          </a:p>
          <a:p>
            <a:pPr fontAlgn="base"/>
            <a:r>
              <a:rPr lang="ru-RU" sz="4400" b="1" i="1" dirty="0" smtClean="0"/>
              <a:t> </a:t>
            </a:r>
            <a:endParaRPr lang="ru-RU" sz="4400" dirty="0" smtClean="0"/>
          </a:p>
          <a:p>
            <a:pPr fontAlgn="base"/>
            <a:endParaRPr lang="ru-RU" sz="4400" dirty="0" smtClean="0"/>
          </a:p>
          <a:p>
            <a:r>
              <a:rPr lang="ru-RU" sz="3200" dirty="0" smtClean="0"/>
              <a:t>﻿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757931" y="5784888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555776" y="1988840"/>
            <a:ext cx="5832648" cy="230425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«П?»-а.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79512" y="332656"/>
            <a:ext cx="5904656" cy="2016224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«П?»-А.</a:t>
            </a:r>
            <a:endParaRPr lang="ru-RU" sz="72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19750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6285 -0.665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3568" y="4725144"/>
            <a:ext cx="8280920" cy="1997935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		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Бабушка спросила (1)Ты (2)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Серёжа (3) сделал уроки (4)</a:t>
            </a:r>
            <a:r>
              <a:rPr lang="ru-RU" sz="4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5220072" y="548680"/>
            <a:ext cx="3923928" cy="3168352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 : «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4 ? »</a:t>
            </a:r>
            <a:endParaRPr lang="ru-RU" sz="40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79512" y="0"/>
            <a:ext cx="5400600" cy="249289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 –              </a:t>
            </a: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 нет знака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. »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51520" y="2852936"/>
            <a:ext cx="5976664" cy="2016224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:     2 нет знака  3 ,                4 ?»</a:t>
            </a:r>
            <a:endParaRPr lang="ru-RU" sz="40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157192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876297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70208 -0.756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-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4221088"/>
            <a:ext cx="8640960" cy="2429983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base"/>
            <a:r>
              <a:rPr lang="ru-RU" sz="4400" b="1" i="1" dirty="0" smtClean="0"/>
              <a:t>       </a:t>
            </a:r>
          </a:p>
          <a:p>
            <a:pPr fontAlgn="base"/>
            <a:endParaRPr lang="ru-RU" sz="4400" b="1" i="1" dirty="0" smtClean="0"/>
          </a:p>
          <a:p>
            <a:pPr fontAlgn="base"/>
            <a:r>
              <a:rPr lang="ru-RU" sz="4400" b="1" i="1" dirty="0" smtClean="0"/>
              <a:t>          </a:t>
            </a:r>
            <a:r>
              <a:rPr lang="ru-RU" sz="4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Укажите правильную схему</a:t>
            </a:r>
          </a:p>
          <a:p>
            <a:pPr fontAlgn="base"/>
            <a:r>
              <a:rPr lang="ru-RU" sz="4400" b="1" i="1" dirty="0" smtClean="0"/>
              <a:t> </a:t>
            </a:r>
            <a:endParaRPr lang="ru-RU" sz="4400" dirty="0" smtClean="0"/>
          </a:p>
          <a:p>
            <a:pPr fontAlgn="base"/>
            <a:endParaRPr lang="ru-RU" sz="4400" dirty="0" smtClean="0"/>
          </a:p>
          <a:p>
            <a:r>
              <a:rPr lang="ru-RU" sz="3200" dirty="0" smtClean="0"/>
              <a:t>﻿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757931" y="5784888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555776" y="1988840"/>
            <a:ext cx="5240054" cy="2160240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А:«П?»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51520" y="404664"/>
            <a:ext cx="5328592" cy="194421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А- «</a:t>
            </a:r>
            <a:r>
              <a:rPr lang="ru-RU" sz="7200" b="1" spc="50" dirty="0" err="1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72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?»</a:t>
            </a:r>
            <a:endParaRPr lang="ru-RU" sz="72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19750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6285 -0.665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14414" y="4437112"/>
            <a:ext cx="7822082" cy="2285967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(1) Купи (2)дочка(3)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в магазине  хлеб (4)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попросила мама.</a:t>
            </a:r>
            <a:endParaRPr lang="ru-RU" sz="40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sz="32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 rot="20630527">
            <a:off x="7876297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4391472" y="1844824"/>
            <a:ext cx="4752528" cy="2592288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 «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4 »,-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0" y="0"/>
            <a:ext cx="5076056" cy="3501008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нет знака    2 ,  3 нет знака                4 :-»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788024" y="0"/>
            <a:ext cx="4355976" cy="1772816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«          2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,        4 -:</a:t>
            </a: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4" y="5301208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6285 -0.665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908</Words>
  <Application>Microsoft Office PowerPoint</Application>
  <PresentationFormat>Экран (4:3)</PresentationFormat>
  <Paragraphs>342</Paragraphs>
  <Slides>31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Гласные О,Ё после шипящих в корне</dc:title>
  <dc:creator>Татьяна Ивановна</dc:creator>
  <cp:lastModifiedBy>US1</cp:lastModifiedBy>
  <cp:revision>60</cp:revision>
  <dcterms:created xsi:type="dcterms:W3CDTF">2014-12-29T12:48:12Z</dcterms:created>
  <dcterms:modified xsi:type="dcterms:W3CDTF">2016-02-26T17:22:20Z</dcterms:modified>
</cp:coreProperties>
</file>