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263" r:id="rId3"/>
    <p:sldId id="301" r:id="rId4"/>
    <p:sldId id="295" r:id="rId5"/>
    <p:sldId id="267" r:id="rId6"/>
    <p:sldId id="299" r:id="rId7"/>
    <p:sldId id="277" r:id="rId8"/>
    <p:sldId id="283" r:id="rId9"/>
    <p:sldId id="282" r:id="rId10"/>
    <p:sldId id="294" r:id="rId11"/>
    <p:sldId id="288" r:id="rId12"/>
    <p:sldId id="262" r:id="rId13"/>
    <p:sldId id="285" r:id="rId14"/>
    <p:sldId id="286" r:id="rId15"/>
    <p:sldId id="287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5777" autoAdjust="0"/>
  </p:normalViewPr>
  <p:slideViewPr>
    <p:cSldViewPr snapToGrid="0">
      <p:cViewPr varScale="1">
        <p:scale>
          <a:sx n="66" d="100"/>
          <a:sy n="66" d="100"/>
        </p:scale>
        <p:origin x="-7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6788CF-9392-41F8-A85D-3A6AA666AF25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3CCE4C-88C4-4DA2-9593-1A5774351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1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3EC95-225C-4554-8C99-F75675606A9F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BE1A8-6C42-475A-9FB1-98367E4C5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54B58-CF9D-4B3F-8720-7FBF58F3ACE6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875D9-1B9C-42C9-8A93-71F232C90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C3FFF-6996-48FD-9EB7-EFD35B5D93D2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D8C4B-0F1B-4C56-A43D-495B2194E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E9833-BA2D-48DD-99B3-C5EBF23F3F26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3973-4591-48E5-B0E4-9ACFE1586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8542-B0BB-4E6C-81D1-8DE3E4B35651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85E7E-25B9-440F-8DF5-3A5856F99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05EA-6F7D-4195-B09B-445D5B86D2B4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8A313-7A9E-4246-9284-230187497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40FFA-37FD-4B88-BD22-BDB34F65CC7E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9CC1-948A-4089-8C95-77A551C33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D38E0-D34A-4DD7-A967-081EC72825CC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F74F3-66BC-4B4E-8DA5-B8A2B757F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4075E-57A4-4765-A982-04910C4D564D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D827C-0F06-4025-9B54-9AC81CBF0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BD3BA-CFEC-4033-99FB-4A647849E66D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A4E4-58E3-4183-AE12-C6699647E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E38F-F983-4A91-BF6B-AB13E8C1F734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8C4F-2DBD-4C8A-BF10-5C819FFD6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DBBAD0-6930-4DFE-AD95-504A3BC212F0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064B06-824C-4267-9339-648667F48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Alina\Desktop\зима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39452" y="-245803"/>
            <a:ext cx="13131451" cy="710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-350729" y="2103438"/>
            <a:ext cx="11704529" cy="1325562"/>
          </a:xfrm>
        </p:spPr>
        <p:txBody>
          <a:bodyPr/>
          <a:lstStyle/>
          <a:p>
            <a:pPr eaLnBrk="1" hangingPunct="1"/>
            <a:r>
              <a:rPr lang="ru-RU" sz="9600" b="1" dirty="0" smtClean="0">
                <a:solidFill>
                  <a:srgbClr val="002060"/>
                </a:solidFill>
              </a:rPr>
              <a:t>Зима</a:t>
            </a:r>
          </a:p>
        </p:txBody>
      </p:sp>
      <p:sp>
        <p:nvSpPr>
          <p:cNvPr id="16387" name="Объект 3"/>
          <p:cNvSpPr>
            <a:spLocks noGrp="1"/>
          </p:cNvSpPr>
          <p:nvPr>
            <p:ph sz="half" idx="2"/>
          </p:nvPr>
        </p:nvSpPr>
        <p:spPr>
          <a:xfrm>
            <a:off x="7373938" y="4021138"/>
            <a:ext cx="3613150" cy="26495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z="9600" b="1" dirty="0" smtClean="0"/>
          </a:p>
          <a:p>
            <a:pPr marL="0" indent="0" eaLnBrk="1" hangingPunct="1">
              <a:buFont typeface="Arial" charset="0"/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Теле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00" y="24133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Три долгих зимних месяца: снежный декабрь, морозный солнечный январь и сердитый метелями февраль. Зимняя природа погружена в сладкий сон, надежно укрывшись под белым покрывалом пушистого снега. В одни дни мороз, тишина и благодать, изредка нарушаемая лишь хрустом ветки в лесу, а в другие снежная вьюга с холодным завыванием ветра.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 феврале сильные морозы случаются зачастую ночью. </a:t>
            </a:r>
          </a:p>
          <a:p>
            <a:r>
              <a:rPr lang="ru-RU" dirty="0"/>
              <a:t>В феврале ветер дует, как правило, без снега.</a:t>
            </a:r>
          </a:p>
          <a:p>
            <a:r>
              <a:rPr lang="ru-RU" dirty="0"/>
              <a:t>Сильные морозы - к короткой зиме.</a:t>
            </a:r>
          </a:p>
          <a:p>
            <a:r>
              <a:rPr lang="ru-RU" dirty="0"/>
              <a:t>Февраль теплый - к холодной весне, а морозный - к благоприятному лету.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Даволковсто</a:t>
            </a:r>
            <a:r>
              <a:rPr lang="ru-RU" dirty="0" smtClean="0"/>
              <a:t> пек </a:t>
            </a:r>
            <a:r>
              <a:rPr lang="ru-RU" dirty="0" err="1" smtClean="0"/>
              <a:t>якшамо</a:t>
            </a:r>
            <a:r>
              <a:rPr lang="ru-RU" dirty="0" smtClean="0"/>
              <a:t> </a:t>
            </a:r>
            <a:r>
              <a:rPr lang="ru-RU" dirty="0" err="1" smtClean="0"/>
              <a:t>эрси</a:t>
            </a:r>
            <a:r>
              <a:rPr lang="ru-RU" dirty="0" smtClean="0"/>
              <a:t> </a:t>
            </a:r>
            <a:r>
              <a:rPr lang="ru-RU" dirty="0" err="1" smtClean="0"/>
              <a:t>чокшнестэ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Даволковсто</a:t>
            </a:r>
            <a:r>
              <a:rPr lang="ru-RU" dirty="0" smtClean="0"/>
              <a:t> </a:t>
            </a:r>
            <a:r>
              <a:rPr lang="ru-RU" dirty="0" err="1" smtClean="0"/>
              <a:t>вармась</a:t>
            </a:r>
            <a:r>
              <a:rPr lang="ru-RU" dirty="0" smtClean="0"/>
              <a:t> </a:t>
            </a:r>
            <a:r>
              <a:rPr lang="ru-RU" dirty="0" err="1" smtClean="0"/>
              <a:t>пуви</a:t>
            </a:r>
            <a:r>
              <a:rPr lang="ru-RU" dirty="0" smtClean="0"/>
              <a:t> </a:t>
            </a:r>
            <a:r>
              <a:rPr lang="ru-RU" dirty="0" err="1" smtClean="0"/>
              <a:t>ловтомо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Пек </a:t>
            </a:r>
            <a:r>
              <a:rPr lang="ru-RU" dirty="0" err="1" smtClean="0"/>
              <a:t>кежей</a:t>
            </a:r>
            <a:r>
              <a:rPr lang="ru-RU" dirty="0" smtClean="0"/>
              <a:t> </a:t>
            </a:r>
            <a:r>
              <a:rPr lang="ru-RU" dirty="0" err="1" smtClean="0"/>
              <a:t>якшамось-нурькине</a:t>
            </a:r>
            <a:r>
              <a:rPr lang="ru-RU" dirty="0" smtClean="0"/>
              <a:t> телес.</a:t>
            </a:r>
          </a:p>
          <a:p>
            <a:r>
              <a:rPr lang="ru-RU" dirty="0" err="1" smtClean="0"/>
              <a:t>Даволковось</a:t>
            </a:r>
            <a:r>
              <a:rPr lang="ru-RU" dirty="0" smtClean="0"/>
              <a:t> </a:t>
            </a:r>
            <a:r>
              <a:rPr lang="ru-RU" dirty="0" err="1" smtClean="0"/>
              <a:t>лембе-якшамо</a:t>
            </a:r>
            <a:r>
              <a:rPr lang="ru-RU" dirty="0" smtClean="0"/>
              <a:t> </a:t>
            </a:r>
            <a:r>
              <a:rPr lang="ru-RU" dirty="0" err="1" smtClean="0"/>
              <a:t>тундос</a:t>
            </a:r>
            <a:r>
              <a:rPr lang="ru-RU" dirty="0" smtClean="0"/>
              <a:t>, бути </a:t>
            </a:r>
            <a:r>
              <a:rPr lang="ru-RU" dirty="0" err="1" smtClean="0"/>
              <a:t>якшамо-вадря</a:t>
            </a:r>
            <a:r>
              <a:rPr lang="ru-RU" dirty="0" smtClean="0"/>
              <a:t> </a:t>
            </a:r>
            <a:r>
              <a:rPr lang="ru-RU" dirty="0" err="1" smtClean="0"/>
              <a:t>кизэс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Лента лицом вверх 4"/>
          <p:cNvSpPr/>
          <p:nvPr/>
        </p:nvSpPr>
        <p:spPr>
          <a:xfrm>
            <a:off x="3129861" y="511121"/>
            <a:ext cx="5486400" cy="1135380"/>
          </a:xfrm>
          <a:prstGeom prst="ribbon2">
            <a:avLst>
              <a:gd name="adj1" fmla="val 333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Приметы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Рисунок 12" descr="http://zubova-poliana.narod.ru/history-tradition-earth2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514"/>
            <a:ext cx="6372225" cy="8736013"/>
          </a:xfrm>
          <a:noFill/>
          <a:ln/>
        </p:spPr>
      </p:pic>
      <p:sp>
        <p:nvSpPr>
          <p:cNvPr id="8" name="Объект 3"/>
          <p:cNvSpPr txBox="1">
            <a:spLocks/>
          </p:cNvSpPr>
          <p:nvPr/>
        </p:nvSpPr>
        <p:spPr bwMode="auto">
          <a:xfrm>
            <a:off x="6343508" y="0"/>
            <a:ext cx="5888180" cy="78313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62500" lnSpcReduction="20000"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3300" b="1" dirty="0"/>
              <a:t>Масленица… Широкая масленица…(</a:t>
            </a:r>
            <a:r>
              <a:rPr lang="ru-RU" sz="3300" b="1" dirty="0" err="1"/>
              <a:t>Мастень</a:t>
            </a:r>
            <a:r>
              <a:rPr lang="ru-RU" sz="3300" b="1" dirty="0"/>
              <a:t> </a:t>
            </a:r>
            <a:r>
              <a:rPr lang="ru-RU" sz="3300" b="1" dirty="0" err="1"/>
              <a:t>недля</a:t>
            </a:r>
            <a:r>
              <a:rPr lang="ru-RU" sz="3300" b="1" dirty="0"/>
              <a:t>)</a:t>
            </a:r>
            <a:r>
              <a:rPr lang="ru-RU" sz="3300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3300" dirty="0"/>
              <a:t>Так называется последний зимний праздник. Издревле отмечается этот праздник у славянских народов, в том числе и у мордвы. В селах нашего района праздновали масленицу всю неделю. Пекли блины, варили позу. Люди, одетые в праздничный наряд, собирались на площади. Здесь проходило основное гулянье. Молодые люди катались на санках и </a:t>
            </a:r>
            <a:r>
              <a:rPr lang="ru-RU" sz="3300" dirty="0" err="1"/>
              <a:t>эйгиве</a:t>
            </a:r>
            <a:r>
              <a:rPr lang="ru-RU" sz="3300" dirty="0"/>
              <a:t>.  По всем улицам разливались мордовские песни.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3300" dirty="0"/>
              <a:t> </a:t>
            </a:r>
            <a:r>
              <a:rPr lang="ru-RU" sz="3300" dirty="0" smtClean="0"/>
              <a:t>Празднование </a:t>
            </a:r>
            <a:r>
              <a:rPr lang="ru-RU" sz="3300" dirty="0"/>
              <a:t>масленицы не обходилось и без катания на лошадях. Звон колокольчиков разливался по всей округе. На разукрашенных цветными лоскутками и колокольчиками лошадях разъезжали люди  с песнями под гармошку. В пятницу или субботу прощали крестников. Крёстные звали к себе в гости крестника. Накрывали стол, и за столом дарили ложку и чашку с гостинцами.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3300" dirty="0"/>
              <a:t>В последний день масленицы, в воскресенье, люди ходили друг к другу просить прощения. Этот день назывался «прощёным» воскресеньем</a:t>
            </a:r>
            <a:r>
              <a:rPr lang="ru-RU" dirty="0"/>
              <a:t>.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0" y="13388"/>
            <a:ext cx="60198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838"/>
              </a:spcBef>
              <a:spcAft>
                <a:spcPts val="800"/>
              </a:spcAft>
              <a:defRPr/>
            </a:pPr>
            <a:r>
              <a:rPr lang="ru-RU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1400" dirty="0" smtClean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172200" y="0"/>
            <a:ext cx="60198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ru-RU" b="1" dirty="0"/>
              <a:t>Д</a:t>
            </a:r>
            <a:r>
              <a:rPr lang="ru-RU" b="1" dirty="0" smtClean="0"/>
              <a:t>ень </a:t>
            </a:r>
            <a:r>
              <a:rPr lang="ru-RU" b="1" dirty="0"/>
              <a:t>Ефрема </a:t>
            </a:r>
            <a:r>
              <a:rPr lang="ru-RU" b="1" dirty="0" smtClean="0"/>
              <a:t>Сирина</a:t>
            </a:r>
            <a:endParaRPr lang="ru-RU" sz="1800" dirty="0"/>
          </a:p>
          <a:p>
            <a:pPr marL="0" indent="0">
              <a:buFont typeface="Arial" charset="0"/>
              <a:buNone/>
              <a:defRPr/>
            </a:pPr>
            <a:r>
              <a:rPr lang="ru-RU" sz="1800" dirty="0" smtClean="0"/>
              <a:t>в </a:t>
            </a:r>
            <a:r>
              <a:rPr lang="ru-RU" sz="1800" dirty="0"/>
              <a:t>эти дни эрзяне и мокшане молятся и приносят в домах жертву — </a:t>
            </a:r>
            <a:r>
              <a:rPr lang="ru-RU" sz="1800" dirty="0" err="1" smtClean="0"/>
              <a:t>Юртова-озаису</a:t>
            </a:r>
            <a:r>
              <a:rPr lang="ru-RU" sz="1800" dirty="0" smtClean="0"/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dirty="0"/>
              <a:t>Ефрем родился во время царствования Константина Великого и дожил до царствования Феодосия Великого. Известно, что родители преподобного Ефрема были праведными христианами. В юные годы святой Ефрем отрекся от мира и ушел в пустыню, где стал иноком. Он получил от Бога дар премудрости: говорили, что из уст его истекала благодать, подобно сладкой реке напаявшая умилением души всех, слушавших его поучения. Этот дар был предзнаменован ему в самом раннем возрасте. Когда Ефрем был еще ребенком, родители увидели о нем следующий сон: виноградная лоза взошла на языке мальчика и, выросши, наполнила ветвями и гроздьями всю поднебесную. Птицы небесные собирались и ели ягоды винограда, и сколько они съедали, настолько же количество винограда увеличивалось. Когда затем святой Ефрем подвизался на одной пустынной горе, исполненный великого умиления и сердечного сокрушения, один из богоносных отцов видел во сне светлого, сиявшего подобно ангелам, мужа.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3559" name="Picture 2" descr="C:\Users\Alina\Desktop\sir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0"/>
            <a:ext cx="474821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6022298" y="0"/>
            <a:ext cx="60198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Телень 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якшамосонть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-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весемесь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одонзи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Ацамковось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иенть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пряды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, а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теленть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ушоды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Якшамковонтень-озоронтень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якшамот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даволковонтень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-бурят.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         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Вармат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ды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бурят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фпрасть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Даволковось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сась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учок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якшамот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marL="0" indent="0">
              <a:buFont typeface="Arial" charset="0"/>
              <a:buNone/>
              <a:defRPr/>
            </a:pP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Тельня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качамось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верев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моли – буря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ули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Объект 3"/>
          <p:cNvSpPr txBox="1">
            <a:spLocks/>
          </p:cNvSpPr>
          <p:nvPr/>
        </p:nvSpPr>
        <p:spPr>
          <a:xfrm>
            <a:off x="2498" y="-7257"/>
            <a:ext cx="60198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зимний холод – всякий молод.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Декабрь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год кончает, а зиму начинает.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Январю-батюшке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– морозы, февралю – метели.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Вьюги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да метели на февраль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налетели. 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Наступил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февраль – жди сильных морозов.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Зимой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дым тянется вверх – будет буря.               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8200" y="20935"/>
            <a:ext cx="3958600" cy="1169236"/>
          </a:xfrm>
          <a:prstGeom prst="rect">
            <a:avLst/>
          </a:prstGeom>
          <a:noFill/>
        </p:spPr>
        <p:txBody>
          <a:bodyPr wrap="none"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Приметы  </a:t>
            </a:r>
          </a:p>
        </p:txBody>
      </p:sp>
      <p:sp>
        <p:nvSpPr>
          <p:cNvPr id="8" name="7-конечная звезда 7"/>
          <p:cNvSpPr/>
          <p:nvPr/>
        </p:nvSpPr>
        <p:spPr>
          <a:xfrm>
            <a:off x="3325813" y="3578225"/>
            <a:ext cx="339725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4535488" y="350838"/>
            <a:ext cx="341312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1739900" y="4452938"/>
            <a:ext cx="341313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1400175" y="6143625"/>
            <a:ext cx="339725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387350" y="6524625"/>
            <a:ext cx="341313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87313" y="223838"/>
            <a:ext cx="339725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387350" y="776288"/>
            <a:ext cx="341313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3744913" y="6143625"/>
            <a:ext cx="339725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7-конечная звезда 15"/>
          <p:cNvSpPr/>
          <p:nvPr/>
        </p:nvSpPr>
        <p:spPr>
          <a:xfrm>
            <a:off x="2332038" y="6397625"/>
            <a:ext cx="339725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3940175" y="5348288"/>
            <a:ext cx="339725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7-конечная звезда 17"/>
          <p:cNvSpPr/>
          <p:nvPr/>
        </p:nvSpPr>
        <p:spPr>
          <a:xfrm>
            <a:off x="2684463" y="4441825"/>
            <a:ext cx="339725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5108575" y="3578225"/>
            <a:ext cx="341313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7-конечная звезда 19"/>
          <p:cNvSpPr/>
          <p:nvPr/>
        </p:nvSpPr>
        <p:spPr>
          <a:xfrm>
            <a:off x="4938713" y="2111375"/>
            <a:ext cx="341312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7-конечная звезда 20"/>
          <p:cNvSpPr/>
          <p:nvPr/>
        </p:nvSpPr>
        <p:spPr>
          <a:xfrm>
            <a:off x="10566400" y="350838"/>
            <a:ext cx="341313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7-конечная звезда 21"/>
          <p:cNvSpPr/>
          <p:nvPr/>
        </p:nvSpPr>
        <p:spPr>
          <a:xfrm>
            <a:off x="5341938" y="2613025"/>
            <a:ext cx="339725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7-конечная звезда 22"/>
          <p:cNvSpPr/>
          <p:nvPr/>
        </p:nvSpPr>
        <p:spPr>
          <a:xfrm>
            <a:off x="7191375" y="6397625"/>
            <a:ext cx="341313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7-конечная звезда 23"/>
          <p:cNvSpPr/>
          <p:nvPr/>
        </p:nvSpPr>
        <p:spPr>
          <a:xfrm>
            <a:off x="8548688" y="4295775"/>
            <a:ext cx="341312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7-конечная звезда 24"/>
          <p:cNvSpPr/>
          <p:nvPr/>
        </p:nvSpPr>
        <p:spPr>
          <a:xfrm>
            <a:off x="8915400" y="5221288"/>
            <a:ext cx="339725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7-конечная звезда 25"/>
          <p:cNvSpPr/>
          <p:nvPr/>
        </p:nvSpPr>
        <p:spPr>
          <a:xfrm>
            <a:off x="6445250" y="4430713"/>
            <a:ext cx="339725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7-конечная звезда 26"/>
          <p:cNvSpPr/>
          <p:nvPr/>
        </p:nvSpPr>
        <p:spPr>
          <a:xfrm>
            <a:off x="9024938" y="2579688"/>
            <a:ext cx="339725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7-конечная звезда 27"/>
          <p:cNvSpPr/>
          <p:nvPr/>
        </p:nvSpPr>
        <p:spPr>
          <a:xfrm>
            <a:off x="7867650" y="1639888"/>
            <a:ext cx="339725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7-конечная звезда 28"/>
          <p:cNvSpPr/>
          <p:nvPr/>
        </p:nvSpPr>
        <p:spPr>
          <a:xfrm>
            <a:off x="8774113" y="471488"/>
            <a:ext cx="341312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7-конечная звезда 29"/>
          <p:cNvSpPr/>
          <p:nvPr/>
        </p:nvSpPr>
        <p:spPr>
          <a:xfrm>
            <a:off x="3178175" y="1763713"/>
            <a:ext cx="341313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7-конечная звезда 30"/>
          <p:cNvSpPr/>
          <p:nvPr/>
        </p:nvSpPr>
        <p:spPr>
          <a:xfrm>
            <a:off x="11212513" y="2613025"/>
            <a:ext cx="339725" cy="254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0" y="13388"/>
            <a:ext cx="60198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ru-RU" sz="2000" b="1" i="1" dirty="0" smtClean="0"/>
          </a:p>
          <a:p>
            <a:pPr marL="0" indent="0">
              <a:buFont typeface="Arial" charset="0"/>
              <a:buNone/>
              <a:defRPr/>
            </a:pPr>
            <a:endParaRPr lang="ru-RU" sz="2000" b="1" i="1" dirty="0" smtClean="0"/>
          </a:p>
          <a:p>
            <a:pPr marL="0" indent="0">
              <a:buFont typeface="Arial" charset="0"/>
              <a:buNone/>
              <a:defRPr/>
            </a:pPr>
            <a:endParaRPr lang="ru-RU" sz="2000" b="1" i="1" dirty="0"/>
          </a:p>
          <a:p>
            <a:pPr marL="0" indent="0">
              <a:buFont typeface="Arial" charset="0"/>
              <a:buNone/>
              <a:defRPr/>
            </a:pPr>
            <a:r>
              <a:rPr lang="ru-RU" sz="1800" i="1" dirty="0" smtClean="0"/>
              <a:t>Коляда </a:t>
            </a:r>
            <a:r>
              <a:rPr lang="ru-RU" sz="1800" i="1" dirty="0"/>
              <a:t>! Коляда !</a:t>
            </a:r>
            <a:br>
              <a:rPr lang="ru-RU" sz="1800" i="1" dirty="0"/>
            </a:br>
            <a:r>
              <a:rPr lang="ru-RU" sz="1800" i="1" dirty="0"/>
              <a:t>Посеянная рожь выросла бы !</a:t>
            </a:r>
            <a:br>
              <a:rPr lang="ru-RU" sz="1800" i="1" dirty="0"/>
            </a:br>
            <a:r>
              <a:rPr lang="ru-RU" sz="1800" i="1" dirty="0"/>
              <a:t>Коляда ! Коляда !</a:t>
            </a:r>
            <a:br>
              <a:rPr lang="ru-RU" sz="1800" i="1" dirty="0"/>
            </a:br>
            <a:r>
              <a:rPr lang="ru-RU" sz="1800" i="1" dirty="0"/>
              <a:t>Расколола бы землю !</a:t>
            </a:r>
            <a:br>
              <a:rPr lang="ru-RU" sz="1800" i="1" dirty="0"/>
            </a:br>
            <a:r>
              <a:rPr lang="ru-RU" sz="1800" i="1" dirty="0"/>
              <a:t>Коляда ! Коляда !</a:t>
            </a:r>
            <a:br>
              <a:rPr lang="ru-RU" sz="1800" i="1" dirty="0"/>
            </a:br>
            <a:r>
              <a:rPr lang="ru-RU" sz="1800" i="1" dirty="0"/>
              <a:t>С оглоблю бы солома !</a:t>
            </a:r>
            <a:br>
              <a:rPr lang="ru-RU" sz="1800" i="1" dirty="0"/>
            </a:br>
            <a:r>
              <a:rPr lang="ru-RU" sz="1800" i="1" dirty="0"/>
              <a:t>Коляда ! Коляда !</a:t>
            </a:r>
            <a:br>
              <a:rPr lang="ru-RU" sz="1800" i="1" dirty="0"/>
            </a:br>
            <a:r>
              <a:rPr lang="ru-RU" sz="1800" i="1" dirty="0"/>
              <a:t>С кнутовище бы колос !</a:t>
            </a:r>
            <a:br>
              <a:rPr lang="ru-RU" sz="1800" i="1" dirty="0"/>
            </a:br>
            <a:r>
              <a:rPr lang="ru-RU" sz="1800" i="1" dirty="0"/>
              <a:t>Коляда ! Коляда !</a:t>
            </a:r>
            <a:br>
              <a:rPr lang="ru-RU" sz="1800" i="1" dirty="0"/>
            </a:br>
            <a:r>
              <a:rPr lang="ru-RU" sz="1800" i="1" dirty="0"/>
              <a:t>С яичный желток бы зерно !</a:t>
            </a:r>
            <a:br>
              <a:rPr lang="ru-RU" sz="1800" i="1" dirty="0"/>
            </a:br>
            <a:r>
              <a:rPr lang="ru-RU" sz="1800" i="1" dirty="0"/>
              <a:t>Коляда ! Коляда !</a:t>
            </a:r>
            <a:br>
              <a:rPr lang="ru-RU" sz="1800" i="1" dirty="0"/>
            </a:br>
            <a:r>
              <a:rPr lang="ru-RU" sz="1800" i="1" dirty="0"/>
              <a:t>С ореховую скорлупу бы мякина ! </a:t>
            </a:r>
            <a:br>
              <a:rPr lang="ru-RU" sz="1800" i="1" dirty="0"/>
            </a:br>
            <a:r>
              <a:rPr lang="ru-RU" sz="1800" i="1" dirty="0"/>
              <a:t>Коляда ! Коляда !</a:t>
            </a:r>
            <a:br>
              <a:rPr lang="ru-RU" sz="1800" i="1" dirty="0"/>
            </a:br>
            <a:r>
              <a:rPr lang="ru-RU" sz="1800" i="1" dirty="0"/>
              <a:t>Принеси-ка, бабушка, пирожок !</a:t>
            </a:r>
            <a:br>
              <a:rPr lang="ru-RU" sz="1800" i="1" dirty="0"/>
            </a:br>
            <a:r>
              <a:rPr lang="ru-RU" sz="1800" i="1" dirty="0"/>
              <a:t>Коляда ! Коляда !</a:t>
            </a:r>
            <a:br>
              <a:rPr lang="ru-RU" sz="1800" i="1" dirty="0"/>
            </a:br>
            <a:r>
              <a:rPr lang="ru-RU" sz="1800" i="1" dirty="0"/>
              <a:t>С поймы-поля, с новой земли !</a:t>
            </a:r>
            <a:br>
              <a:rPr lang="ru-RU" sz="1800" i="1" dirty="0"/>
            </a:br>
            <a:r>
              <a:rPr lang="ru-RU" sz="1800" i="1" dirty="0"/>
              <a:t>Коляда ! Коляда !</a:t>
            </a:r>
            <a:br>
              <a:rPr lang="ru-RU" sz="1800" i="1" dirty="0"/>
            </a:br>
            <a:r>
              <a:rPr lang="ru-RU" sz="1800" i="1" dirty="0"/>
              <a:t>Из зерна урожайного года !</a:t>
            </a:r>
            <a:br>
              <a:rPr lang="ru-RU" sz="1800" i="1" dirty="0"/>
            </a:br>
            <a:r>
              <a:rPr lang="ru-RU" sz="1800" i="1" dirty="0"/>
              <a:t>Коляда ! Коляда !</a:t>
            </a:r>
            <a:br>
              <a:rPr lang="ru-RU" sz="1800" i="1" dirty="0"/>
            </a:br>
            <a:r>
              <a:rPr lang="ru-RU" sz="1800" i="1" dirty="0"/>
              <a:t>Намазанное масло с него !</a:t>
            </a:r>
            <a:br>
              <a:rPr lang="ru-RU" sz="1800" i="1" dirty="0"/>
            </a:br>
            <a:r>
              <a:rPr lang="ru-RU" sz="1800" i="1" dirty="0"/>
              <a:t>Коляда ! Коляда !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1800" i="1" dirty="0"/>
              <a:t>По моей корзине текло бы !</a:t>
            </a:r>
            <a:endParaRPr lang="ru-RU" sz="1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75417" y="13388"/>
            <a:ext cx="60198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ru-RU" sz="2000" b="1" i="1" dirty="0" smtClean="0"/>
          </a:p>
        </p:txBody>
      </p:sp>
      <p:sp>
        <p:nvSpPr>
          <p:cNvPr id="5" name="Лента лицом вниз 4"/>
          <p:cNvSpPr/>
          <p:nvPr/>
        </p:nvSpPr>
        <p:spPr>
          <a:xfrm>
            <a:off x="600697" y="158496"/>
            <a:ext cx="5723080" cy="1092200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  <a:ln w="28575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bliqueTop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КОЛЯДКИ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6175417" y="13388"/>
            <a:ext cx="60198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ru-RU" sz="3200" b="1" i="1" dirty="0" err="1"/>
              <a:t>Эрзянь</a:t>
            </a:r>
            <a:r>
              <a:rPr lang="ru-RU" sz="3200" b="1" i="1" dirty="0"/>
              <a:t> Таусей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b="1" i="1" dirty="0"/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ru-RU" sz="2000" b="1" i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ru-RU" sz="20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i="1" dirty="0" smtClean="0"/>
              <a:t>Таусей</a:t>
            </a:r>
            <a:r>
              <a:rPr lang="ru-RU" sz="2000" b="1" i="1" dirty="0"/>
              <a:t>, Таусей </a:t>
            </a:r>
            <a:r>
              <a:rPr lang="ru-RU" sz="2000" b="1" i="1" dirty="0" err="1"/>
              <a:t>кудыкеле</a:t>
            </a:r>
            <a:r>
              <a:rPr lang="ru-RU" sz="2000" b="1" i="1" dirty="0"/>
              <a:t> </a:t>
            </a:r>
            <a:r>
              <a:rPr lang="ru-RU" sz="2000" b="1" i="1" dirty="0" err="1"/>
              <a:t>варсей</a:t>
            </a:r>
            <a:endParaRPr lang="ru-RU" sz="20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i="1" dirty="0"/>
              <a:t>Ой </a:t>
            </a:r>
            <a:r>
              <a:rPr lang="ru-RU" sz="2000" b="1" i="1" dirty="0" err="1"/>
              <a:t>бабакай</a:t>
            </a:r>
            <a:r>
              <a:rPr lang="ru-RU" sz="2000" b="1" i="1" dirty="0"/>
              <a:t> </a:t>
            </a:r>
            <a:r>
              <a:rPr lang="ru-RU" sz="2000" b="1" i="1" dirty="0" err="1"/>
              <a:t>пильгень</a:t>
            </a:r>
            <a:r>
              <a:rPr lang="ru-RU" sz="2000" b="1" i="1" dirty="0"/>
              <a:t> </a:t>
            </a:r>
            <a:r>
              <a:rPr lang="ru-RU" sz="2000" b="1" i="1" smtClean="0"/>
              <a:t>палсть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i="1" dirty="0" err="1" smtClean="0"/>
              <a:t>Якинь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сюро</a:t>
            </a:r>
            <a:r>
              <a:rPr lang="ru-RU" sz="2000" b="1" i="1" dirty="0"/>
              <a:t> </a:t>
            </a:r>
            <a:r>
              <a:rPr lang="ru-RU" sz="2000" b="1" i="1" dirty="0" err="1"/>
              <a:t>пурнамо</a:t>
            </a:r>
            <a:endParaRPr lang="ru-RU" sz="20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i="1" dirty="0"/>
              <a:t>Гулька </a:t>
            </a:r>
            <a:r>
              <a:rPr lang="ru-RU" sz="2000" b="1" i="1" dirty="0" err="1"/>
              <a:t>ливтязь</a:t>
            </a:r>
            <a:endParaRPr lang="ru-RU" sz="20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i="1" dirty="0"/>
              <a:t>Зерна </a:t>
            </a:r>
            <a:r>
              <a:rPr lang="ru-RU" sz="2000" b="1" i="1" dirty="0" err="1"/>
              <a:t>капоць</a:t>
            </a:r>
            <a:endParaRPr lang="ru-RU" sz="20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i="1" dirty="0" err="1"/>
              <a:t>Шкизе</a:t>
            </a:r>
            <a:r>
              <a:rPr lang="ru-RU" sz="2000" b="1" i="1" dirty="0"/>
              <a:t> </a:t>
            </a:r>
            <a:r>
              <a:rPr lang="ru-RU" sz="2000" b="1" i="1" dirty="0" err="1"/>
              <a:t>яжызе</a:t>
            </a:r>
            <a:endParaRPr lang="ru-RU" sz="20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i="1" dirty="0" err="1"/>
              <a:t>Прякакс</a:t>
            </a:r>
            <a:r>
              <a:rPr lang="ru-RU" sz="2000" b="1" i="1" dirty="0"/>
              <a:t> </a:t>
            </a:r>
            <a:r>
              <a:rPr lang="ru-RU" sz="2000" b="1" i="1" dirty="0" err="1"/>
              <a:t>панизе</a:t>
            </a:r>
            <a:endParaRPr lang="ru-RU" sz="20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i="1" dirty="0" err="1"/>
              <a:t>Пецкас</a:t>
            </a:r>
            <a:r>
              <a:rPr lang="ru-RU" sz="2000" b="1" i="1" dirty="0"/>
              <a:t> </a:t>
            </a:r>
            <a:r>
              <a:rPr lang="ru-RU" sz="2000" b="1" i="1" dirty="0" err="1"/>
              <a:t>тонгизе</a:t>
            </a:r>
            <a:endParaRPr lang="ru-RU" sz="20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i="1" dirty="0" err="1"/>
              <a:t>Пецкасто</a:t>
            </a:r>
            <a:r>
              <a:rPr lang="ru-RU" sz="2000" b="1" i="1" dirty="0"/>
              <a:t> </a:t>
            </a:r>
            <a:r>
              <a:rPr lang="ru-RU" sz="2000" b="1" i="1" dirty="0" err="1"/>
              <a:t>таркизе</a:t>
            </a:r>
            <a:endParaRPr lang="ru-RU" sz="20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i="1" dirty="0" err="1"/>
              <a:t>Вальмалангс</a:t>
            </a:r>
            <a:r>
              <a:rPr lang="ru-RU" sz="2000" b="1" i="1" dirty="0"/>
              <a:t> </a:t>
            </a:r>
            <a:r>
              <a:rPr lang="ru-RU" sz="2000" b="1" i="1" dirty="0" err="1"/>
              <a:t>путызе</a:t>
            </a:r>
            <a:endParaRPr lang="ru-RU" sz="20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i="1" dirty="0" err="1"/>
              <a:t>Пишки</a:t>
            </a:r>
            <a:r>
              <a:rPr lang="ru-RU" sz="2000" b="1" i="1" dirty="0"/>
              <a:t> лепешки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i="1" dirty="0"/>
              <a:t>Дай </a:t>
            </a:r>
            <a:r>
              <a:rPr lang="ru-RU" sz="2000" b="1" i="1" dirty="0" err="1"/>
              <a:t>бабай</a:t>
            </a:r>
            <a:r>
              <a:rPr lang="ru-RU" sz="2000" b="1" i="1" dirty="0"/>
              <a:t> орешки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i="1" dirty="0"/>
              <a:t>Ки максы </a:t>
            </a:r>
            <a:r>
              <a:rPr lang="ru-RU" sz="2000" b="1" i="1" dirty="0" err="1"/>
              <a:t>вишпряка</a:t>
            </a:r>
            <a:endParaRPr lang="ru-RU" sz="20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i="1" dirty="0"/>
              <a:t>Сень </a:t>
            </a:r>
            <a:r>
              <a:rPr lang="ru-RU" sz="2000" b="1" i="1" dirty="0" err="1"/>
              <a:t>церазо</a:t>
            </a:r>
            <a:r>
              <a:rPr lang="ru-RU" sz="2000" b="1" i="1" dirty="0"/>
              <a:t> </a:t>
            </a:r>
            <a:r>
              <a:rPr lang="ru-RU" sz="2000" b="1" i="1" dirty="0" err="1"/>
              <a:t>дрищака</a:t>
            </a:r>
            <a:endParaRPr lang="ru-RU" sz="20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i="1" dirty="0"/>
              <a:t>Ки максы </a:t>
            </a:r>
            <a:r>
              <a:rPr lang="ru-RU" sz="2000" b="1" i="1" dirty="0" err="1"/>
              <a:t>сюло</a:t>
            </a:r>
            <a:endParaRPr lang="ru-RU" sz="20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000" b="1" i="1" dirty="0"/>
              <a:t>Сень </a:t>
            </a:r>
            <a:r>
              <a:rPr lang="ru-RU" sz="2000" b="1" i="1" dirty="0" err="1"/>
              <a:t>церазо</a:t>
            </a:r>
            <a:r>
              <a:rPr lang="ru-RU" sz="2000" b="1" i="1" dirty="0"/>
              <a:t> </a:t>
            </a:r>
            <a:r>
              <a:rPr lang="ru-RU" sz="2000" b="1" i="1" dirty="0" err="1"/>
              <a:t>туло</a:t>
            </a:r>
            <a:endParaRPr lang="ru-RU" sz="2000" b="1" i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0"/>
            <a:ext cx="60198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dirty="0" smtClean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endParaRPr lang="ru-RU" sz="2000" dirty="0"/>
          </a:p>
          <a:p>
            <a:pPr marL="0" indent="0">
              <a:buFont typeface="Arial" charset="0"/>
              <a:buNone/>
              <a:defRPr/>
            </a:pPr>
            <a:r>
              <a:rPr lang="ru-RU" b="1" i="1" dirty="0" err="1" smtClean="0"/>
              <a:t>Тавунся</a:t>
            </a:r>
            <a:r>
              <a:rPr lang="ru-RU" b="1" i="1" dirty="0"/>
              <a:t>!</a:t>
            </a:r>
            <a:r>
              <a:rPr lang="en-US" b="1" i="1" dirty="0"/>
              <a:t> </a:t>
            </a:r>
            <a:r>
              <a:rPr lang="ru-RU" b="1" i="1" dirty="0"/>
              <a:t>Бабушка, отвори, ноги замерзли! </a:t>
            </a:r>
            <a:br>
              <a:rPr lang="ru-RU" b="1" i="1" dirty="0"/>
            </a:br>
            <a:r>
              <a:rPr lang="ru-RU" b="1" i="1" dirty="0" err="1"/>
              <a:t>Тавунся</a:t>
            </a:r>
            <a:r>
              <a:rPr lang="ru-RU" b="1" i="1" dirty="0"/>
              <a:t>! Куда ты, милый, ходил? </a:t>
            </a:r>
            <a:br>
              <a:rPr lang="ru-RU" b="1" i="1" dirty="0"/>
            </a:br>
            <a:r>
              <a:rPr lang="ru-RU" b="1" i="1" dirty="0" err="1"/>
              <a:t>Тавунся</a:t>
            </a:r>
            <a:r>
              <a:rPr lang="ru-RU" b="1" i="1" dirty="0"/>
              <a:t>! Ходил просо смотреть.</a:t>
            </a:r>
            <a:br>
              <a:rPr lang="ru-RU" b="1" i="1" dirty="0"/>
            </a:br>
            <a:r>
              <a:rPr lang="en-US" b="1" i="1" dirty="0"/>
              <a:t> </a:t>
            </a:r>
            <a:r>
              <a:rPr lang="ru-RU" b="1" i="1" dirty="0" err="1"/>
              <a:t>Тавунся</a:t>
            </a:r>
            <a:r>
              <a:rPr lang="ru-RU" b="1" i="1" dirty="0"/>
              <a:t>! Какое, милый, просо?</a:t>
            </a:r>
            <a:r>
              <a:rPr lang="en-US" b="1" i="1" dirty="0"/>
              <a:t> 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err="1"/>
              <a:t>Тавунся</a:t>
            </a:r>
            <a:r>
              <a:rPr lang="ru-RU" b="1" i="1" dirty="0"/>
              <a:t>! С яичный желток зерно.</a:t>
            </a:r>
            <a:r>
              <a:rPr lang="en-US" b="1" i="1" dirty="0"/>
              <a:t> 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err="1"/>
              <a:t>Тавунся</a:t>
            </a:r>
            <a:r>
              <a:rPr lang="ru-RU" b="1" i="1" dirty="0"/>
              <a:t>! С большой пирог колос.</a:t>
            </a:r>
            <a:r>
              <a:rPr lang="en-US" b="1" i="1" dirty="0"/>
              <a:t> 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err="1"/>
              <a:t>Тавунся</a:t>
            </a:r>
            <a:r>
              <a:rPr lang="ru-RU" b="1" i="1" dirty="0"/>
              <a:t>! С оглоблю стебель.</a:t>
            </a:r>
            <a:r>
              <a:rPr lang="en-US" b="1" i="1" dirty="0"/>
              <a:t> 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err="1"/>
              <a:t>Тавунся</a:t>
            </a:r>
            <a:r>
              <a:rPr lang="ru-RU" b="1" i="1" dirty="0"/>
              <a:t>!</a:t>
            </a:r>
            <a:r>
              <a:rPr lang="en-US" b="1" i="1" dirty="0"/>
              <a:t> </a:t>
            </a:r>
            <a:r>
              <a:rPr lang="ru-RU" b="1" i="1" dirty="0"/>
              <a:t> </a:t>
            </a:r>
            <a:r>
              <a:rPr lang="ru-RU" b="1" i="1" dirty="0" err="1"/>
              <a:t>Лутушки</a:t>
            </a:r>
            <a:r>
              <a:rPr lang="ru-RU" b="1" i="1" dirty="0"/>
              <a:t>, </a:t>
            </a:r>
            <a:r>
              <a:rPr lang="ru-RU" b="1" i="1" dirty="0" err="1"/>
              <a:t>лутушки</a:t>
            </a:r>
            <a:r>
              <a:rPr lang="ru-RU" b="1" i="1" dirty="0"/>
              <a:t>.</a:t>
            </a:r>
            <a:r>
              <a:rPr lang="en-US" b="1" i="1" dirty="0"/>
              <a:t> 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err="1"/>
              <a:t>Тавунся</a:t>
            </a:r>
            <a:r>
              <a:rPr lang="ru-RU" b="1" i="1" dirty="0"/>
              <a:t>!</a:t>
            </a:r>
            <a:r>
              <a:rPr lang="en-US" b="1" i="1" dirty="0"/>
              <a:t> </a:t>
            </a:r>
            <a:r>
              <a:rPr lang="ru-RU" b="1" i="1" dirty="0"/>
              <a:t> Давай, бабушка, пирожок!</a:t>
            </a:r>
          </a:p>
        </p:txBody>
      </p:sp>
      <p:sp>
        <p:nvSpPr>
          <p:cNvPr id="5" name="Лента лицом вниз 4"/>
          <p:cNvSpPr/>
          <p:nvPr/>
        </p:nvSpPr>
        <p:spPr>
          <a:xfrm>
            <a:off x="148360" y="13388"/>
            <a:ext cx="5723080" cy="1092200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  <a:ln w="28575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bliqueTop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Таусей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Лента лицом вниз 7"/>
          <p:cNvSpPr/>
          <p:nvPr/>
        </p:nvSpPr>
        <p:spPr>
          <a:xfrm>
            <a:off x="6265720" y="230641"/>
            <a:ext cx="5723080" cy="1092200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  <a:ln w="28575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bliqueTop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reflection blurRad="6350" stA="55000" endA="50" endPos="85000" dir="5400000" sy="-100000" algn="bl" rotWithShape="0"/>
                </a:effectLst>
                <a:cs typeface="Times New Roman" panose="02020603050405020304" pitchFamily="18" charset="0"/>
              </a:rPr>
              <a:t>Ацамков</a:t>
            </a:r>
            <a:endParaRPr lang="ru-RU" sz="48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604000" y="1453606"/>
            <a:ext cx="5384800" cy="54043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Потихоньку приходит зима ,</a:t>
            </a:r>
            <a:r>
              <a:rPr lang="ru-RU" sz="2000" dirty="0" smtClean="0"/>
              <a:t>покрывает </a:t>
            </a:r>
            <a:r>
              <a:rPr lang="ru-RU" sz="2000" dirty="0"/>
              <a:t>землю белым пушистым снегом, чтобы не замерзли всходы и деревья. Этот месяц эрзяне называют «покровом» – </a:t>
            </a:r>
            <a:r>
              <a:rPr lang="ru-RU" sz="2000" b="1" dirty="0" err="1"/>
              <a:t>ацамков</a:t>
            </a:r>
            <a:r>
              <a:rPr lang="ru-RU" sz="2000" b="1" dirty="0"/>
              <a:t> (декабрь).</a:t>
            </a:r>
            <a:r>
              <a:rPr lang="ru-RU" sz="2000" dirty="0"/>
              <a:t>  Дни совсем исчезли, продолжительность их сильно сократилась. С 21 числа световой день вновь начинает расти, эрзяне начинают проводить различные мероприятия, </a:t>
            </a:r>
            <a:r>
              <a:rPr lang="ru-RU" sz="2000" dirty="0" smtClean="0"/>
              <a:t>отмечают </a:t>
            </a:r>
            <a:r>
              <a:rPr lang="ru-RU" sz="2000" dirty="0"/>
              <a:t>праздник растущего дня, проводят  моления,  пекут блины, катаются на санках, лыжах. В декабре эрзяне отмечают праздники:</a:t>
            </a:r>
          </a:p>
          <a:p>
            <a:r>
              <a:rPr lang="ru-RU" sz="2000" dirty="0"/>
              <a:t>19 </a:t>
            </a:r>
            <a:r>
              <a:rPr lang="ru-RU" sz="2000" dirty="0" err="1"/>
              <a:t>Ацамков</a:t>
            </a:r>
            <a:r>
              <a:rPr lang="ru-RU" sz="2000" dirty="0"/>
              <a:t> – </a:t>
            </a:r>
            <a:r>
              <a:rPr lang="ru-RU" sz="2000" dirty="0" err="1"/>
              <a:t>Тувоньсяй</a:t>
            </a:r>
            <a:r>
              <a:rPr lang="ru-RU" sz="2000" dirty="0"/>
              <a:t> (свиной день)</a:t>
            </a:r>
          </a:p>
          <a:p>
            <a:r>
              <a:rPr lang="ru-RU" sz="2000" dirty="0"/>
              <a:t>21 </a:t>
            </a:r>
            <a:r>
              <a:rPr lang="ru-RU" sz="2000" dirty="0" err="1"/>
              <a:t>Ацамков</a:t>
            </a:r>
            <a:r>
              <a:rPr lang="ru-RU" sz="2000" dirty="0"/>
              <a:t> - </a:t>
            </a:r>
            <a:r>
              <a:rPr lang="ru-RU" sz="2000" dirty="0" err="1"/>
              <a:t>Масторавань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(день Матери-Земли)</a:t>
            </a:r>
          </a:p>
          <a:p>
            <a:r>
              <a:rPr lang="ru-RU" sz="2000" dirty="0"/>
              <a:t>25 </a:t>
            </a:r>
            <a:r>
              <a:rPr lang="ru-RU" sz="2000" dirty="0" err="1"/>
              <a:t>Ацамков</a:t>
            </a:r>
            <a:r>
              <a:rPr lang="ru-RU" sz="2000" dirty="0"/>
              <a:t> – </a:t>
            </a:r>
            <a:r>
              <a:rPr lang="ru-RU" sz="2000" dirty="0" err="1"/>
              <a:t>Чинь</a:t>
            </a:r>
            <a:r>
              <a:rPr lang="ru-RU" sz="2000" dirty="0"/>
              <a:t> </a:t>
            </a:r>
            <a:r>
              <a:rPr lang="ru-RU" sz="2000" dirty="0" err="1"/>
              <a:t>Раштамо</a:t>
            </a:r>
            <a:r>
              <a:rPr lang="ru-RU" sz="2000" dirty="0"/>
              <a:t> (день рождения солнца)</a:t>
            </a:r>
          </a:p>
        </p:txBody>
      </p:sp>
      <p:pic>
        <p:nvPicPr>
          <p:cNvPr id="17413" name="Рисунок 5" descr="http://kdb27.ru/images/tpl/bg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425"/>
            <a:ext cx="6357938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F:\ярлыки зима\Декабрь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613" y="157163"/>
            <a:ext cx="417671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&amp;Pcy;&amp;rcy;&amp;icy;&amp;mcy;&amp;iecy;&amp;tcy;&amp;ycy; &amp;dcy;&amp;iecy;&amp;kcy;&amp;acy;&amp;bcy;&amp;rcy;&amp;y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2" y="1697038"/>
            <a:ext cx="6122337" cy="50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6169152" y="0"/>
            <a:ext cx="6022848" cy="6858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-12192" y="0"/>
            <a:ext cx="6181344" cy="6858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3984" y="1767840"/>
            <a:ext cx="5544312" cy="4921187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Большой </a:t>
            </a:r>
            <a:r>
              <a:rPr lang="ru-RU" dirty="0"/>
              <a:t>иней, бугры снега и глубоко промерзшая земля в декабре - к урожаю.</a:t>
            </a:r>
          </a:p>
          <a:p>
            <a:r>
              <a:rPr lang="ru-RU" dirty="0"/>
              <a:t>В декабре вода в колодце тихая - к хорошей </a:t>
            </a:r>
            <a:r>
              <a:rPr lang="ru-RU" dirty="0" smtClean="0"/>
              <a:t>зиме</a:t>
            </a:r>
            <a:r>
              <a:rPr lang="ru-RU" dirty="0"/>
              <a:t>.</a:t>
            </a:r>
          </a:p>
          <a:p>
            <a:r>
              <a:rPr lang="ru-RU" dirty="0"/>
              <a:t>В декабре обычно случается до четырех оттепелей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Иней в декабре - к урожаю овса.</a:t>
            </a:r>
          </a:p>
          <a:p>
            <a:r>
              <a:rPr lang="ru-RU" dirty="0"/>
              <a:t>Северный декабрьский ветер - к большим </a:t>
            </a:r>
            <a:r>
              <a:rPr lang="ru-RU" dirty="0" smtClean="0"/>
              <a:t>морозам.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5032376"/>
          </a:xfrm>
        </p:spPr>
        <p:txBody>
          <a:bodyPr/>
          <a:lstStyle/>
          <a:p>
            <a:r>
              <a:rPr lang="ru-RU" dirty="0" err="1" smtClean="0"/>
              <a:t>Покш</a:t>
            </a:r>
            <a:r>
              <a:rPr lang="ru-RU" dirty="0" smtClean="0"/>
              <a:t> </a:t>
            </a:r>
            <a:r>
              <a:rPr lang="ru-RU" dirty="0" err="1" smtClean="0"/>
              <a:t>лекш</a:t>
            </a:r>
            <a:r>
              <a:rPr lang="ru-RU" dirty="0" smtClean="0"/>
              <a:t>, </a:t>
            </a:r>
            <a:r>
              <a:rPr lang="ru-RU" dirty="0" err="1" smtClean="0"/>
              <a:t>ловонь</a:t>
            </a:r>
            <a:r>
              <a:rPr lang="ru-RU" dirty="0" smtClean="0"/>
              <a:t> </a:t>
            </a:r>
            <a:r>
              <a:rPr lang="ru-RU" dirty="0" err="1" smtClean="0"/>
              <a:t>пандот</a:t>
            </a:r>
            <a:r>
              <a:rPr lang="ru-RU" dirty="0" smtClean="0"/>
              <a:t> и пек </a:t>
            </a:r>
            <a:r>
              <a:rPr lang="ru-RU" dirty="0" err="1" smtClean="0"/>
              <a:t>кельмезь</a:t>
            </a:r>
            <a:r>
              <a:rPr lang="ru-RU" dirty="0" smtClean="0"/>
              <a:t> </a:t>
            </a:r>
            <a:r>
              <a:rPr lang="ru-RU" dirty="0" err="1" smtClean="0"/>
              <a:t>модась</a:t>
            </a:r>
            <a:r>
              <a:rPr lang="ru-RU" dirty="0" smtClean="0"/>
              <a:t> </a:t>
            </a:r>
            <a:r>
              <a:rPr lang="ru-RU" dirty="0" err="1" smtClean="0"/>
              <a:t>ацамковсто-урожайс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Ацамковсто</a:t>
            </a:r>
            <a:r>
              <a:rPr lang="ru-RU" dirty="0" smtClean="0"/>
              <a:t> </a:t>
            </a:r>
            <a:r>
              <a:rPr lang="ru-RU" dirty="0" err="1" smtClean="0"/>
              <a:t>ведесь</a:t>
            </a:r>
            <a:r>
              <a:rPr lang="ru-RU" dirty="0" smtClean="0"/>
              <a:t> </a:t>
            </a:r>
            <a:r>
              <a:rPr lang="ru-RU" dirty="0" err="1" smtClean="0"/>
              <a:t>лисьмасо</a:t>
            </a:r>
            <a:r>
              <a:rPr lang="ru-RU" dirty="0" smtClean="0"/>
              <a:t> </a:t>
            </a:r>
            <a:r>
              <a:rPr lang="ru-RU" dirty="0" err="1" smtClean="0"/>
              <a:t>сэтьме-вадря</a:t>
            </a:r>
            <a:r>
              <a:rPr lang="ru-RU" dirty="0" smtClean="0"/>
              <a:t> телес.</a:t>
            </a:r>
          </a:p>
          <a:p>
            <a:r>
              <a:rPr lang="ru-RU" dirty="0" err="1" smtClean="0"/>
              <a:t>Ацамковсто</a:t>
            </a:r>
            <a:r>
              <a:rPr lang="ru-RU" dirty="0" smtClean="0"/>
              <a:t> </a:t>
            </a:r>
            <a:r>
              <a:rPr lang="ru-RU" dirty="0" err="1" smtClean="0"/>
              <a:t>нилекс</a:t>
            </a:r>
            <a:r>
              <a:rPr lang="ru-RU" dirty="0" smtClean="0"/>
              <a:t> </a:t>
            </a:r>
            <a:r>
              <a:rPr lang="ru-RU" dirty="0" err="1" smtClean="0"/>
              <a:t>эрси</a:t>
            </a:r>
            <a:r>
              <a:rPr lang="ru-RU" dirty="0" smtClean="0"/>
              <a:t> </a:t>
            </a:r>
            <a:r>
              <a:rPr lang="ru-RU" dirty="0" err="1" smtClean="0"/>
              <a:t>слотась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Лекше</a:t>
            </a:r>
            <a:r>
              <a:rPr lang="ru-RU" dirty="0" smtClean="0"/>
              <a:t> </a:t>
            </a:r>
            <a:r>
              <a:rPr lang="ru-RU" dirty="0" err="1" smtClean="0"/>
              <a:t>ацамковсто</a:t>
            </a:r>
            <a:r>
              <a:rPr lang="ru-RU" dirty="0" smtClean="0"/>
              <a:t>- </a:t>
            </a:r>
            <a:r>
              <a:rPr lang="ru-RU" dirty="0" err="1" smtClean="0"/>
              <a:t>пинемень</a:t>
            </a:r>
            <a:r>
              <a:rPr lang="ru-RU" dirty="0" smtClean="0"/>
              <a:t> </a:t>
            </a:r>
            <a:r>
              <a:rPr lang="ru-RU" dirty="0" err="1" smtClean="0"/>
              <a:t>чачомас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Пелевеенксонь</a:t>
            </a:r>
            <a:r>
              <a:rPr lang="ru-RU" dirty="0" smtClean="0"/>
              <a:t> </a:t>
            </a:r>
            <a:r>
              <a:rPr lang="ru-RU" dirty="0" err="1" smtClean="0"/>
              <a:t>ацамковонь</a:t>
            </a:r>
            <a:r>
              <a:rPr lang="ru-RU" dirty="0" smtClean="0"/>
              <a:t> </a:t>
            </a:r>
            <a:r>
              <a:rPr lang="ru-RU" dirty="0" err="1" smtClean="0"/>
              <a:t>вармась-виев</a:t>
            </a:r>
            <a:r>
              <a:rPr lang="ru-RU" dirty="0" smtClean="0"/>
              <a:t> </a:t>
            </a:r>
            <a:r>
              <a:rPr lang="ru-RU" dirty="0" err="1" smtClean="0"/>
              <a:t>якшамос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9" name="Лента лицом вверх 8"/>
          <p:cNvSpPr/>
          <p:nvPr/>
        </p:nvSpPr>
        <p:spPr>
          <a:xfrm>
            <a:off x="3255264" y="512064"/>
            <a:ext cx="4425696" cy="112471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Приметы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04416"/>
            <a:ext cx="5181600" cy="437254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1600" dirty="0" smtClean="0"/>
              <a:t>«Святки</a:t>
            </a:r>
            <a:r>
              <a:rPr lang="ru-RU" sz="1600" dirty="0"/>
              <a:t>» – это самое веселое праздничное время у мордвы, когда запасы урожая еще не истощились и было много свободного времени». Святки у мордвы, как и у русских, сопровождались обрядами: играми, песнями, плясками, гаданием, ряженьем и т. п. Рождественский сочельник по-мордовски называется </a:t>
            </a:r>
            <a:r>
              <a:rPr lang="ru-RU" sz="1600" dirty="0" err="1"/>
              <a:t>калядань-чи</a:t>
            </a:r>
            <a:r>
              <a:rPr lang="ru-RU" sz="1600" dirty="0"/>
              <a:t> (день коляды). В этот день мордва начинала колядовать: петь песни-колядки о семенном благополучии, здоровье, плодородии земли и приплоде скота</a:t>
            </a:r>
            <a:r>
              <a:rPr lang="ru-RU" sz="1600" dirty="0" smtClean="0"/>
              <a:t>. </a:t>
            </a:r>
            <a:r>
              <a:rPr lang="ru-RU" sz="1600" dirty="0"/>
              <a:t>Этому же способствовали и различные игровые элементы, которые, как правило, были подвижные, носили театрализованный характер. Игры на праздниках являлись биологической потребностью организма, и, по мнению специалистов, не только физической тренировкой, но и средством психологической подготовки к будущим жизненным ситуациям. Все рождественские обрядовые действия проводились с установкой на увеличение плодородия, семейного здоровья и счастья.</a:t>
            </a:r>
          </a:p>
          <a:p>
            <a:pPr>
              <a:defRPr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Alina\Desktop\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28" y="1091185"/>
            <a:ext cx="5181600" cy="576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58567" y="516743"/>
            <a:ext cx="3203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Святки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10613" y="521422"/>
            <a:ext cx="3906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Калядкат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81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8920" y="1029028"/>
            <a:ext cx="5888180" cy="5543259"/>
          </a:xfr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 fontScale="92500" lnSpcReduction="20000"/>
          </a:bodyPr>
          <a:lstStyle/>
          <a:p>
            <a:r>
              <a:rPr lang="ru-RU" b="1" dirty="0" smtClean="0"/>
              <a:t>МЕСЯЦ ЯНВАРЬ - ЗИМЕ ГОСУДАРЬ</a:t>
            </a:r>
            <a:endParaRPr lang="ru-RU" dirty="0" smtClean="0"/>
          </a:p>
          <a:p>
            <a:r>
              <a:rPr lang="ru-RU" dirty="0" smtClean="0"/>
              <a:t>Январь назван по имени древнеримского бога времени Януса.  </a:t>
            </a:r>
            <a:r>
              <a:rPr lang="ru-RU" dirty="0"/>
              <a:t>Январь — году начало, зиме середина. Дни становятся длиннее, больше светлых часов. Солнце встает раньше и ярче светит, заторопилось к весне. А сугробы все выше, снег глубже, лед толще</a:t>
            </a:r>
            <a:r>
              <a:rPr lang="ru-RU" dirty="0" smtClean="0"/>
              <a:t>.</a:t>
            </a:r>
            <a:r>
              <a:rPr lang="ru-RU" dirty="0"/>
              <a:t> Хотя день и поворачивается к лету,  мороз свирепствует ещё сильней, приходит самый холодный морозный месяц – </a:t>
            </a:r>
            <a:r>
              <a:rPr lang="ru-RU" b="1" dirty="0" err="1"/>
              <a:t>якшамков</a:t>
            </a:r>
            <a:r>
              <a:rPr lang="ru-RU" b="1" dirty="0"/>
              <a:t> (январь)</a:t>
            </a:r>
            <a:r>
              <a:rPr lang="ru-RU" dirty="0"/>
              <a:t>.  Эрзяне не сдаются, отмечают много праздников и проводят моления с целью прогнать холода: </a:t>
            </a:r>
            <a:r>
              <a:rPr lang="ru-RU" dirty="0" err="1"/>
              <a:t>Тувоньсяй</a:t>
            </a:r>
            <a:r>
              <a:rPr lang="ru-RU" dirty="0"/>
              <a:t>, </a:t>
            </a:r>
            <a:r>
              <a:rPr lang="ru-RU" dirty="0" err="1"/>
              <a:t>Калядат</a:t>
            </a:r>
            <a:r>
              <a:rPr lang="ru-RU" dirty="0"/>
              <a:t> - </a:t>
            </a:r>
            <a:r>
              <a:rPr lang="ru-RU" dirty="0" err="1"/>
              <a:t>калядки</a:t>
            </a:r>
            <a:r>
              <a:rPr lang="ru-RU" dirty="0"/>
              <a:t>.</a:t>
            </a:r>
            <a:r>
              <a:rPr lang="ru-RU" dirty="0" smtClean="0"/>
              <a:t>..</a:t>
            </a:r>
            <a:endParaRPr lang="ru-RU" dirty="0"/>
          </a:p>
          <a:p>
            <a:endParaRPr lang="ru-RU" dirty="0"/>
          </a:p>
        </p:txBody>
      </p:sp>
      <p:sp>
        <p:nvSpPr>
          <p:cNvPr id="12" name="Лента лицом вниз 11"/>
          <p:cNvSpPr/>
          <p:nvPr/>
        </p:nvSpPr>
        <p:spPr>
          <a:xfrm>
            <a:off x="6468920" y="0"/>
            <a:ext cx="5723080" cy="1092200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  <a:ln w="28575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bliqueTop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err="1" smtClean="0">
                <a:ln>
                  <a:solidFill>
                    <a:sysClr val="windowText" lastClr="000000"/>
                  </a:solidFill>
                </a:ln>
              </a:rPr>
              <a:t>Якшамков</a:t>
            </a:r>
            <a:endParaRPr lang="ru-RU" sz="4800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9459" name="Picture 2" descr="F:\ярлыки зима\Январ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688" y="0"/>
            <a:ext cx="45958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1" name="Рисунок 7" descr="http://forchel.ru/uploads/posts/2013-01/1358890758_zi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9563"/>
            <a:ext cx="6308725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Чем крепче морозы в начале января — тем жарче лето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Январь пасмурный — к плохому урожаю.</a:t>
            </a:r>
          </a:p>
          <a:p>
            <a:r>
              <a:rPr lang="ru-RU" dirty="0"/>
              <a:t>Январь теплый — к поздней весне.</a:t>
            </a:r>
          </a:p>
          <a:p>
            <a:endParaRPr lang="ru-RU" dirty="0" smtClean="0"/>
          </a:p>
          <a:p>
            <a:r>
              <a:rPr lang="ru-RU" dirty="0" smtClean="0"/>
              <a:t>Холодный </a:t>
            </a:r>
            <a:r>
              <a:rPr lang="ru-RU" dirty="0"/>
              <a:t>январь — предвестник пожарного лета.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Бути пек </a:t>
            </a:r>
            <a:r>
              <a:rPr lang="ru-RU" dirty="0" err="1" smtClean="0"/>
              <a:t>якшамсто</a:t>
            </a:r>
            <a:r>
              <a:rPr lang="ru-RU" dirty="0" smtClean="0"/>
              <a:t> </a:t>
            </a:r>
            <a:r>
              <a:rPr lang="ru-RU" dirty="0" err="1" smtClean="0"/>
              <a:t>ушодови</a:t>
            </a:r>
            <a:r>
              <a:rPr lang="ru-RU" dirty="0" smtClean="0"/>
              <a:t> </a:t>
            </a:r>
            <a:r>
              <a:rPr lang="ru-RU" dirty="0" err="1" smtClean="0"/>
              <a:t>якшамковось-кизэсь</a:t>
            </a:r>
            <a:r>
              <a:rPr lang="ru-RU" dirty="0"/>
              <a:t> </a:t>
            </a:r>
            <a:r>
              <a:rPr lang="ru-RU" dirty="0" err="1" smtClean="0"/>
              <a:t>карми</a:t>
            </a:r>
            <a:r>
              <a:rPr lang="ru-RU" dirty="0" smtClean="0"/>
              <a:t>  пси.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Якшамковось</a:t>
            </a:r>
            <a:r>
              <a:rPr lang="ru-RU" dirty="0" smtClean="0"/>
              <a:t> </a:t>
            </a:r>
            <a:r>
              <a:rPr lang="ru-RU" dirty="0" err="1" smtClean="0"/>
              <a:t>сэтьме</a:t>
            </a:r>
            <a:r>
              <a:rPr lang="ru-RU" dirty="0" smtClean="0"/>
              <a:t>- </a:t>
            </a:r>
            <a:r>
              <a:rPr lang="ru-RU" dirty="0" err="1" smtClean="0"/>
              <a:t>берень</a:t>
            </a:r>
            <a:r>
              <a:rPr lang="ru-RU" dirty="0" smtClean="0"/>
              <a:t> </a:t>
            </a:r>
            <a:r>
              <a:rPr lang="ru-RU" dirty="0" err="1" smtClean="0"/>
              <a:t>урожаесь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Якшамковось</a:t>
            </a:r>
            <a:r>
              <a:rPr lang="ru-RU" dirty="0" smtClean="0"/>
              <a:t> </a:t>
            </a:r>
            <a:r>
              <a:rPr lang="ru-RU" dirty="0" err="1" smtClean="0"/>
              <a:t>лембе</a:t>
            </a:r>
            <a:r>
              <a:rPr lang="ru-RU" dirty="0" smtClean="0"/>
              <a:t>- </a:t>
            </a:r>
            <a:r>
              <a:rPr lang="ru-RU" dirty="0" err="1" smtClean="0"/>
              <a:t>тундось</a:t>
            </a:r>
            <a:r>
              <a:rPr lang="ru-RU" dirty="0" smtClean="0"/>
              <a:t> </a:t>
            </a:r>
            <a:r>
              <a:rPr lang="ru-RU" dirty="0" err="1" smtClean="0"/>
              <a:t>сы</a:t>
            </a:r>
            <a:r>
              <a:rPr lang="ru-RU" dirty="0" smtClean="0"/>
              <a:t> </a:t>
            </a:r>
            <a:r>
              <a:rPr lang="ru-RU" dirty="0" err="1" smtClean="0"/>
              <a:t>позда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err="1" smtClean="0"/>
              <a:t>Якшамо</a:t>
            </a:r>
            <a:r>
              <a:rPr lang="ru-RU" dirty="0" smtClean="0"/>
              <a:t> </a:t>
            </a:r>
            <a:r>
              <a:rPr lang="ru-RU" dirty="0" err="1" smtClean="0"/>
              <a:t>якшамковось</a:t>
            </a:r>
            <a:r>
              <a:rPr lang="ru-RU" dirty="0" smtClean="0"/>
              <a:t>- </a:t>
            </a:r>
            <a:r>
              <a:rPr lang="ru-RU" dirty="0" err="1" smtClean="0"/>
              <a:t>кизэнь</a:t>
            </a:r>
            <a:endParaRPr lang="ru-RU" dirty="0" smtClean="0"/>
          </a:p>
          <a:p>
            <a:pPr marL="0" indent="0">
              <a:buNone/>
            </a:pPr>
            <a:r>
              <a:rPr lang="ru-RU" dirty="0" err="1"/>
              <a:t>т</a:t>
            </a:r>
            <a:r>
              <a:rPr lang="ru-RU" dirty="0" err="1" smtClean="0"/>
              <a:t>олгельс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Лента лицом вверх 4"/>
          <p:cNvSpPr/>
          <p:nvPr/>
        </p:nvSpPr>
        <p:spPr>
          <a:xfrm>
            <a:off x="3715077" y="432526"/>
            <a:ext cx="3925824" cy="107289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Приметы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6019800" cy="6858000"/>
          </a:xfr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838"/>
              </a:spcBef>
              <a:spcAft>
                <a:spcPts val="800"/>
              </a:spcAft>
              <a:buFont typeface="Arial" charset="0"/>
              <a:buNone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14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0"/>
            <a:ext cx="6019800" cy="6858000"/>
          </a:xfr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/>
              <a:t>Рождество </a:t>
            </a:r>
            <a:r>
              <a:rPr lang="ru-RU" sz="1800" b="1" dirty="0"/>
              <a:t>Христово (</a:t>
            </a:r>
            <a:r>
              <a:rPr lang="ru-RU" sz="1800" b="1" dirty="0" err="1"/>
              <a:t>Роштова</a:t>
            </a:r>
            <a:r>
              <a:rPr lang="ru-RU" sz="1800" b="1" dirty="0"/>
              <a:t>)</a:t>
            </a:r>
            <a:endParaRPr lang="ru-RU" sz="1800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/>
              <a:t> Он считается величайшим праздником, который служит началом и основанием для прочих праздников в году. К этому дню пекли хлеб, блины, варили позу. С утра священник со своими певчими заходили в каждый дом с молитвой и освещал дома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/>
              <a:t>После батюшки ходили – колядовали пастухи, которые нанимались пасти скот каждый год.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/>
              <a:t>Они заходили в каждый дом и совершали обряд </a:t>
            </a:r>
            <a:r>
              <a:rPr lang="ru-RU" sz="1800" dirty="0" err="1"/>
              <a:t>посевания</a:t>
            </a:r>
            <a:r>
              <a:rPr lang="ru-RU" sz="1800" dirty="0"/>
              <a:t>, т.е. рассыпали зерно по </a:t>
            </a:r>
            <a:r>
              <a:rPr lang="ru-RU" sz="1800" dirty="0" smtClean="0"/>
              <a:t>дому.</a:t>
            </a:r>
            <a:r>
              <a:rPr lang="ru-RU" sz="1800" dirty="0"/>
              <a:t>  </a:t>
            </a:r>
            <a:r>
              <a:rPr lang="ru-RU" sz="1800" dirty="0" smtClean="0"/>
              <a:t>На</a:t>
            </a:r>
            <a:r>
              <a:rPr lang="ru-RU" sz="1800" dirty="0"/>
              <a:t> Рождество молодежь устраивала гуляния. В некоторых местах с Рождества до Крещения она собиралась в специальные Рождественские дома — </a:t>
            </a:r>
            <a:r>
              <a:rPr lang="ru-RU" sz="1800" i="1" dirty="0" err="1"/>
              <a:t>Рошту-ванъ</a:t>
            </a:r>
            <a:r>
              <a:rPr lang="ru-RU" sz="1800" dirty="0"/>
              <a:t> </a:t>
            </a:r>
            <a:r>
              <a:rPr lang="ru-RU" sz="1800" i="1" dirty="0" err="1"/>
              <a:t>куд</a:t>
            </a:r>
            <a:r>
              <a:rPr lang="ru-RU" sz="1800" i="1" dirty="0"/>
              <a:t>(о)</a:t>
            </a:r>
            <a:r>
              <a:rPr lang="ru-RU" sz="1800" dirty="0"/>
              <a:t> или дома плясок — </a:t>
            </a:r>
            <a:r>
              <a:rPr lang="ru-RU" sz="1800" i="1" dirty="0" err="1"/>
              <a:t>кштимань</a:t>
            </a:r>
            <a:r>
              <a:rPr lang="ru-RU" sz="1800" dirty="0"/>
              <a:t> </a:t>
            </a:r>
            <a:r>
              <a:rPr lang="ru-RU" sz="1800" i="1" dirty="0" err="1"/>
              <a:t>куд</a:t>
            </a:r>
            <a:r>
              <a:rPr lang="ru-RU" sz="1800" i="1" dirty="0"/>
              <a:t>(о)</a:t>
            </a:r>
            <a:r>
              <a:rPr lang="ru-RU" sz="1800" dirty="0"/>
              <a:t>, которые были на каждой улице. Кроме молодых людей;. сюда приходили их родители и женатые молодые пары, последние также принимали</a:t>
            </a:r>
            <a:r>
              <a:rPr lang="en-US" sz="1800" dirty="0"/>
              <a:t> </a:t>
            </a:r>
            <a:r>
              <a:rPr lang="ru-RU" sz="1800" dirty="0"/>
              <a:t>участие в веселье. В играх, песнях часто </a:t>
            </a:r>
            <a:r>
              <a:rPr lang="ru-RU" sz="1800" dirty="0" smtClean="0"/>
              <a:t>присутствовала </a:t>
            </a:r>
            <a:r>
              <a:rPr lang="ru-RU" sz="1800" dirty="0"/>
              <a:t>идея плодородия не только земли, но и людей. Это выражалось в большом количестве эротических игр.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Фото детей - Страница 43 : Хобби - фотогра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8492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Объект 11"/>
          <p:cNvSpPr txBox="1">
            <a:spLocks/>
          </p:cNvSpPr>
          <p:nvPr/>
        </p:nvSpPr>
        <p:spPr bwMode="auto">
          <a:xfrm>
            <a:off x="0" y="0"/>
            <a:ext cx="5824948" cy="67983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5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11"/>
          <p:cNvSpPr txBox="1">
            <a:spLocks/>
          </p:cNvSpPr>
          <p:nvPr/>
        </p:nvSpPr>
        <p:spPr bwMode="auto">
          <a:xfrm>
            <a:off x="5986418" y="-1"/>
            <a:ext cx="6205581" cy="67983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ru-RU" sz="4800" b="1" dirty="0"/>
              <a:t>Крещение (</a:t>
            </a:r>
            <a:r>
              <a:rPr lang="ru-RU" sz="4800" b="1" dirty="0" err="1"/>
              <a:t>Хрещения</a:t>
            </a:r>
            <a:r>
              <a:rPr lang="ru-RU" sz="4800" b="1" dirty="0"/>
              <a:t>)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4800" dirty="0"/>
              <a:t>Следующим праздником мордвы, впрочем как и других народов, было крещение. На этот праздник в прошлом совершали семейный </a:t>
            </a:r>
            <a:r>
              <a:rPr lang="ru-RU" sz="4800" dirty="0" err="1"/>
              <a:t>молян</a:t>
            </a:r>
            <a:r>
              <a:rPr lang="ru-RU" sz="4800" dirty="0"/>
              <a:t> «</a:t>
            </a:r>
            <a:r>
              <a:rPr lang="ru-RU" sz="4800" dirty="0" err="1"/>
              <a:t>Алашань</a:t>
            </a:r>
            <a:r>
              <a:rPr lang="ru-RU" sz="4800" dirty="0"/>
              <a:t> </a:t>
            </a:r>
            <a:r>
              <a:rPr lang="ru-RU" sz="4800" dirty="0" err="1"/>
              <a:t>озкс</a:t>
            </a:r>
            <a:r>
              <a:rPr lang="ru-RU" sz="4800" dirty="0"/>
              <a:t>». Пекли коньки, фигурки животных из теста, по количеству имеющихся в хозяйстве лошадей. Кроме того, на крещение святили воду.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4800" dirty="0"/>
              <a:t>Как видно из приведенных примеров, календарные зимние праздники в большинстве своем проводились не только дома, но и на открытом воздухе, с элементами подвижных игр, катаний и гуляний. В этот период у мордвы проводились и другие обряды, которые, якобы, способствовали жизнеобеспечению, а, следовательно, и здоровью семьи.</a:t>
            </a:r>
          </a:p>
        </p:txBody>
      </p:sp>
      <p:pic>
        <p:nvPicPr>
          <p:cNvPr id="21514" name="Picture 2" descr="C:\Users\Alina\Desktop\75e4168a72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24948" cy="679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Рисунок 4" descr="http://api.ning.com/files/YnTjf*peXzAlS93XGYZLTV6SpWZ4RDgG79-sclilrKp5VTXcK3iU4xbGq0NVDMfQYsFYj3lUazrfcXja5uepsZmQ9yI7tYdR/0_7d094_b88af5c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9025"/>
            <a:ext cx="6096000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F:\ярлыки зима\Февраль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13" y="14288"/>
            <a:ext cx="42973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Лента лицом вниз 6"/>
          <p:cNvSpPr/>
          <p:nvPr/>
        </p:nvSpPr>
        <p:spPr>
          <a:xfrm>
            <a:off x="6323777" y="207168"/>
            <a:ext cx="5723080" cy="1092200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  <a:ln w="28575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bliqueTop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ДАВОЛКОВ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 bwMode="auto">
          <a:xfrm>
            <a:off x="6241227" y="1299368"/>
            <a:ext cx="5888180" cy="55432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Вот и пришёл последний месяц зимы – февраль. Он же </a:t>
            </a:r>
            <a:r>
              <a:rPr lang="ru-RU" sz="1800" dirty="0" err="1"/>
              <a:t>бокогрей</a:t>
            </a:r>
            <a:r>
              <a:rPr lang="ru-RU" sz="1800" dirty="0"/>
              <a:t>, </a:t>
            </a:r>
            <a:r>
              <a:rPr lang="ru-RU" sz="1800" dirty="0" err="1"/>
              <a:t>снежень</a:t>
            </a:r>
            <a:r>
              <a:rPr lang="ru-RU" sz="1800" dirty="0"/>
              <a:t>, </a:t>
            </a:r>
            <a:r>
              <a:rPr lang="ru-RU" sz="1800" dirty="0" err="1"/>
              <a:t>стежень</a:t>
            </a:r>
            <a:r>
              <a:rPr lang="ru-RU" sz="1800" dirty="0"/>
              <a:t>, лютый, </a:t>
            </a:r>
            <a:r>
              <a:rPr lang="ru-RU" sz="1800" dirty="0" err="1"/>
              <a:t>сечень</a:t>
            </a:r>
            <a:r>
              <a:rPr lang="ru-RU" sz="1800" dirty="0"/>
              <a:t>, межень. </a:t>
            </a:r>
            <a:br>
              <a:rPr lang="ru-RU" sz="1800" dirty="0"/>
            </a:br>
            <a:r>
              <a:rPr lang="ru-RU" sz="1800" dirty="0"/>
              <a:t>По утрам, в выходные дни, когда ещё относительно тихо и только рассвет медленно растекается в небе тонкими серебряными струйками, кажется, что стоит присмотреться и можно увидеть саму фигуру февраля, привставшую на цыпочки и любующуюся рассветом – парчовый кафтан, серебряные сапожки и шапка, съехавшая на затылок… Окликнуть? Не окликнуть? Лучше не надо, а то исчезнет, растворится в воздухе - и только снег осыплется с ветки берёзы прохладной белой пыльцой на горячие губы</a:t>
            </a:r>
            <a:r>
              <a:rPr lang="ru-RU" sz="1800" dirty="0" smtClean="0"/>
              <a:t>…</a:t>
            </a:r>
            <a:r>
              <a:rPr lang="ru-RU" sz="1800" dirty="0"/>
              <a:t> ветра начинают менять свои направления, дуть в разные стороны, образуются снежные заносы, дороги  заметает, этот месяц получил имя «вихревого, ураганного», месяца ветров - </a:t>
            </a:r>
            <a:r>
              <a:rPr lang="ru-RU" sz="1800" b="1" dirty="0" err="1"/>
              <a:t>даволков</a:t>
            </a:r>
            <a:r>
              <a:rPr lang="ru-RU" sz="1800" b="1" dirty="0"/>
              <a:t> (февраль),</a:t>
            </a:r>
            <a:r>
              <a:rPr lang="ru-RU" sz="1800" dirty="0"/>
              <a:t> также называют его еще «</a:t>
            </a:r>
            <a:r>
              <a:rPr lang="ru-RU" sz="1800" dirty="0" err="1"/>
              <a:t>кичкере</a:t>
            </a:r>
            <a:r>
              <a:rPr lang="ru-RU" sz="1800" dirty="0"/>
              <a:t> кинь </a:t>
            </a:r>
            <a:r>
              <a:rPr lang="ru-RU" sz="1800" dirty="0" err="1"/>
              <a:t>шка</a:t>
            </a:r>
            <a:r>
              <a:rPr lang="ru-RU" sz="1800" dirty="0"/>
              <a:t>», что в переводе с эрзянского языка означает дословно «время кривого пути». Мороз напоследок показывает зубы, но недолго осталось ему озоровать: через 2-3 недели солнце его победит.</a:t>
            </a:r>
          </a:p>
          <a:p>
            <a:r>
              <a:rPr lang="ru-RU" sz="1800" dirty="0"/>
              <a:t> 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1281</TotalTime>
  <Words>994</Words>
  <Application>Microsoft Office PowerPoint</Application>
  <PresentationFormat>Произвольный</PresentationFormat>
  <Paragraphs>124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Зима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Alina</cp:lastModifiedBy>
  <cp:revision>100</cp:revision>
  <dcterms:created xsi:type="dcterms:W3CDTF">2014-11-14T18:36:20Z</dcterms:created>
  <dcterms:modified xsi:type="dcterms:W3CDTF">2014-11-25T18:09:53Z</dcterms:modified>
</cp:coreProperties>
</file>