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1" r:id="rId8"/>
    <p:sldId id="264" r:id="rId9"/>
    <p:sldId id="266" r:id="rId10"/>
    <p:sldId id="267" r:id="rId11"/>
    <p:sldId id="270" r:id="rId12"/>
    <p:sldId id="271" r:id="rId13"/>
    <p:sldId id="272" r:id="rId14"/>
    <p:sldId id="275" r:id="rId15"/>
    <p:sldId id="273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6" r:id="rId26"/>
    <p:sldId id="287" r:id="rId27"/>
    <p:sldId id="288" r:id="rId28"/>
    <p:sldId id="290" r:id="rId29"/>
    <p:sldId id="289" r:id="rId30"/>
    <p:sldId id="291" r:id="rId31"/>
    <p:sldId id="292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FFCC"/>
    <a:srgbClr val="FF3300"/>
    <a:srgbClr val="CC0099"/>
    <a:srgbClr val="E080C0"/>
    <a:srgbClr val="3333FF"/>
    <a:srgbClr val="FF66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85" autoAdjust="0"/>
  </p:normalViewPr>
  <p:slideViewPr>
    <p:cSldViewPr>
      <p:cViewPr varScale="1">
        <p:scale>
          <a:sx n="68" d="100"/>
          <a:sy n="68" d="100"/>
        </p:scale>
        <p:origin x="-1434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BB21-BDE4-471D-8326-4432C1071D7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4074-0EC0-4007-93C8-3A7C07FED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BB21-BDE4-471D-8326-4432C1071D7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4074-0EC0-4007-93C8-3A7C07FED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BB21-BDE4-471D-8326-4432C1071D7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4074-0EC0-4007-93C8-3A7C07FED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BB21-BDE4-471D-8326-4432C1071D7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4074-0EC0-4007-93C8-3A7C07FED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BB21-BDE4-471D-8326-4432C1071D7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4074-0EC0-4007-93C8-3A7C07FED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BB21-BDE4-471D-8326-4432C1071D7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4074-0EC0-4007-93C8-3A7C07FED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BB21-BDE4-471D-8326-4432C1071D7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4074-0EC0-4007-93C8-3A7C07FED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BB21-BDE4-471D-8326-4432C1071D7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4074-0EC0-4007-93C8-3A7C07FED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BB21-BDE4-471D-8326-4432C1071D7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4074-0EC0-4007-93C8-3A7C07FED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BB21-BDE4-471D-8326-4432C1071D7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4074-0EC0-4007-93C8-3A7C07FED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BB21-BDE4-471D-8326-4432C1071D7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4074-0EC0-4007-93C8-3A7C07FED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8BB21-BDE4-471D-8326-4432C1071D7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F4074-0EC0-4007-93C8-3A7C07FED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Anfisa Grotesk" pitchFamily="2" charset="0"/>
              </a:rPr>
              <a:t>Муниципальное бюджетное  дошкольное образовательное учреждение  - детский сад № 14 « Ласточка»</a:t>
            </a:r>
            <a:br>
              <a:rPr lang="ru-RU" sz="3200" dirty="0" smtClean="0">
                <a:solidFill>
                  <a:srgbClr val="7030A0"/>
                </a:solidFill>
                <a:latin typeface="Anfisa Grotesk" pitchFamily="2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Anfisa Grotesk" pitchFamily="2" charset="0"/>
              </a:rPr>
              <a:t>с. Елизаветовка</a:t>
            </a:r>
            <a:endParaRPr lang="ru-RU" sz="3200" dirty="0">
              <a:solidFill>
                <a:srgbClr val="7030A0"/>
              </a:solidFill>
              <a:latin typeface="Anfisa Grotesk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1628800"/>
            <a:ext cx="8136904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7030A0"/>
                </a:solidFill>
              </a:rPr>
              <a:t/>
            </a:r>
            <a:br>
              <a:rPr lang="ru-RU" i="1" u="sng" dirty="0" smtClean="0">
                <a:solidFill>
                  <a:srgbClr val="7030A0"/>
                </a:solidFill>
              </a:rPr>
            </a:br>
            <a:r>
              <a:rPr lang="ru-RU" i="1" u="sng" dirty="0" smtClean="0">
                <a:solidFill>
                  <a:srgbClr val="7030A0"/>
                </a:solidFill>
              </a:rPr>
              <a:t>Предварительная  работа:</a:t>
            </a:r>
            <a:br>
              <a:rPr lang="ru-RU" i="1" u="sng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1. Рассматривание  иллюстраций, открыток на  данную  тематику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u="sng" dirty="0" smtClean="0">
                <a:solidFill>
                  <a:srgbClr val="7030A0"/>
                </a:solidFill>
              </a:rPr>
              <a:t/>
            </a:r>
            <a:br>
              <a:rPr lang="ru-RU" i="1" u="sng" dirty="0" smtClean="0">
                <a:solidFill>
                  <a:srgbClr val="7030A0"/>
                </a:solidFill>
              </a:rPr>
            </a:br>
            <a:r>
              <a:rPr lang="ru-RU" i="1" u="sng" dirty="0" smtClean="0">
                <a:solidFill>
                  <a:srgbClr val="7030A0"/>
                </a:solidFill>
              </a:rPr>
              <a:t/>
            </a:r>
            <a:br>
              <a:rPr lang="ru-RU" i="1" u="sng" dirty="0" smtClean="0">
                <a:solidFill>
                  <a:srgbClr val="7030A0"/>
                </a:solidFill>
              </a:rPr>
            </a:br>
            <a:endParaRPr lang="ru-RU" sz="3100" dirty="0"/>
          </a:p>
        </p:txBody>
      </p:sp>
      <p:pic>
        <p:nvPicPr>
          <p:cNvPr id="4" name="Содержимое 3" descr="DSC0121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98158" y="2565400"/>
            <a:ext cx="4747684" cy="3560763"/>
          </a:xfrm>
          <a:prstGeom prst="roundRect">
            <a:avLst/>
          </a:prstGeom>
          <a:ln w="57150">
            <a:solidFill>
              <a:srgbClr val="0070C0"/>
            </a:solidFill>
          </a:ln>
        </p:spPr>
      </p:pic>
    </p:spTree>
  </p:cSld>
  <p:clrMapOvr>
    <a:masterClrMapping/>
  </p:clrMapOvr>
  <p:transition advClick="0" advTm="6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2. Изготовления самолетиков  из бумаги</a:t>
            </a:r>
            <a:endParaRPr lang="ru-RU" dirty="0"/>
          </a:p>
        </p:txBody>
      </p:sp>
      <p:pic>
        <p:nvPicPr>
          <p:cNvPr id="6" name="Содержимое 5" descr="DSC01059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48200" y="2348706"/>
            <a:ext cx="4038600" cy="3028950"/>
          </a:xfrm>
          <a:prstGeom prst="round2Diag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DSC01062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2489418"/>
            <a:ext cx="4038600" cy="2747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7030A0"/>
            </a:solidFill>
            <a:prstDash val="sysDot"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7250" indent="-857250"/>
            <a:r>
              <a:rPr lang="ru-RU" b="1" i="1" dirty="0" smtClean="0">
                <a:solidFill>
                  <a:srgbClr val="0070C0"/>
                </a:solidFill>
              </a:rPr>
              <a:t>1. Организационный  момент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Цель: Создание эмоционального настроя, интереса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DSC0106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578894"/>
            <a:ext cx="4038600" cy="3028950"/>
          </a:xfrm>
          <a:prstGeom prst="roundRect">
            <a:avLst/>
          </a:prstGeom>
          <a:ln w="38100">
            <a:solidFill>
              <a:srgbClr val="FF66CC"/>
            </a:solidFill>
          </a:ln>
        </p:spPr>
      </p:pic>
      <p:pic>
        <p:nvPicPr>
          <p:cNvPr id="12" name="Содержимое 11" descr="DSC0107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  <a:prstGeom prst="flowChartPunchedCard">
            <a:avLst/>
          </a:prstGeom>
          <a:ln w="76200">
            <a:solidFill>
              <a:srgbClr val="FF3300"/>
            </a:solidFill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0107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1676" y="476672"/>
            <a:ext cx="7532654" cy="5649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4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12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3" y="476672"/>
            <a:ext cx="8064896" cy="56494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2.  </a:t>
            </a:r>
            <a:r>
              <a:rPr lang="ru-RU" dirty="0" smtClean="0"/>
              <a:t>Беседа</a:t>
            </a:r>
            <a:br>
              <a:rPr lang="ru-RU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Цель: систематизировать представление детей о Российской Армии;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продолжать знакомить с военными профессиями; подразделениями военных сил.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продолжать учить детей навыкам словообразования; называть противоположные по значению слова;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Содержимое 4" descr="DSC0107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1600200"/>
            <a:ext cx="7920880" cy="4925144"/>
          </a:xfrm>
          <a:prstGeom prst="roundRect">
            <a:avLst>
              <a:gd name="adj" fmla="val 16667"/>
            </a:avLst>
          </a:prstGeom>
          <a:ln w="762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9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:  «Собери  картинку»</a:t>
            </a:r>
            <a:br>
              <a:rPr lang="ru-RU" dirty="0" smtClean="0"/>
            </a:br>
            <a:r>
              <a:rPr lang="ru-RU" dirty="0" smtClean="0"/>
              <a:t>Цель: Подвести детей к знакомству с подразделениями военных сил</a:t>
            </a:r>
            <a:endParaRPr lang="ru-RU" dirty="0"/>
          </a:p>
        </p:txBody>
      </p:sp>
      <p:pic>
        <p:nvPicPr>
          <p:cNvPr id="5" name="Содержимое 4" descr="DSC0108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108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SC01089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395536" y="1914524"/>
            <a:ext cx="4038600" cy="4106763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7" descr="DSC01098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644008" y="1340768"/>
            <a:ext cx="4038600" cy="40347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0109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664716"/>
            <a:ext cx="4038600" cy="414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DSC0109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700720"/>
            <a:ext cx="4038600" cy="42485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0109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644008" y="3645024"/>
            <a:ext cx="4038600" cy="3028950"/>
          </a:xfrm>
          <a:ln w="57150">
            <a:solidFill>
              <a:srgbClr val="E080C0"/>
            </a:solidFill>
          </a:ln>
        </p:spPr>
      </p:pic>
      <p:pic>
        <p:nvPicPr>
          <p:cNvPr id="8" name="Содержимое 7" descr="DSC0108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95536" y="548680"/>
            <a:ext cx="4038600" cy="3028950"/>
          </a:xfrm>
          <a:ln w="38100">
            <a:solidFill>
              <a:srgbClr val="002060"/>
            </a:solidFill>
          </a:ln>
        </p:spPr>
      </p:pic>
    </p:spTree>
  </p:cSld>
  <p:clrMapOvr>
    <a:masterClrMapping/>
  </p:clrMapOvr>
  <p:transition advClick="0" advTm="6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Конспект непосредственной  образовательной деятельности по познавательному развитию</a:t>
            </a:r>
            <a:b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на тему:</a:t>
            </a:r>
            <a:b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</a:rPr>
              <a:t>« Будем в армии служить»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Автор:     Чугуй  Инна  Николаевна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           Организация:     МБДОУ детский сад № 14 « Ласточка»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Населенный пункт:     Ростовская область   Азовский  район 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с. Елизаветовка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2016 год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Click="0" advTm="914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Знакомство с сухопутными войсками: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DSC0123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124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 Донесение»</a:t>
            </a:r>
            <a:endParaRPr lang="ru-RU" dirty="0"/>
          </a:p>
        </p:txBody>
      </p:sp>
      <p:pic>
        <p:nvPicPr>
          <p:cNvPr id="7" name="Содержимое 6" descr="DSC0117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772816"/>
            <a:ext cx="4248472" cy="3240360"/>
          </a:xfrm>
          <a:ln w="57150">
            <a:solidFill>
              <a:srgbClr val="00FFCC"/>
            </a:solidFill>
          </a:ln>
        </p:spPr>
      </p:pic>
      <p:pic>
        <p:nvPicPr>
          <p:cNvPr id="10" name="Содержимое 9" descr="DSC0117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970264" y="1916832"/>
            <a:ext cx="3394472" cy="3240360"/>
          </a:xfrm>
          <a:ln w="57150">
            <a:solidFill>
              <a:srgbClr val="00B050"/>
            </a:solidFill>
          </a:ln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Autofit/>
          </a:bodyPr>
          <a:lstStyle/>
          <a:p>
            <a:r>
              <a:rPr lang="ru-RU" sz="2800" dirty="0" smtClean="0"/>
              <a:t>Гимнастика для   </a:t>
            </a:r>
            <a:br>
              <a:rPr lang="ru-RU" sz="2800" dirty="0" smtClean="0"/>
            </a:br>
            <a:r>
              <a:rPr lang="ru-RU" sz="2800" dirty="0" smtClean="0"/>
              <a:t>   глаз « Ночь»</a:t>
            </a:r>
            <a:endParaRPr lang="ru-RU" sz="2800" dirty="0"/>
          </a:p>
        </p:txBody>
      </p:sp>
      <p:pic>
        <p:nvPicPr>
          <p:cNvPr id="5" name="Содержимое 4" descr="DSC011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5050" y="548680"/>
            <a:ext cx="5111750" cy="5832648"/>
          </a:xfrm>
          <a:prstGeom prst="round2DiagRect">
            <a:avLst/>
          </a:prstGeom>
          <a:ln w="57150">
            <a:solidFill>
              <a:srgbClr val="00FFCC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 smtClean="0"/>
              <a:t>Ночь. Темно на улице.</a:t>
            </a:r>
            <a:endParaRPr lang="ru-RU" sz="2000" dirty="0" smtClean="0"/>
          </a:p>
          <a:p>
            <a:r>
              <a:rPr lang="ru-RU" sz="2000" b="1" dirty="0" smtClean="0"/>
              <a:t>Надо нам зажмурится.</a:t>
            </a:r>
            <a:endParaRPr lang="ru-RU" sz="2000" dirty="0" smtClean="0"/>
          </a:p>
          <a:p>
            <a:r>
              <a:rPr lang="ru-RU" sz="2000" b="1" dirty="0" smtClean="0"/>
              <a:t>Раз, два, три, четыре, пять</a:t>
            </a:r>
            <a:endParaRPr lang="ru-RU" sz="2000" dirty="0" smtClean="0"/>
          </a:p>
          <a:p>
            <a:r>
              <a:rPr lang="ru-RU" sz="2000" b="1" dirty="0" smtClean="0"/>
              <a:t>Можно глазки открывать.</a:t>
            </a:r>
            <a:endParaRPr lang="ru-RU" sz="2000" dirty="0" smtClean="0"/>
          </a:p>
          <a:p>
            <a:r>
              <a:rPr lang="ru-RU" sz="2000" b="1" dirty="0" smtClean="0"/>
              <a:t>Снова до пяти считаем,</a:t>
            </a:r>
            <a:endParaRPr lang="ru-RU" sz="2000" dirty="0" smtClean="0"/>
          </a:p>
          <a:p>
            <a:r>
              <a:rPr lang="ru-RU" sz="2000" b="1" dirty="0" smtClean="0"/>
              <a:t>Снова глазки закрываем.</a:t>
            </a:r>
            <a:endParaRPr lang="ru-RU" sz="2000" dirty="0" smtClean="0"/>
          </a:p>
          <a:p>
            <a:r>
              <a:rPr lang="ru-RU" sz="2000" b="1" dirty="0" smtClean="0"/>
              <a:t>Раз, два, три, четыре, пять</a:t>
            </a:r>
            <a:endParaRPr lang="ru-RU" sz="2000" dirty="0" smtClean="0"/>
          </a:p>
          <a:p>
            <a:r>
              <a:rPr lang="ru-RU" sz="2000" b="1" dirty="0" smtClean="0"/>
              <a:t>Открываем их опять.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«Кулак, ребро, ладонь» -  </a:t>
            </a:r>
            <a:r>
              <a:rPr lang="ru-RU" sz="1800" b="1" dirty="0" err="1" smtClean="0">
                <a:solidFill>
                  <a:srgbClr val="7030A0"/>
                </a:solidFill>
              </a:rPr>
              <a:t>Кинезиологическое</a:t>
            </a:r>
            <a:r>
              <a:rPr lang="ru-RU" sz="1800" b="1" dirty="0" smtClean="0">
                <a:solidFill>
                  <a:srgbClr val="7030A0"/>
                </a:solidFill>
              </a:rPr>
              <a:t> упражнения  для развития связи между полушариями мозга, активизации </a:t>
            </a:r>
            <a:r>
              <a:rPr lang="ru-RU" sz="1600" b="1" dirty="0" smtClean="0">
                <a:solidFill>
                  <a:srgbClr val="7030A0"/>
                </a:solidFill>
              </a:rPr>
              <a:t>мышления, способствует запоминанию, повышает устойчивость внимания.</a:t>
            </a:r>
            <a:endParaRPr lang="ru-RU" sz="1600" dirty="0"/>
          </a:p>
        </p:txBody>
      </p:sp>
      <p:pic>
        <p:nvPicPr>
          <p:cNvPr id="5" name="Содержимое 4" descr="DSC0119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7" descr="DSC0120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0120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736725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DSC0120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772729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4. Знакомство с </a:t>
            </a:r>
            <a:r>
              <a:rPr lang="ru-RU" b="1" i="1" dirty="0" err="1" smtClean="0">
                <a:solidFill>
                  <a:srgbClr val="0070C0"/>
                </a:solidFill>
              </a:rPr>
              <a:t>военно</a:t>
            </a:r>
            <a:r>
              <a:rPr lang="ru-RU" b="1" i="1" dirty="0" smtClean="0">
                <a:solidFill>
                  <a:srgbClr val="0070C0"/>
                </a:solidFill>
              </a:rPr>
              <a:t> – морскими  силами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DSC0123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DSC0123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970264" y="1974692"/>
            <a:ext cx="3394472" cy="3776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Пальчиковая гимнастика 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   « Лодочка»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DSC0117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23928" y="1354891"/>
            <a:ext cx="4762872" cy="3572154"/>
          </a:xfrm>
          <a:prstGeom prst="round2SameRect">
            <a:avLst/>
          </a:prstGeom>
          <a:ln w="76200">
            <a:solidFill>
              <a:srgbClr val="3333FF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35100"/>
            <a:ext cx="3141985" cy="4691063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Две ладошки прижму,</a:t>
            </a:r>
            <a:br>
              <a:rPr lang="ru-RU" sz="1600" b="1" dirty="0" smtClean="0"/>
            </a:br>
            <a:r>
              <a:rPr lang="ru-RU" sz="1600" b="1" dirty="0" smtClean="0"/>
              <a:t>И по морю поплыву.</a:t>
            </a:r>
            <a:br>
              <a:rPr lang="ru-RU" sz="1600" b="1" dirty="0" smtClean="0"/>
            </a:br>
            <a:r>
              <a:rPr lang="ru-RU" sz="1600" dirty="0" smtClean="0"/>
              <a:t>(Прижать друг к другу обе ладошки, при этом не соединяя большие пальцы)</a:t>
            </a:r>
            <a:br>
              <a:rPr lang="ru-RU" sz="1600" dirty="0" smtClean="0"/>
            </a:br>
            <a:r>
              <a:rPr lang="ru-RU" sz="1600" b="1" dirty="0" smtClean="0"/>
              <a:t>Две ладошки, друзья, -</a:t>
            </a:r>
            <a:br>
              <a:rPr lang="ru-RU" sz="1600" b="1" dirty="0" smtClean="0"/>
            </a:br>
            <a:r>
              <a:rPr lang="ru-RU" sz="1600" b="1" dirty="0" smtClean="0"/>
              <a:t>Это лодочка моя.</a:t>
            </a:r>
            <a:br>
              <a:rPr lang="ru-RU" sz="1600" b="1" dirty="0" smtClean="0"/>
            </a:br>
            <a:r>
              <a:rPr lang="ru-RU" sz="1600" dirty="0" smtClean="0"/>
              <a:t>(Делать волнообразные движения руками )</a:t>
            </a:r>
            <a:br>
              <a:rPr lang="ru-RU" sz="1600" dirty="0" smtClean="0"/>
            </a:br>
            <a:r>
              <a:rPr lang="ru-RU" sz="1600" b="1" dirty="0" smtClean="0"/>
              <a:t>Паруса подниму,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(У соединенных вместе рук в форме "лодочки" поднять вверх большие пальцы)</a:t>
            </a:r>
            <a:br>
              <a:rPr lang="ru-RU" sz="1600" dirty="0" smtClean="0"/>
            </a:br>
            <a:r>
              <a:rPr lang="ru-RU" sz="1600" b="1" dirty="0" smtClean="0"/>
              <a:t>Синим морем поплыву.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(Продолжить волнообразные движения руками )</a:t>
            </a:r>
            <a:br>
              <a:rPr lang="ru-RU" sz="1600" dirty="0" smtClean="0"/>
            </a:br>
            <a:r>
              <a:rPr lang="ru-RU" sz="1600" b="1" dirty="0" smtClean="0"/>
              <a:t>А по бурным волнам,</a:t>
            </a:r>
            <a:br>
              <a:rPr lang="ru-RU" sz="1600" b="1" dirty="0" smtClean="0"/>
            </a:br>
            <a:r>
              <a:rPr lang="ru-RU" sz="1600" b="1" dirty="0" smtClean="0"/>
              <a:t>Плывут рыбки тут и там.</a:t>
            </a:r>
            <a:br>
              <a:rPr lang="ru-RU" sz="1600" b="1" dirty="0" smtClean="0"/>
            </a:br>
            <a:endParaRPr lang="ru-RU" sz="1600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E080C0"/>
                </a:solidFill>
              </a:rPr>
              <a:t>Игра: «Семафорщик»</a:t>
            </a:r>
            <a:endParaRPr lang="ru-RU" b="1" i="1" dirty="0">
              <a:solidFill>
                <a:srgbClr val="E080C0"/>
              </a:solidFill>
            </a:endParaRPr>
          </a:p>
        </p:txBody>
      </p:sp>
      <p:pic>
        <p:nvPicPr>
          <p:cNvPr id="5" name="Содержимое 4" descr="DSC0114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3333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DSC0115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3300"/>
                </a:solidFill>
              </a:rPr>
              <a:t>4. Знакомство с </a:t>
            </a:r>
            <a:r>
              <a:rPr lang="ru-RU" dirty="0" err="1" smtClean="0">
                <a:solidFill>
                  <a:srgbClr val="FF3300"/>
                </a:solidFill>
              </a:rPr>
              <a:t>военно</a:t>
            </a:r>
            <a:r>
              <a:rPr lang="ru-RU" dirty="0" smtClean="0">
                <a:solidFill>
                  <a:srgbClr val="FF3300"/>
                </a:solidFill>
              </a:rPr>
              <a:t> – воздушными  силами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5" name="Содержимое 4" descr="DSC0123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  <a:ln w="38100">
            <a:solidFill>
              <a:srgbClr val="E080C0"/>
            </a:solidFill>
          </a:ln>
        </p:spPr>
      </p:pic>
      <p:pic>
        <p:nvPicPr>
          <p:cNvPr id="6" name="Содержимое 5" descr="DSC0123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  <a:ln w="38100">
            <a:solidFill>
              <a:srgbClr val="CC0099"/>
            </a:solidFill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Физминутка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DSC011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5050" y="1196752"/>
            <a:ext cx="5111750" cy="4516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213993" cy="4691063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Встанем смирно, без движенья,</a:t>
            </a:r>
            <a:br>
              <a:rPr lang="ru-RU" sz="1600" b="1" dirty="0" smtClean="0"/>
            </a:br>
            <a:r>
              <a:rPr lang="ru-RU" sz="1600" b="1" dirty="0" smtClean="0"/>
              <a:t>Начинаем упражненья:</a:t>
            </a:r>
            <a:br>
              <a:rPr lang="ru-RU" sz="1600" b="1" dirty="0" smtClean="0"/>
            </a:br>
            <a:r>
              <a:rPr lang="ru-RU" sz="1600" b="1" dirty="0" smtClean="0"/>
              <a:t>Руки вверх подняли – раз!</a:t>
            </a:r>
            <a:br>
              <a:rPr lang="ru-RU" sz="1600" b="1" dirty="0" smtClean="0"/>
            </a:br>
            <a:r>
              <a:rPr lang="ru-RU" sz="1600" b="1" dirty="0" smtClean="0"/>
              <a:t>Выше носа, выше глаз.</a:t>
            </a:r>
            <a:br>
              <a:rPr lang="ru-RU" sz="1600" b="1" dirty="0" smtClean="0"/>
            </a:br>
            <a:r>
              <a:rPr lang="ru-RU" sz="1600" b="1" dirty="0" smtClean="0"/>
              <a:t>Упражнение второе,</a:t>
            </a:r>
            <a:br>
              <a:rPr lang="ru-RU" sz="1600" b="1" dirty="0" smtClean="0"/>
            </a:br>
            <a:r>
              <a:rPr lang="ru-RU" sz="1600" b="1" dirty="0" smtClean="0"/>
              <a:t>Положенье рук иное.</a:t>
            </a:r>
            <a:br>
              <a:rPr lang="ru-RU" sz="1600" b="1" dirty="0" smtClean="0"/>
            </a:br>
            <a:r>
              <a:rPr lang="ru-RU" sz="1600" b="1" dirty="0" smtClean="0"/>
              <a:t>Будем делать повороты, </a:t>
            </a:r>
            <a:br>
              <a:rPr lang="ru-RU" sz="1600" b="1" dirty="0" smtClean="0"/>
            </a:br>
            <a:r>
              <a:rPr lang="ru-RU" sz="1600" b="1" dirty="0" smtClean="0"/>
              <a:t>Выполнять с большой охотой.</a:t>
            </a:r>
            <a:br>
              <a:rPr lang="ru-RU" sz="1600" b="1" dirty="0" smtClean="0"/>
            </a:br>
            <a:r>
              <a:rPr lang="ru-RU" sz="1600" b="1" dirty="0" smtClean="0"/>
              <a:t>А третье у нас упражнение –</a:t>
            </a:r>
            <a:br>
              <a:rPr lang="ru-RU" sz="1600" b="1" dirty="0" smtClean="0"/>
            </a:br>
            <a:r>
              <a:rPr lang="ru-RU" sz="1600" b="1" dirty="0" smtClean="0"/>
              <a:t>Руки к плечам круговые движения. </a:t>
            </a:r>
            <a:br>
              <a:rPr lang="ru-RU" sz="1600" b="1" dirty="0" smtClean="0"/>
            </a:br>
            <a:r>
              <a:rPr lang="ru-RU" sz="1600" b="1" dirty="0" smtClean="0"/>
              <a:t>Вперёд-вперёд, назад-назад.</a:t>
            </a:r>
            <a:br>
              <a:rPr lang="ru-RU" sz="1600" b="1" dirty="0" smtClean="0"/>
            </a:br>
            <a:r>
              <a:rPr lang="ru-RU" sz="1600" b="1" dirty="0" smtClean="0"/>
              <a:t>Это полезно для наших ребят.</a:t>
            </a:r>
            <a:br>
              <a:rPr lang="ru-RU" sz="1600" b="1" dirty="0" smtClean="0"/>
            </a:br>
            <a:r>
              <a:rPr lang="ru-RU" sz="1600" b="1" dirty="0" smtClean="0"/>
              <a:t>На ноги свои обрати ты внимание. </a:t>
            </a:r>
            <a:br>
              <a:rPr lang="ru-RU" sz="1600" b="1" dirty="0" smtClean="0"/>
            </a:br>
            <a:r>
              <a:rPr lang="ru-RU" sz="1600" b="1" dirty="0" smtClean="0"/>
              <a:t>Делай глубокие приседания!</a:t>
            </a:r>
            <a:br>
              <a:rPr lang="ru-RU" sz="1600" b="1" dirty="0" smtClean="0"/>
            </a:br>
            <a:r>
              <a:rPr lang="ru-RU" sz="1600" b="1" dirty="0" smtClean="0"/>
              <a:t>На одной ноге постой-ка,</a:t>
            </a:r>
            <a:br>
              <a:rPr lang="ru-RU" sz="1600" b="1" dirty="0" smtClean="0"/>
            </a:br>
            <a:r>
              <a:rPr lang="ru-RU" sz="1600" b="1" dirty="0" smtClean="0"/>
              <a:t>Будто ты солдатик стойкий. </a:t>
            </a:r>
            <a:br>
              <a:rPr lang="ru-RU" sz="1600" b="1" dirty="0" smtClean="0"/>
            </a:br>
            <a:r>
              <a:rPr lang="ru-RU" sz="1600" b="1" dirty="0" smtClean="0"/>
              <a:t>А теперь постой на правой,</a:t>
            </a:r>
            <a:br>
              <a:rPr lang="ru-RU" sz="1600" b="1" dirty="0" smtClean="0"/>
            </a:br>
            <a:r>
              <a:rPr lang="ru-RU" sz="1600" b="1" dirty="0" smtClean="0"/>
              <a:t>Если ты солдатик бравый.</a:t>
            </a:r>
            <a:endParaRPr lang="ru-RU" sz="1600" dirty="0" smtClean="0"/>
          </a:p>
          <a:p>
            <a:r>
              <a:rPr lang="ru-RU" sz="1600" b="1" dirty="0" smtClean="0"/>
              <a:t> </a:t>
            </a:r>
            <a:endParaRPr lang="ru-RU" sz="1600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00B050"/>
                </a:solidFill>
              </a:rPr>
              <a:t>Интеграция  образовательных областей: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E080C0"/>
                </a:solidFill>
              </a:rPr>
              <a:t>«Познание», </a:t>
            </a:r>
            <a:r>
              <a:rPr lang="ru-RU" b="1" dirty="0" smtClean="0">
                <a:solidFill>
                  <a:srgbClr val="7030A0"/>
                </a:solidFill>
              </a:rPr>
              <a:t>«Коммуникация», </a:t>
            </a:r>
            <a:r>
              <a:rPr lang="ru-RU" b="1" dirty="0" smtClean="0">
                <a:solidFill>
                  <a:srgbClr val="CC0099"/>
                </a:solidFill>
              </a:rPr>
              <a:t>«Здоровье»</a:t>
            </a:r>
            <a:endParaRPr lang="ru-RU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Click="0" advTm="5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Игра : « Истребители»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DSC0122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122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Дыхательная  гимнастика «Самолёты»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DSC0116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116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Подведение  итогов</a:t>
            </a:r>
            <a:br>
              <a:rPr lang="ru-RU" dirty="0" smtClean="0"/>
            </a:br>
            <a:r>
              <a:rPr lang="ru-RU" dirty="0" smtClean="0"/>
              <a:t>занятия.</a:t>
            </a:r>
            <a:endParaRPr lang="ru-RU" dirty="0"/>
          </a:p>
        </p:txBody>
      </p:sp>
      <p:pic>
        <p:nvPicPr>
          <p:cNvPr id="4" name="Содержимое 3" descr="DSC0108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55577" y="1600200"/>
            <a:ext cx="7560840" cy="4525963"/>
          </a:xfrm>
          <a:prstGeom prst="snip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0" y="274638"/>
            <a:ext cx="8172000" cy="5458618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CC0099"/>
                </a:solidFill>
              </a:rPr>
              <a:t>Виды  детской  деятельности:</a:t>
            </a:r>
            <a:br>
              <a:rPr lang="ru-RU" b="1" i="1" u="sng" dirty="0" smtClean="0">
                <a:solidFill>
                  <a:srgbClr val="CC0099"/>
                </a:solidFill>
              </a:rPr>
            </a:br>
            <a:r>
              <a:rPr lang="ru-RU" b="1" i="1" u="sng" dirty="0" smtClean="0">
                <a:solidFill>
                  <a:srgbClr val="CC0099"/>
                </a:solidFill>
              </a:rPr>
              <a:t/>
            </a:r>
            <a:br>
              <a:rPr lang="ru-RU" b="1" i="1" u="sng" dirty="0" smtClean="0">
                <a:solidFill>
                  <a:srgbClr val="CC0099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1. </a:t>
            </a:r>
            <a:r>
              <a:rPr lang="ru-RU" b="1" dirty="0" smtClean="0">
                <a:solidFill>
                  <a:srgbClr val="7030A0"/>
                </a:solidFill>
              </a:rPr>
              <a:t>Коммуникативная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rgbClr val="00B050"/>
                </a:solidFill>
              </a:rPr>
              <a:t>2</a:t>
            </a:r>
            <a:r>
              <a:rPr lang="ru-RU" b="1" dirty="0" smtClean="0">
                <a:solidFill>
                  <a:srgbClr val="00B050"/>
                </a:solidFill>
              </a:rPr>
              <a:t>. Игровая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i="1" dirty="0" smtClean="0">
                <a:solidFill>
                  <a:srgbClr val="FF6600"/>
                </a:solidFill>
              </a:rPr>
              <a:t>3</a:t>
            </a:r>
            <a:r>
              <a:rPr lang="ru-RU" b="1" i="1" dirty="0" smtClean="0">
                <a:solidFill>
                  <a:srgbClr val="FF6600"/>
                </a:solidFill>
              </a:rPr>
              <a:t>. </a:t>
            </a:r>
            <a:r>
              <a:rPr lang="ru-RU" b="1" i="1" dirty="0" err="1" smtClean="0">
                <a:solidFill>
                  <a:srgbClr val="FF6600"/>
                </a:solidFill>
              </a:rPr>
              <a:t>Позновательно</a:t>
            </a:r>
            <a:r>
              <a:rPr lang="ru-RU" b="1" i="1" dirty="0" smtClean="0">
                <a:solidFill>
                  <a:srgbClr val="FF6600"/>
                </a:solidFill>
              </a:rPr>
              <a:t> –     </a:t>
            </a:r>
            <a:br>
              <a:rPr lang="ru-RU" b="1" i="1" dirty="0" smtClean="0">
                <a:solidFill>
                  <a:srgbClr val="FF6600"/>
                </a:solidFill>
              </a:rPr>
            </a:br>
            <a:r>
              <a:rPr lang="ru-RU" b="1" i="1" dirty="0" smtClean="0">
                <a:solidFill>
                  <a:srgbClr val="FF6600"/>
                </a:solidFill>
              </a:rPr>
              <a:t>                      </a:t>
            </a:r>
            <a:r>
              <a:rPr lang="ru-RU" b="1" i="1" dirty="0" err="1" smtClean="0">
                <a:solidFill>
                  <a:srgbClr val="FF6600"/>
                </a:solidFill>
              </a:rPr>
              <a:t>иследовательская</a:t>
            </a:r>
            <a:r>
              <a:rPr lang="ru-RU" b="1" i="1" dirty="0" smtClean="0">
                <a:solidFill>
                  <a:srgbClr val="FF6600"/>
                </a:solidFill>
              </a:rPr>
              <a:t> </a:t>
            </a:r>
            <a:endParaRPr lang="ru-RU" b="1" i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advClick="0" advTm="6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Цели: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B050"/>
                </a:solidFill>
                <a:latin typeface="+mn-lt"/>
              </a:rPr>
              <a:t>Формировать чувства патриотизма у детей старшего дошкольного возраста;</a:t>
            </a:r>
            <a:br>
              <a:rPr lang="ru-RU" b="1" dirty="0" smtClean="0">
                <a:solidFill>
                  <a:srgbClr val="00B050"/>
                </a:solidFill>
                <a:latin typeface="+mn-lt"/>
              </a:rPr>
            </a:br>
            <a:r>
              <a:rPr lang="ru-RU" b="1" dirty="0" smtClean="0">
                <a:solidFill>
                  <a:srgbClr val="00B050"/>
                </a:solidFill>
                <a:latin typeface="+mn-lt"/>
              </a:rPr>
              <a:t>умение поддерживать беседу о военных профессиях; высказывать  собственную точку зрения; активно и доброжелательно взаимодействовать с воспитателем и сверстниками во время игр.</a:t>
            </a:r>
            <a:br>
              <a:rPr lang="ru-RU" b="1" dirty="0" smtClean="0">
                <a:solidFill>
                  <a:srgbClr val="00B050"/>
                </a:solidFill>
                <a:latin typeface="+mn-lt"/>
              </a:rPr>
            </a:br>
            <a:endParaRPr lang="ru-RU" b="1" dirty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ransition advClick="0" advTm="1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37312"/>
          </a:xfrm>
        </p:spPr>
        <p:txBody>
          <a:bodyPr>
            <a:normAutofit fontScale="90000"/>
          </a:bodyPr>
          <a:lstStyle/>
          <a:p>
            <a:r>
              <a:rPr lang="ru-RU" sz="8000" b="1" i="1" dirty="0" smtClean="0">
                <a:solidFill>
                  <a:srgbClr val="E080C0"/>
                </a:solidFill>
              </a:rPr>
              <a:t>Задачи:</a:t>
            </a:r>
            <a:r>
              <a:rPr lang="ru-RU" sz="4800" b="1" i="1" u="sng" dirty="0" smtClean="0">
                <a:solidFill>
                  <a:srgbClr val="E080C0"/>
                </a:solidFill>
              </a:rPr>
              <a:t/>
            </a:r>
            <a:br>
              <a:rPr lang="ru-RU" sz="4800" b="1" i="1" u="sng" dirty="0" smtClean="0">
                <a:solidFill>
                  <a:srgbClr val="E080C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4800" b="1" u="sng" dirty="0" smtClean="0">
                <a:solidFill>
                  <a:srgbClr val="00B0F0"/>
                </a:solidFill>
              </a:rPr>
              <a:t>Обучающие:</a:t>
            </a:r>
            <a:r>
              <a:rPr lang="ru-RU" sz="3200" b="1" i="1" dirty="0" smtClean="0">
                <a:solidFill>
                  <a:srgbClr val="FF0000"/>
                </a:solidFill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-  Систематизировать представление  детей о Российской Армии;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- Продолжать  знакомить с военными  профессиями; подразделениями военных  сил;</a:t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rgbClr val="FF6600"/>
                </a:solidFill>
              </a:rPr>
              <a:t>- Продолжать  учить детей навыкам словообразования; называть противоположные  по значению  слова.</a:t>
            </a:r>
            <a:endParaRPr lang="ru-RU" sz="32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advClick="0" advTm="1611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r>
              <a:rPr lang="ru-RU" b="1" u="sng" dirty="0" smtClean="0">
                <a:solidFill>
                  <a:srgbClr val="FF6600"/>
                </a:solidFill>
              </a:rPr>
              <a:t>Развивающие:</a:t>
            </a:r>
            <a:br>
              <a:rPr lang="ru-RU" b="1" u="sng" dirty="0" smtClean="0">
                <a:solidFill>
                  <a:srgbClr val="FF66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. развивать  логическое  мышление;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. развивать умения  составлять предложения;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. активизировать словарь детей на тему « Армия»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7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FF66CC"/>
                </a:solidFill>
              </a:rPr>
              <a:t>Воспитательные: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B050"/>
                </a:solidFill>
              </a:rPr>
              <a:t>* Воспитывать  интерес к познанию окружающего мира;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*Воспитывать уважение к людям военных  профессий;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*Воспитывать эмоционально – положительное отношение к защитникам, желание  подражать им, походить на них: быть  сильными, смелыми, благородными.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 advTm="8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944215"/>
          </a:xfrm>
        </p:spPr>
        <p:txBody>
          <a:bodyPr/>
          <a:lstStyle/>
          <a:p>
            <a:r>
              <a:rPr lang="ru-RU" b="1" u="sng" dirty="0" err="1" smtClean="0">
                <a:solidFill>
                  <a:srgbClr val="00B0F0"/>
                </a:solidFill>
              </a:rPr>
              <a:t>Здоровьесберегающая</a:t>
            </a:r>
            <a:r>
              <a:rPr lang="ru-RU" b="1" u="sng" dirty="0" smtClean="0">
                <a:solidFill>
                  <a:srgbClr val="00B0F0"/>
                </a:solidFill>
              </a:rPr>
              <a:t>:</a:t>
            </a:r>
            <a:endParaRPr lang="ru-RU" b="1" u="sng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410445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  Гимнастика для глаз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  Пальчиковая гимнастика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   </a:t>
            </a:r>
            <a:r>
              <a:rPr lang="ru-RU" b="1" dirty="0" err="1" smtClean="0">
                <a:solidFill>
                  <a:srgbClr val="7030A0"/>
                </a:solidFill>
              </a:rPr>
              <a:t>Кинезиологическое</a:t>
            </a:r>
            <a:r>
              <a:rPr lang="ru-RU" b="1" dirty="0" smtClean="0">
                <a:solidFill>
                  <a:srgbClr val="7030A0"/>
                </a:solidFill>
              </a:rPr>
              <a:t> упражнения  для развития связи между полушариями мозга, активизации мышления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6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208</Words>
  <Application>Microsoft Office PowerPoint</Application>
  <PresentationFormat>Экран (4:3)</PresentationFormat>
  <Paragraphs>40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Муниципальное бюджетное  дошкольное образовательное учреждение  - детский сад № 14 « Ласточка» с. Елизаветовка</vt:lpstr>
      <vt:lpstr>Конспект непосредственной  образовательной деятельности по познавательному развитию на тему: « Будем в армии служить» Автор:     Чугуй  Инна  Николаевна             Организация:     МБДОУ детский сад № 14 « Ласточка» Населенный пункт:     Ростовская область   Азовский  район  с. Елизаветовка 2016 год</vt:lpstr>
      <vt:lpstr>Интеграция  образовательных областей: «Познание», «Коммуникация», «Здоровье»</vt:lpstr>
      <vt:lpstr>Виды  детской  деятельности:  1. Коммуникативная 2. Игровая      3. Позновательно –                            иследовательская </vt:lpstr>
      <vt:lpstr>Цели: Формировать чувства патриотизма у детей старшего дошкольного возраста; умение поддерживать беседу о военных профессиях; высказывать  собственную точку зрения; активно и доброжелательно взаимодействовать с воспитателем и сверстниками во время игр. </vt:lpstr>
      <vt:lpstr>Задачи:  Обучающие:  -  Систематизировать представление  детей о Российской Армии; - Продолжать  знакомить с военными  профессиями; подразделениями военных  сил; - Продолжать  учить детей навыкам словообразования; называть противоположные  по значению  слова.</vt:lpstr>
      <vt:lpstr>Развивающие:  . развивать  логическое  мышление; . развивать умения  составлять предложения; . активизировать словарь детей на тему « Армия»</vt:lpstr>
      <vt:lpstr>Воспитательные: * Воспитывать  интерес к познанию окружающего мира; *Воспитывать уважение к людям военных  профессий; *Воспитывать эмоционально – положительное отношение к защитникам, желание  подражать им, походить на них: быть  сильными, смелыми, благородными.</vt:lpstr>
      <vt:lpstr>Здоровьесберегающая:</vt:lpstr>
      <vt:lpstr> Предварительная  работа: 1. Рассматривание  иллюстраций, открыток на  данную  тематику   </vt:lpstr>
      <vt:lpstr>2. Изготовления самолетиков  из бумаги</vt:lpstr>
      <vt:lpstr>1. Организационный  момент Цель: Создание эмоционального настроя, интереса</vt:lpstr>
      <vt:lpstr>Слайд 13</vt:lpstr>
      <vt:lpstr>Слайд 14</vt:lpstr>
      <vt:lpstr>2.  Беседа Цель: систематизировать представление детей о Российской Армии; продолжать знакомить с военными профессиями; подразделениями военных сил. продолжать учить детей навыкам словообразования; называть противоположные по значению слова;  </vt:lpstr>
      <vt:lpstr>Игра :  «Собери  картинку» Цель: Подвести детей к знакомству с подразделениями военных сил</vt:lpstr>
      <vt:lpstr>Слайд 17</vt:lpstr>
      <vt:lpstr>Слайд 18</vt:lpstr>
      <vt:lpstr>Слайд 19</vt:lpstr>
      <vt:lpstr>3. Знакомство с сухопутными войсками:</vt:lpstr>
      <vt:lpstr>Игра « Донесение»</vt:lpstr>
      <vt:lpstr>Гимнастика для       глаз « Ночь»</vt:lpstr>
      <vt:lpstr>«Кулак, ребро, ладонь» -  Кинезиологическое упражнения  для развития связи между полушариями мозга, активизации мышления, способствует запоминанию, повышает устойчивость внимания.</vt:lpstr>
      <vt:lpstr>Слайд 24</vt:lpstr>
      <vt:lpstr>4. Знакомство с военно – морскими  силами</vt:lpstr>
      <vt:lpstr>Пальчиковая гимнастика     « Лодочка»</vt:lpstr>
      <vt:lpstr>Игра: «Семафорщик»</vt:lpstr>
      <vt:lpstr>4. Знакомство с военно – воздушными  силами</vt:lpstr>
      <vt:lpstr>Физминутка.</vt:lpstr>
      <vt:lpstr>Игра : « Истребители»</vt:lpstr>
      <vt:lpstr>Дыхательная  гимнастика «Самолёты»</vt:lpstr>
      <vt:lpstr>Подведение  итогов занятия.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дошкольное образовательное учреждение  - детский сад № 14 « Ласточка» с. Елизаветовка</dc:title>
  <dc:creator>ИннА</dc:creator>
  <cp:lastModifiedBy>ИннА</cp:lastModifiedBy>
  <cp:revision>11</cp:revision>
  <dcterms:created xsi:type="dcterms:W3CDTF">2016-02-15T06:59:49Z</dcterms:created>
  <dcterms:modified xsi:type="dcterms:W3CDTF">2016-02-26T18:30:01Z</dcterms:modified>
</cp:coreProperties>
</file>