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92" r:id="rId9"/>
    <p:sldId id="293" r:id="rId10"/>
    <p:sldId id="271" r:id="rId11"/>
    <p:sldId id="272" r:id="rId12"/>
    <p:sldId id="273" r:id="rId13"/>
    <p:sldId id="291" r:id="rId14"/>
    <p:sldId id="274" r:id="rId15"/>
    <p:sldId id="276" r:id="rId16"/>
    <p:sldId id="275" r:id="rId17"/>
    <p:sldId id="277" r:id="rId18"/>
    <p:sldId id="278" r:id="rId19"/>
    <p:sldId id="279" r:id="rId20"/>
    <p:sldId id="294" r:id="rId21"/>
    <p:sldId id="289" r:id="rId22"/>
    <p:sldId id="290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>
        <p:scale>
          <a:sx n="68" d="100"/>
          <a:sy n="68" d="100"/>
        </p:scale>
        <p:origin x="-142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hyperlink" Target="http://img-fotki.yandex.ru/get/3211/vladport.20/0_2d903_4ec50fc_X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2.jpeg"/><Relationship Id="rId4" Type="http://schemas.openxmlformats.org/officeDocument/2006/relationships/image" Target="../media/image28.jpeg"/><Relationship Id="rId9" Type="http://schemas.openxmlformats.org/officeDocument/2006/relationships/hyperlink" Target="http://www.babruisk.by/cache/resources/images/verstavik2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11" Type="http://schemas.openxmlformats.org/officeDocument/2006/relationships/image" Target="../media/image42.gif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gif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7" Type="http://schemas.openxmlformats.org/officeDocument/2006/relationships/image" Target="../media/image56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дд\картинки\0_a4fe2_6fd873d0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43200"/>
            <a:ext cx="3433302" cy="3886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19400" y="685800"/>
            <a:ext cx="5714187" cy="4191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>
                <a:gd name="adj1" fmla="val 10878448"/>
                <a:gd name="adj2" fmla="val 5794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О ПРАВИЛАХ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ДОРОЖНОГО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ДВИЖЕНИЯ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ast Impacted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181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latin typeface="Comic Sans MS" pitchFamily="66" charset="0"/>
              </a:rPr>
              <a:t>Булындина</a:t>
            </a:r>
            <a:r>
              <a:rPr lang="ru-RU" b="1" dirty="0" smtClean="0">
                <a:latin typeface="Comic Sans MS" pitchFamily="66" charset="0"/>
              </a:rPr>
              <a:t> О.Н.,</a:t>
            </a:r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учитель начальных классов</a:t>
            </a:r>
          </a:p>
          <a:p>
            <a:r>
              <a:rPr lang="ru-RU" b="1" dirty="0">
                <a:latin typeface="Comic Sans MS" pitchFamily="66" charset="0"/>
              </a:rPr>
              <a:t>Г</a:t>
            </a:r>
            <a:r>
              <a:rPr lang="ru-RU" b="1" dirty="0" smtClean="0">
                <a:latin typeface="Comic Sans MS" pitchFamily="66" charset="0"/>
              </a:rPr>
              <a:t>БОУ </a:t>
            </a:r>
            <a:r>
              <a:rPr lang="ru-RU" b="1" dirty="0" smtClean="0">
                <a:latin typeface="Comic Sans MS" pitchFamily="66" charset="0"/>
              </a:rPr>
              <a:t>СОШ </a:t>
            </a:r>
            <a:r>
              <a:rPr lang="ru-RU" b="1" dirty="0" smtClean="0">
                <a:latin typeface="Comic Sans MS" pitchFamily="66" charset="0"/>
              </a:rPr>
              <a:t>№777</a:t>
            </a:r>
            <a:endParaRPr lang="ru-RU" b="1" dirty="0" smtClean="0">
              <a:latin typeface="Comic Sans MS" pitchFamily="66" charset="0"/>
            </a:endParaRPr>
          </a:p>
          <a:p>
            <a:r>
              <a:rPr lang="ru-RU" b="1" dirty="0" err="1" smtClean="0">
                <a:latin typeface="Comic Sans MS" pitchFamily="66" charset="0"/>
              </a:rPr>
              <a:t>г.Москва</a:t>
            </a:r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2014 </a:t>
            </a:r>
            <a:r>
              <a:rPr lang="ru-RU" b="1" dirty="0" smtClean="0">
                <a:latin typeface="Comic Sans MS" pitchFamily="66" charset="0"/>
              </a:rPr>
              <a:t>г.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USER\Desktop\v2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371600"/>
            <a:ext cx="8610600" cy="5181600"/>
          </a:xfrm>
          <a:prstGeom prst="rect">
            <a:avLst/>
          </a:prstGeom>
          <a:noFill/>
        </p:spPr>
      </p:pic>
      <p:pic>
        <p:nvPicPr>
          <p:cNvPr id="6146" name="Picture 2" descr="C:\Users\USER\Desktop\cs_peterburgskoe-shosse_verstovoy-stolb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95400"/>
            <a:ext cx="4114800" cy="5334000"/>
          </a:xfrm>
          <a:prstGeom prst="rect">
            <a:avLst/>
          </a:prstGeom>
          <a:noFill/>
        </p:spPr>
      </p:pic>
      <p:pic>
        <p:nvPicPr>
          <p:cNvPr id="6148" name="Picture 4" descr="C:\Users\USER\Desktop\1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1295400"/>
            <a:ext cx="4343400" cy="5334000"/>
          </a:xfrm>
          <a:prstGeom prst="rect">
            <a:avLst/>
          </a:prstGeom>
          <a:noFill/>
        </p:spPr>
      </p:pic>
      <p:pic>
        <p:nvPicPr>
          <p:cNvPr id="6149" name="Picture 5" descr="C:\Users\USER\Desktop\pogranstol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7000" y="1219200"/>
            <a:ext cx="4343400" cy="5410200"/>
          </a:xfrm>
          <a:prstGeom prst="rect">
            <a:avLst/>
          </a:prstGeom>
          <a:noFill/>
        </p:spPr>
      </p:pic>
      <p:pic>
        <p:nvPicPr>
          <p:cNvPr id="6150" name="Picture 6" descr="C:\Users\USER\Desktop\0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371600"/>
            <a:ext cx="8458200" cy="525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152400"/>
            <a:ext cx="6021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ПЕРВЫЕ ДОРОЖНЫЕ ЗНАКИ-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ВЕРСТОВЫЕ СТОЛБЫ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53" name="Picture 9" descr="Картинка 75 из 173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600" y="1600200"/>
            <a:ext cx="8458200" cy="4800600"/>
          </a:xfrm>
          <a:prstGeom prst="rect">
            <a:avLst/>
          </a:prstGeom>
          <a:noFill/>
        </p:spPr>
      </p:pic>
      <p:pic>
        <p:nvPicPr>
          <p:cNvPr id="6155" name="Picture 11" descr="Картинка 85 из 173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1219200"/>
            <a:ext cx="88392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5126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Adventure" pitchFamily="2" charset="0"/>
              </a:rPr>
              <a:t>Дорожные знаки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Adventure" pitchFamily="2" charset="0"/>
            </a:endParaRPr>
          </a:p>
        </p:txBody>
      </p:sp>
      <p:pic>
        <p:nvPicPr>
          <p:cNvPr id="3" name="Рисунок 2" descr="_1_~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600" y="3429000"/>
            <a:ext cx="1600200" cy="1752600"/>
          </a:xfrm>
          <a:prstGeom prst="rect">
            <a:avLst/>
          </a:prstGeom>
        </p:spPr>
      </p:pic>
      <p:pic>
        <p:nvPicPr>
          <p:cNvPr id="5" name="Рисунок 4" descr="3cb4159d-57f7-425b-aa8c-cf41988f6c0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010400" y="3505200"/>
            <a:ext cx="1981200" cy="1600200"/>
          </a:xfrm>
          <a:prstGeom prst="rect">
            <a:avLst/>
          </a:prstGeom>
        </p:spPr>
      </p:pic>
      <p:pic>
        <p:nvPicPr>
          <p:cNvPr id="6" name="Рисунок 5" descr="1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39000" y="1295400"/>
            <a:ext cx="1752600" cy="1752600"/>
          </a:xfrm>
          <a:prstGeom prst="rect">
            <a:avLst/>
          </a:prstGeom>
        </p:spPr>
      </p:pic>
      <p:pic>
        <p:nvPicPr>
          <p:cNvPr id="7" name="Рисунок 6" descr="480px-Zeichen_314_sv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4000" y="3505200"/>
            <a:ext cx="1600200" cy="1600200"/>
          </a:xfrm>
          <a:prstGeom prst="rect">
            <a:avLst/>
          </a:prstGeom>
        </p:spPr>
      </p:pic>
      <p:pic>
        <p:nvPicPr>
          <p:cNvPr id="8" name="Рисунок 7" descr="86531783d291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86200" y="1066800"/>
            <a:ext cx="1447800" cy="1981200"/>
          </a:xfrm>
          <a:prstGeom prst="rect">
            <a:avLst/>
          </a:prstGeom>
        </p:spPr>
      </p:pic>
      <p:pic>
        <p:nvPicPr>
          <p:cNvPr id="9" name="Рисунок 8" descr="1281339422_112964748_1-----1281339422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410200" y="1371600"/>
            <a:ext cx="1676400" cy="1676400"/>
          </a:xfrm>
          <a:prstGeom prst="rect">
            <a:avLst/>
          </a:prstGeom>
        </p:spPr>
      </p:pic>
      <p:pic>
        <p:nvPicPr>
          <p:cNvPr id="10" name="Рисунок 9" descr="a_df5adb4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209800" y="1066800"/>
            <a:ext cx="1600200" cy="1981200"/>
          </a:xfrm>
          <a:prstGeom prst="rect">
            <a:avLst/>
          </a:prstGeom>
        </p:spPr>
      </p:pic>
      <p:pic>
        <p:nvPicPr>
          <p:cNvPr id="11" name="Рисунок 10" descr="avt-768x1024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981200" y="3352800"/>
            <a:ext cx="1600200" cy="2286000"/>
          </a:xfrm>
          <a:prstGeom prst="rect">
            <a:avLst/>
          </a:prstGeom>
        </p:spPr>
      </p:pic>
      <p:pic>
        <p:nvPicPr>
          <p:cNvPr id="12" name="Рисунок 11" descr="information_items_340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28600" y="1371600"/>
            <a:ext cx="1752600" cy="1628775"/>
          </a:xfrm>
          <a:prstGeom prst="rect">
            <a:avLst/>
          </a:prstGeom>
        </p:spPr>
      </p:pic>
      <p:pic>
        <p:nvPicPr>
          <p:cNvPr id="1026" name="Picture 2" descr="C:\Users\USER\Desktop\Новая папка (3)\3_8.gi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3429000"/>
            <a:ext cx="1981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USER\AppData\Local\Microsoft\Windows\Temporary Internet Files\Content.IE5\YRRF40WA\MM900315759[1]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330066"/>
              </a:clrFrom>
              <a:clrTo>
                <a:srgbClr val="3300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600200"/>
            <a:ext cx="2286000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Arial Black" pitchFamily="34" charset="0"/>
              </a:rPr>
              <a:t>СВЕТ</a:t>
            </a:r>
            <a:r>
              <a:rPr lang="ru-RU" sz="7200" b="1" dirty="0" smtClean="0">
                <a:solidFill>
                  <a:srgbClr val="FFFF00"/>
                </a:solidFill>
                <a:latin typeface="Arial Black" pitchFamily="34" charset="0"/>
              </a:rPr>
              <a:t>О</a:t>
            </a:r>
            <a:r>
              <a:rPr lang="ru-RU" sz="7200" b="1" dirty="0" smtClean="0">
                <a:solidFill>
                  <a:srgbClr val="009644"/>
                </a:solidFill>
                <a:latin typeface="Arial Black" pitchFamily="34" charset="0"/>
              </a:rPr>
              <a:t>ФОР</a:t>
            </a:r>
            <a:endParaRPr lang="ru-RU" sz="7200" b="1" dirty="0">
              <a:solidFill>
                <a:srgbClr val="009644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3200400"/>
            <a:ext cx="2090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FF0000"/>
                </a:solidFill>
                <a:latin typeface="Blaze" pitchFamily="2" charset="0"/>
              </a:rPr>
              <a:t> СВЕТ</a:t>
            </a:r>
            <a:endParaRPr lang="ru-RU" sz="4800" b="1" dirty="0">
              <a:solidFill>
                <a:srgbClr val="FF0000"/>
              </a:solidFill>
              <a:latin typeface="Blaz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24400"/>
            <a:ext cx="8494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009644"/>
                </a:solidFill>
                <a:latin typeface="Blaze" pitchFamily="2" charset="0"/>
              </a:rPr>
              <a:t> ФОРОС </a:t>
            </a:r>
            <a:r>
              <a:rPr lang="ru-RU" sz="4000" b="1" dirty="0" smtClean="0">
                <a:solidFill>
                  <a:srgbClr val="009644"/>
                </a:solidFill>
                <a:latin typeface="Comic Sans MS" pitchFamily="66" charset="0"/>
              </a:rPr>
              <a:t>– несущий ,носитель</a:t>
            </a:r>
            <a:endParaRPr lang="ru-RU" sz="4000" b="1" dirty="0">
              <a:solidFill>
                <a:srgbClr val="009644"/>
              </a:solidFill>
              <a:latin typeface="Blaz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9930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Светофор – надежный наш помощник </a:t>
            </a:r>
          </a:p>
        </p:txBody>
      </p:sp>
      <p:pic>
        <p:nvPicPr>
          <p:cNvPr id="4101" name="Picture 5" descr="cwet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268413"/>
            <a:ext cx="1800225" cy="4824412"/>
          </a:xfrm>
          <a:prstGeom prst="rect">
            <a:avLst/>
          </a:prstGeom>
          <a:noFill/>
        </p:spPr>
      </p:pic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900113" y="1989138"/>
            <a:ext cx="1008062" cy="1008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900113" y="3284538"/>
            <a:ext cx="1008062" cy="1008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900113" y="4652963"/>
            <a:ext cx="1008062" cy="10080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339975" y="2060575"/>
            <a:ext cx="6480175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Красный свет – будь осторожным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339975" y="3429000"/>
            <a:ext cx="65532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Желтый свет – подожди немножко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2338388" y="4724400"/>
            <a:ext cx="66262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Зеленый свет – в путь пускаться можно!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6" grpId="0" animBg="1"/>
      <p:bldP spid="41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9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1.Почему нельзя появляться внезапно перед близко идущим транспортом?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автомобиль не успеет затормозить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водитель будет ругаться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7338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2.Где нужно ждать троллейбус, автобус?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На обочине дороги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специально оборудованных местах, на остановках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3.Как нужно обходить машины, стоящие у тротуара??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Спереди на большом расстоянии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на большом расстоянии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4. Какую форму и цвет имеют запрещающие знаки?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Синий квадрат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круг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 треугольник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5. По какому номеру телефона вызывают милицию?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03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6. По какой стороне улицы у нас принято движение?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любой 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правой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левой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7. С какого возраста разрешается ездить детям на велосипедах по дороге?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7 лет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14 лет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18 лет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8. Сколько сигналов у пешеходного светофора?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3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9. Где можно переходить проезжую часть автомобильной дороги , если нет пешеходного перехода?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Нигде нельзя переходить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10. Как безопасно переходить дорогу, выйдя из автобуса?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Перед автобусом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автобуса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11</a:t>
            </a:r>
            <a:r>
              <a:rPr lang="ru-RU" sz="2000" b="1" dirty="0" smtClean="0">
                <a:latin typeface="Comic Sans MS" pitchFamily="66" charset="0"/>
              </a:rPr>
              <a:t>. Два мальчика и три девочки вышли из школы. Когда они подошли к пешеходному переходу, зелёный свет уже начал мигать. Мальчики побежали через дорогу бегом, а девочки остались дожидаться следующего сигнала. Сколько ребят правильно перешли дорогу?</a:t>
            </a:r>
            <a:endParaRPr lang="ru-RU" sz="2800" b="1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5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2 мальчика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3 девочки</a:t>
            </a:r>
            <a:endParaRPr lang="ru-RU" sz="24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12. Семеро ребят играли в мяч на проезжей части дороги. Двое ушли домой. Остальные остались играть на дороге. Сколько ребят вели себя правильно?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Никто себя правильно не вёл 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Двое (кто ушёл домой)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Трое ( кто остался играть)</a:t>
            </a:r>
            <a:endParaRPr lang="ru-RU" sz="24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USER\AppData\Local\Microsoft\Windows\Temporary Internet Files\Content.IE5\JZTQOXBL\MM900254431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733800"/>
            <a:ext cx="2286000" cy="2876550"/>
          </a:xfrm>
          <a:prstGeom prst="rect">
            <a:avLst/>
          </a:prstGeom>
          <a:noFill/>
        </p:spPr>
      </p:pic>
      <p:pic>
        <p:nvPicPr>
          <p:cNvPr id="5" name="Picture 14" descr="C:\Users\USER\AppData\Local\Microsoft\Windows\Temporary Internet Files\Content.IE5\FA13SVYY\MM900236318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72400" y="1676400"/>
            <a:ext cx="121920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457200"/>
            <a:ext cx="82397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khive" pitchFamily="34" charset="0"/>
              </a:rPr>
              <a:t>В год на нашей планете в </a:t>
            </a:r>
          </a:p>
          <a:p>
            <a:r>
              <a:rPr lang="ru-RU" sz="3600" b="1" dirty="0" smtClean="0">
                <a:latin typeface="Arkhive" pitchFamily="34" charset="0"/>
              </a:rPr>
              <a:t>автокатастрофах</a:t>
            </a:r>
          </a:p>
          <a:p>
            <a:r>
              <a:rPr lang="ru-RU" sz="3600" b="1" dirty="0" smtClean="0">
                <a:latin typeface="Arkhive" pitchFamily="34" charset="0"/>
              </a:rPr>
              <a:t>гибнет</a:t>
            </a:r>
          </a:p>
          <a:p>
            <a:r>
              <a:rPr lang="ru-RU" sz="3600" b="1" dirty="0" smtClean="0">
                <a:latin typeface="Arkhive" pitchFamily="34" charset="0"/>
              </a:rPr>
              <a:t>          до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250 000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        </a:t>
            </a:r>
            <a:r>
              <a:rPr lang="ru-RU" sz="3600" b="1" dirty="0" smtClean="0">
                <a:latin typeface="Arkhive" pitchFamily="34" charset="0"/>
              </a:rPr>
              <a:t>человек,</a:t>
            </a:r>
          </a:p>
          <a:p>
            <a:r>
              <a:rPr lang="ru-RU" sz="3600" b="1" dirty="0" smtClean="0">
                <a:latin typeface="Arkhive" pitchFamily="34" charset="0"/>
              </a:rPr>
              <a:t>                          в России –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  40 000</a:t>
            </a:r>
            <a:r>
              <a:rPr lang="ru-RU" sz="3600" b="1" dirty="0" smtClean="0">
                <a:latin typeface="Arkhive" pitchFamily="34" charset="0"/>
              </a:rPr>
              <a:t>.</a:t>
            </a:r>
            <a:endParaRPr lang="ru-RU" sz="3600" b="1" dirty="0"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25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0"/>
                            </p:stCondLst>
                            <p:childTnLst>
                              <p:par>
                                <p:cTn id="56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2004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507412" cy="1139825"/>
          </a:xfrm>
        </p:spPr>
        <p:txBody>
          <a:bodyPr>
            <a:normAutofit fontScale="90000"/>
          </a:bodyPr>
          <a:lstStyle/>
          <a:p>
            <a:r>
              <a:rPr lang="ru-RU" sz="4800" b="1" i="1" smtClean="0">
                <a:solidFill>
                  <a:srgbClr val="E40616"/>
                </a:solidFill>
              </a:rPr>
              <a:t>На проезжей части дороги </a:t>
            </a:r>
            <a:r>
              <a:rPr lang="ru-RU" sz="4000" b="1" i="1" smtClean="0">
                <a:solidFill>
                  <a:srgbClr val="E40616"/>
                </a:solidFill>
              </a:rPr>
              <a:t>нельзя</a:t>
            </a:r>
            <a:r>
              <a:rPr lang="ru-RU" sz="4000" i="1" smtClean="0">
                <a:solidFill>
                  <a:srgbClr val="E40616"/>
                </a:solidFill>
              </a:rPr>
              <a:t> :</a:t>
            </a:r>
            <a:r>
              <a:rPr lang="ru-RU" sz="4000" smtClean="0"/>
              <a:t> </a:t>
            </a:r>
          </a:p>
        </p:txBody>
      </p:sp>
      <p:pic>
        <p:nvPicPr>
          <p:cNvPr id="30724" name="Picture 4" descr="LUCY1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429000"/>
            <a:ext cx="12969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baby52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844675"/>
            <a:ext cx="10080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spo-badminton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284538"/>
            <a:ext cx="1657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22m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084763"/>
            <a:ext cx="12969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j028365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125" y="2636838"/>
            <a:ext cx="14398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j0283653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6375" y="3357563"/>
            <a:ext cx="15938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331913" y="1628775"/>
            <a:ext cx="7561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1.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Кататься на велосипедах и самокатах.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771775" y="2276475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2.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в игры.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492500" y="4508500"/>
            <a:ext cx="5327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3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-52"/>
              </a:rPr>
              <a:t>.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с мячом.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55650" y="5589588"/>
            <a:ext cx="6337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4.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Перебегать через дорогу.</a:t>
            </a:r>
          </a:p>
        </p:txBody>
      </p:sp>
      <p:sp>
        <p:nvSpPr>
          <p:cNvPr id="17421" name="Text Box 23"/>
          <p:cNvSpPr txBox="1">
            <a:spLocks noChangeArrowheads="1"/>
          </p:cNvSpPr>
          <p:nvPr/>
        </p:nvSpPr>
        <p:spPr bwMode="auto">
          <a:xfrm>
            <a:off x="2124075" y="5949950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8" grpId="0"/>
      <p:bldP spid="30739" grpId="0"/>
      <p:bldP spid="307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850" y="1125538"/>
            <a:ext cx="8642350" cy="4048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Перед нами широкая  ________. </a:t>
            </a:r>
          </a:p>
          <a:p>
            <a:r>
              <a:rPr lang="ru-RU" sz="2400" dirty="0">
                <a:latin typeface="Comic Sans MS" pitchFamily="66" charset="0"/>
              </a:rPr>
              <a:t>На перекрестке нет ни __________, </a:t>
            </a:r>
            <a:r>
              <a:rPr lang="ru-RU" sz="2400" dirty="0" err="1">
                <a:latin typeface="Comic Sans MS" pitchFamily="66" charset="0"/>
              </a:rPr>
              <a:t>ни</a:t>
            </a:r>
            <a:r>
              <a:rPr lang="ru-RU" sz="2400" dirty="0">
                <a:latin typeface="Comic Sans MS" pitchFamily="66" charset="0"/>
              </a:rPr>
              <a:t> регулировщика. Прежде чем ступить на _______________, выбери самое безопасное место, где _______ хорошо просматривается в обе стороны. </a:t>
            </a:r>
          </a:p>
          <a:p>
            <a:r>
              <a:rPr lang="ru-RU" sz="2400" dirty="0">
                <a:latin typeface="Comic Sans MS" pitchFamily="66" charset="0"/>
              </a:rPr>
              <a:t>Если по близости нет машин, начинай _______. Посмотри _______, дойдя до середины дороги посмотри _________.</a:t>
            </a:r>
          </a:p>
          <a:p>
            <a:r>
              <a:rPr lang="ru-RU" sz="2400" dirty="0">
                <a:latin typeface="Comic Sans MS" pitchFamily="66" charset="0"/>
              </a:rPr>
              <a:t>Переходи дорогу ________,  постоянно следи за дорогой, пока не закончишь _________.</a:t>
            </a:r>
          </a:p>
          <a:p>
            <a:pPr algn="ctr"/>
            <a:endParaRPr lang="ru-RU" sz="2000" dirty="0">
              <a:latin typeface="Comic Sans MS" pitchFamily="66" charset="0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48958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Письмо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468313" y="6308725"/>
            <a:ext cx="9350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468313" y="5516563"/>
            <a:ext cx="144145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светофора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547813" y="6021388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проезжая часть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771775" y="5445125"/>
            <a:ext cx="11525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7235825" y="6237288"/>
            <a:ext cx="15128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5508625" y="5516563"/>
            <a:ext cx="1646238" cy="534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по прямой</a:t>
            </a: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4716463" y="6165850"/>
            <a:ext cx="1071562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4284663" y="5373688"/>
            <a:ext cx="1096962" cy="319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налево</a:t>
            </a: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7524750" y="5445125"/>
            <a:ext cx="13366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направо</a:t>
            </a: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4284663" y="1916113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проезжую часть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00023 C 0.2 -0.04189 0.35677 -0.08333 0.41111 -0.20671 C 0.46545 -0.33009 0.37621 -0.65115 0.36927 -0.74004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3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482 C -0.04496 -0.10718 -0.071 -0.22893 -0.00104 -0.32708 C 0.06893 -0.42523 0.23473 -0.49977 0.4007 -0.57431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0" y="-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6 -0.00417 C -0.06684 0.04583 -0.03125 0.09583 0.08646 0.0368 C 0.20417 -0.02223 0.56389 -0.25255 0.60417 -0.35903 C 0.64444 -0.46551 0.48628 -0.5338 0.3283 -0.6018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88 -0.0375 C -0.03438 -0.11551 -0.15747 -0.19329 -0.13525 -0.2632 C -0.11302 -0.3331 0.05486 -0.39491 0.22274 -0.45671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-0.00046 C -0.20417 -0.00787 -0.34462 -0.01505 -0.35538 -0.09283 C -0.36615 -0.1706 -0.24722 -0.31898 -0.12813 -0.46713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4027 C -0.06094 0.00973 -0.12951 0.05996 -0.1684 0.01875 C -0.20712 -0.02222 -0.21632 -0.15393 -0.22534 -0.28565 " pathEditMode="relative" rAng="0" ptsTypes="aaA">
                                      <p:cBhvr>
                                        <p:cTn id="70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0.02454 C -0.21702 0.09954 -0.41875 0.17454 -0.51372 0.12986 C -0.60868 0.08519 -0.5967 -0.07963 -0.58473 -0.24421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0.01088 C 0.05504 0.05416 0.08785 0.09745 0.05174 0.10347 C 0.01563 0.10949 -0.14132 0.10254 -0.19375 0.04745 C -0.24635 -0.00764 -0.25486 -0.11783 -0.26319 -0.22778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3 -0.01482 C 0.18888 -0.0544 0.32291 -0.09399 0.321 -0.13311 C 0.31909 -0.17223 0.09027 -0.22986 0.04375 -0.24908 " pathEditMode="relative" rAng="0" ptsTypes="aaA">
                                      <p:cBhvr>
                                        <p:cTn id="8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8" grpId="1" animBg="1"/>
      <p:bldP spid="3079" grpId="0" animBg="1"/>
      <p:bldP spid="3079" grpId="1" animBg="1"/>
      <p:bldP spid="3080" grpId="0" animBg="1"/>
      <p:bldP spid="3080" grpId="1" animBg="1"/>
      <p:bldP spid="3080" grpId="2" animBg="1"/>
      <p:bldP spid="3081" grpId="0" animBg="1"/>
      <p:bldP spid="3081" grpId="1" animBg="1"/>
      <p:bldP spid="3082" grpId="0" animBg="1"/>
      <p:bldP spid="3082" grpId="1" animBg="1"/>
      <p:bldP spid="3083" grpId="0" animBg="1"/>
      <p:bldP spid="3083" grpId="1" animBg="1"/>
      <p:bldP spid="3084" grpId="0" animBg="1"/>
      <p:bldP spid="3084" grpId="1" animBg="1"/>
      <p:bldP spid="3085" grpId="0" animBg="1"/>
      <p:bldP spid="3085" grpId="1" animBg="1"/>
      <p:bldP spid="3086" grpId="0" animBg="1"/>
      <p:bldP spid="3086" grpId="1" animBg="1"/>
      <p:bldP spid="308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ahoma" pitchFamily="34" charset="0"/>
              </a:rPr>
              <a:t>ЮНЫЙ ДРУГ!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ПОМНИ И СОБЛЮДАЙ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ДОРОЖНЫЕ ПРАВИЛА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ВСЕГДА!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8138"/>
            <a:ext cx="15128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465137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4672013"/>
            <a:ext cx="15128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221163"/>
            <a:ext cx="15113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51700" y="3141663"/>
            <a:ext cx="1603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1725" y="260350"/>
            <a:ext cx="136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67743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Чтоб на всех автодорогах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Аварий не было у нас,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Учите правила движенья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И помните про наш наказ!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stra" pitchFamily="2" charset="0"/>
            </a:endParaRPr>
          </a:p>
        </p:txBody>
      </p:sp>
      <p:pic>
        <p:nvPicPr>
          <p:cNvPr id="3" name="Picture 19" descr="C:\Users\USER\AppData\Local\Microsoft\Windows\Temporary Internet Files\Content.IE5\JZTQOXBL\MM900283998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295400"/>
            <a:ext cx="1143000" cy="1524000"/>
          </a:xfrm>
          <a:prstGeom prst="rect">
            <a:avLst/>
          </a:prstGeom>
          <a:noFill/>
        </p:spPr>
      </p:pic>
      <p:pic>
        <p:nvPicPr>
          <p:cNvPr id="1026" name="Picture 2" descr="D:\пдд\картинки\skazki-003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124200"/>
            <a:ext cx="50292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равостороннее движение в России было введено 1812 году </a:t>
            </a:r>
          </a:p>
          <a:p>
            <a:r>
              <a:rPr lang="ru-RU" sz="2000" b="1" dirty="0" smtClean="0">
                <a:latin typeface="Century Gothic" pitchFamily="34" charset="0"/>
              </a:rPr>
              <a:t>для экипажей и повозок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52400"/>
            <a:ext cx="6629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57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ервый светофор был установлен в Москве в 1924 году</a:t>
            </a:r>
            <a:endParaRPr lang="ru-RU" sz="2000" b="1" dirty="0">
              <a:latin typeface="Century Gothic" pitchFamily="34" charset="0"/>
            </a:endParaRPr>
          </a:p>
        </p:txBody>
      </p:sp>
      <p:pic>
        <p:nvPicPr>
          <p:cNvPr id="2051" name="Picture 3" descr="C:\Users\USER\Desktop\Новая папка (2)\0_81293_60ea88a9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3200400"/>
            <a:ext cx="4572000" cy="3352800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 (2)\1fb4a8d8a0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2667000"/>
            <a:ext cx="311467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pic>
        <p:nvPicPr>
          <p:cNvPr id="3074" name="Picture 2" descr="C:\Users\USER\Desktop\Новая папка (2)\Новая папка\14_01_0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200400"/>
            <a:ext cx="3200400" cy="3486150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2)\Новая папка\1278594076_zhezl-s-katafotom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A79D84"/>
              </a:clrFrom>
              <a:clrTo>
                <a:srgbClr val="A79D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819400"/>
            <a:ext cx="35052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В </a:t>
            </a:r>
            <a:r>
              <a:rPr lang="ru-RU" sz="2000" b="1" dirty="0" smtClean="0">
                <a:latin typeface="Century Gothic" pitchFamily="34" charset="0"/>
              </a:rPr>
              <a:t>1924 году для регулировки дорожного движения на улицах Москвы стал применяться жезл</a:t>
            </a:r>
          </a:p>
        </p:txBody>
      </p:sp>
      <p:pic>
        <p:nvPicPr>
          <p:cNvPr id="7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72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ервые предупреждающие знаки появились в 1926 году: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«Перекрёсток»,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«Крутой поворот»,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«Железнодорожный переезд»,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«Неровная  дорога»</a:t>
            </a:r>
          </a:p>
        </p:txBody>
      </p:sp>
      <p:pic>
        <p:nvPicPr>
          <p:cNvPr id="4098" name="Picture 2" descr="C:\Users\USER\Desktop\Новая папка (2)\Новая папка (2)\1_21(1)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52800"/>
            <a:ext cx="3505200" cy="2657475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 (2)\Новая папка (2)\1_2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3429000"/>
            <a:ext cx="3048000" cy="2524125"/>
          </a:xfrm>
          <a:prstGeom prst="rect">
            <a:avLst/>
          </a:prstGeom>
          <a:noFill/>
        </p:spPr>
      </p:pic>
      <p:pic>
        <p:nvPicPr>
          <p:cNvPr id="4100" name="Picture 4" descr="C:\Users\USER\Desktop\Новая папка (2)\Новая папка (2)\DSC023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3048000"/>
            <a:ext cx="3657600" cy="2609850"/>
          </a:xfrm>
          <a:prstGeom prst="rect">
            <a:avLst/>
          </a:prstGeom>
          <a:noFill/>
        </p:spPr>
      </p:pic>
      <p:pic>
        <p:nvPicPr>
          <p:cNvPr id="4101" name="Picture 5" descr="C:\Users\USER\Desktop\Новая папка (2)\Новая папка (2)\1-11-1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3124200"/>
            <a:ext cx="4724400" cy="3350477"/>
          </a:xfrm>
          <a:prstGeom prst="rect">
            <a:avLst/>
          </a:prstGeom>
          <a:noFill/>
        </p:spPr>
      </p:pic>
      <p:pic>
        <p:nvPicPr>
          <p:cNvPr id="4102" name="Picture 6" descr="C:\Users\USER\Desktop\Новая папка (2)\Новая папка (2)\151794_w640_h640_127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" y="3276600"/>
            <a:ext cx="3810000" cy="3267075"/>
          </a:xfrm>
          <a:prstGeom prst="rect">
            <a:avLst/>
          </a:prstGeom>
          <a:noFill/>
        </p:spPr>
      </p:pic>
      <p:pic>
        <p:nvPicPr>
          <p:cNvPr id="4103" name="Picture 7" descr="C:\Users\USER\Desktop\Новая папка (2)\Новая папка (2)\151796_w640_h640_128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05400" y="3429000"/>
            <a:ext cx="3581400" cy="3148012"/>
          </a:xfrm>
          <a:prstGeom prst="rect">
            <a:avLst/>
          </a:prstGeom>
          <a:noFill/>
        </p:spPr>
      </p:pic>
      <p:pic>
        <p:nvPicPr>
          <p:cNvPr id="4104" name="Picture 8" descr="C:\Users\USER\Desktop\Новая папка (2)\Новая папка (2)\1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4600" y="3581400"/>
            <a:ext cx="3962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4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4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20"/>
                            </p:stCondLst>
                            <p:childTnLst>
                              <p:par>
                                <p:cTn id="43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2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12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160"/>
                            </p:stCondLst>
                            <p:childTnLst>
                              <p:par>
                                <p:cTn id="69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16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66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340"/>
                            </p:stCondLst>
                            <p:childTnLst>
                              <p:par>
                                <p:cTn id="9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9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340"/>
                            </p:stCondLst>
                            <p:childTnLst>
                              <p:par>
                                <p:cTn id="1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«О</a:t>
            </a:r>
            <a:r>
              <a:rPr lang="ru-RU" sz="2000" b="1" dirty="0" smtClean="0">
                <a:latin typeface="Century Gothic" pitchFamily="34" charset="0"/>
              </a:rPr>
              <a:t>стровки безопасности» для пешеходов появились в 1933 году.</a:t>
            </a:r>
          </a:p>
        </p:txBody>
      </p:sp>
      <p:pic>
        <p:nvPicPr>
          <p:cNvPr id="5122" name="Picture 2" descr="C:\Users\USER\Desktop\iCAR18WV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09800"/>
            <a:ext cx="2819400" cy="2209800"/>
          </a:xfrm>
          <a:prstGeom prst="rect">
            <a:avLst/>
          </a:prstGeom>
          <a:noFill/>
        </p:spPr>
      </p:pic>
      <p:pic>
        <p:nvPicPr>
          <p:cNvPr id="5123" name="Picture 3" descr="C:\Users\USER\Desktop\DSC036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2362200"/>
            <a:ext cx="4902200" cy="378460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3276600" y="3962400"/>
            <a:ext cx="25146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6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6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ы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196975"/>
            <a:ext cx="4751387" cy="3095625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16100" y="125413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5400"/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49688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опасности?</a:t>
            </a:r>
          </a:p>
        </p:txBody>
      </p:sp>
      <p:pic>
        <p:nvPicPr>
          <p:cNvPr id="9223" name="Picture 7" descr="Картины3"/>
          <p:cNvPicPr>
            <a:picLocks noChangeAspect="1" noChangeArrowheads="1"/>
          </p:cNvPicPr>
          <p:nvPr/>
        </p:nvPicPr>
        <p:blipFill>
          <a:blip r:embed="rId3" cstate="email"/>
          <a:srcRect b="-2508"/>
          <a:stretch>
            <a:fillRect/>
          </a:stretch>
        </p:blipFill>
        <p:spPr bwMode="auto">
          <a:xfrm>
            <a:off x="3708400" y="4365625"/>
            <a:ext cx="5113338" cy="2205038"/>
          </a:xfrm>
          <a:prstGeom prst="rect">
            <a:avLst/>
          </a:prstGeom>
          <a:noFill/>
        </p:spPr>
      </p:pic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724525" y="5229225"/>
            <a:ext cx="1079500" cy="1412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276600" y="1268413"/>
            <a:ext cx="1582738" cy="14398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68313" y="2781300"/>
            <a:ext cx="1439862" cy="180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4" grpId="0" animBg="1"/>
      <p:bldP spid="9225" grpId="0" animBg="1"/>
      <p:bldP spid="92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ы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268413"/>
            <a:ext cx="4976813" cy="2376487"/>
          </a:xfrm>
          <a:prstGeom prst="rect">
            <a:avLst/>
          </a:prstGeom>
          <a:noFill/>
        </p:spPr>
      </p:pic>
      <p:pic>
        <p:nvPicPr>
          <p:cNvPr id="10245" name="Picture 5" descr="Картины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3860800"/>
            <a:ext cx="2376488" cy="2592388"/>
          </a:xfrm>
          <a:prstGeom prst="rect">
            <a:avLst/>
          </a:prstGeom>
          <a:noFill/>
        </p:spPr>
      </p:pic>
      <p:pic>
        <p:nvPicPr>
          <p:cNvPr id="10246" name="Picture 6" descr="Картины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3860800"/>
            <a:ext cx="2384425" cy="2520950"/>
          </a:xfrm>
          <a:prstGeom prst="rect">
            <a:avLst/>
          </a:prstGeom>
          <a:noFill/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7632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безопасности? 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979613" y="1196975"/>
            <a:ext cx="5184775" cy="251936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0000FF"/>
              </a:solidFill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95288" y="3500438"/>
            <a:ext cx="2952750" cy="30972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395288" y="4005263"/>
            <a:ext cx="2952750" cy="266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5435600" y="3429000"/>
            <a:ext cx="3240088" cy="3095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651500" y="3860800"/>
            <a:ext cx="2881313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626</Words>
  <Application>Microsoft Office PowerPoint</Application>
  <PresentationFormat>Экран (4:3)</PresentationFormat>
  <Paragraphs>128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проезжей части дороги нельзя : </vt:lpstr>
      <vt:lpstr>Презентация PowerPoint</vt:lpstr>
      <vt:lpstr>ЮНЫЙ ДРУГ!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44</cp:revision>
  <dcterms:created xsi:type="dcterms:W3CDTF">2012-02-05T06:23:06Z</dcterms:created>
  <dcterms:modified xsi:type="dcterms:W3CDTF">2014-11-27T08:02:09Z</dcterms:modified>
</cp:coreProperties>
</file>