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9" r:id="rId3"/>
    <p:sldId id="256" r:id="rId4"/>
    <p:sldId id="271" r:id="rId5"/>
    <p:sldId id="272" r:id="rId6"/>
    <p:sldId id="273" r:id="rId7"/>
    <p:sldId id="262" r:id="rId8"/>
    <p:sldId id="264" r:id="rId9"/>
    <p:sldId id="261" r:id="rId10"/>
    <p:sldId id="263" r:id="rId11"/>
    <p:sldId id="276" r:id="rId12"/>
    <p:sldId id="277" r:id="rId13"/>
    <p:sldId id="279" r:id="rId14"/>
    <p:sldId id="280" r:id="rId15"/>
    <p:sldId id="281" r:id="rId16"/>
    <p:sldId id="268" r:id="rId17"/>
    <p:sldId id="274" r:id="rId18"/>
    <p:sldId id="258" r:id="rId19"/>
    <p:sldId id="265" r:id="rId20"/>
    <p:sldId id="266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8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15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8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2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09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24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88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2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09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87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3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C542A-A9F7-4C35-8D55-5E155846C0A8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33B6-83E5-46DA-8C84-FB8A07F90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36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раннего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коммуникативно-личностная;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речевая;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художественно-эстетическая;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6978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</p:txBody>
      </p:sp>
      <p:sp>
        <p:nvSpPr>
          <p:cNvPr id="63491" name="Содержимое 2"/>
          <p:cNvSpPr>
            <a:spLocks noGrp="1"/>
          </p:cNvSpPr>
          <p:nvPr>
            <p:ph idx="1"/>
          </p:nvPr>
        </p:nvSpPr>
        <p:spPr>
          <a:xfrm>
            <a:off x="285750" y="1052736"/>
            <a:ext cx="8572500" cy="5616624"/>
          </a:xfrm>
        </p:spPr>
        <p:txBody>
          <a:bodyPr>
            <a:normAutofit lnSpcReduction="10000"/>
          </a:bodyPr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норм и ценностей, принятых в обществе…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и взаимодействия ребенка со взрослыми и сверстниками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самостоятельности, целенаправленности и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социального и эмоционального интеллекта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готовности к совместной деятельности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позитивных установок к различным видам труда и творчества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безопасного поведения в быту, социуме, природе</a:t>
            </a:r>
          </a:p>
          <a:p>
            <a:pPr>
              <a:buFont typeface="Wingdings" pitchFamily="2" charset="2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2530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</p:txBody>
      </p:sp>
      <p:sp>
        <p:nvSpPr>
          <p:cNvPr id="64515" name="Содержимое 2"/>
          <p:cNvSpPr>
            <a:spLocks noGrp="1"/>
          </p:cNvSpPr>
          <p:nvPr>
            <p:ph idx="1"/>
          </p:nvPr>
        </p:nvSpPr>
        <p:spPr>
          <a:xfrm>
            <a:off x="428625" y="836712"/>
            <a:ext cx="8429625" cy="5378351"/>
          </a:xfrm>
        </p:spPr>
        <p:txBody>
          <a:bodyPr>
            <a:normAutofit lnSpcReduction="10000"/>
          </a:bodyPr>
          <a:lstStyle/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интересов, любознательности и познавательной мотивации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действий, становление сознания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воображения и творческой активности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себе, других людях, объектах окружающего мира, их свойствах и отношениях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народа, об отечественных традициях и праздниках, планете Земля как общем доме людей, об особенностях природы, многообразии стран и народов мира</a:t>
            </a:r>
          </a:p>
          <a:p>
            <a:pPr>
              <a:buFont typeface="Wingdings" pitchFamily="2" charset="2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7781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</p:txBody>
      </p:sp>
      <p:sp>
        <p:nvSpPr>
          <p:cNvPr id="65539" name="Содержимое 2"/>
          <p:cNvSpPr>
            <a:spLocks noGrp="1"/>
          </p:cNvSpPr>
          <p:nvPr>
            <p:ph idx="1"/>
          </p:nvPr>
        </p:nvSpPr>
        <p:spPr>
          <a:xfrm>
            <a:off x="428625" y="1124744"/>
            <a:ext cx="8286750" cy="5090319"/>
          </a:xfrm>
        </p:spPr>
        <p:txBody>
          <a:bodyPr>
            <a:noAutofit/>
          </a:bodyPr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речью как средством общения и культуры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активного словаря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связной, грамматически правильной диалогической и монологической речи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звуковой и интонационной культуры речи, фонематического слуха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–синтетической активности как предпосылки обучения грамоте</a:t>
            </a:r>
          </a:p>
        </p:txBody>
      </p:sp>
    </p:spTree>
    <p:extLst>
      <p:ext uri="{BB962C8B-B14F-4D97-AF65-F5344CB8AC3E}">
        <p14:creationId xmlns:p14="http://schemas.microsoft.com/office/powerpoint/2010/main" val="27290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66563" name="Содержимое 2"/>
          <p:cNvSpPr>
            <a:spLocks noGrp="1"/>
          </p:cNvSpPr>
          <p:nvPr>
            <p:ph idx="1"/>
          </p:nvPr>
        </p:nvSpPr>
        <p:spPr>
          <a:xfrm>
            <a:off x="500063" y="1412776"/>
            <a:ext cx="8215312" cy="4873724"/>
          </a:xfrm>
        </p:spPr>
        <p:txBody>
          <a:bodyPr>
            <a:normAutofit/>
          </a:bodyPr>
          <a:lstStyle/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Развитие предпосылок ценностно-смыслового восприятия и понимания произведений искусства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Становление эстетического отношения к окружающему миру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представлений о видах искусства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Восприятие музыки, художественной литературы, фольклора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Стимулирование переживания персонажами художественных произведений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Реализация самостоятельной творческой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5488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</p:txBody>
      </p:sp>
      <p:sp>
        <p:nvSpPr>
          <p:cNvPr id="67587" name="Содержимое 2"/>
          <p:cNvSpPr>
            <a:spLocks noGrp="1"/>
          </p:cNvSpPr>
          <p:nvPr>
            <p:ph idx="1"/>
          </p:nvPr>
        </p:nvSpPr>
        <p:spPr>
          <a:xfrm>
            <a:off x="428625" y="1484784"/>
            <a:ext cx="8358188" cy="4658841"/>
          </a:xfrm>
        </p:spPr>
        <p:txBody>
          <a:bodyPr/>
          <a:lstStyle/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Приобретение опыта двигательной деятельности, направленной на развитие координации, гибкости,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равновесия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крупной и мелкой моторики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Формирование начальных представлений о некоторых видах спорта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Овладение подвижными играми с правилами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Становление целенаправленности и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в двигательной сфере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Становление ценностей здорового образа жизни</a:t>
            </a:r>
          </a:p>
          <a:p>
            <a:pPr>
              <a:buFont typeface="Wingdings" pitchFamily="2" charset="2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93096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2920" y="4005064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Ранний возраст (1- 3 года)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Предметная деятельность и игры с составными и динамическими игрушками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Экспериментирование с материалами и веществами (песок, вода, тесто и пр.)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Общение с взрослым и совместные игры со сверстниками под руководством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Самообслуживание и действия с бытовыми предметами-орудиями (ложка, совок, лопатка и пр.)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Восприятие смысла музыки, сказок, стихов, рассматривание картинок, двигательная активность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99592" y="0"/>
            <a:ext cx="7696200" cy="538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образовательных областей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38636" y="764704"/>
            <a:ext cx="3466728" cy="3024336"/>
          </a:xfrm>
          <a:prstGeom prst="roundRect">
            <a:avLst>
              <a:gd name="adj" fmla="val 10000"/>
            </a:avLst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7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Виды ведущей деятельности </a:t>
            </a:r>
            <a:r>
              <a:rPr lang="ru-RU" altLang="ru-RU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(</a:t>
            </a:r>
            <a:r>
              <a:rPr lang="ru-RU" alt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Д.Б. </a:t>
            </a:r>
            <a:r>
              <a:rPr lang="ru-RU" altLang="ru-RU" sz="40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Эльконин</a:t>
            </a:r>
            <a:r>
              <a:rPr lang="ru-RU" alt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ru-RU" sz="4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5300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9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мне, и я забуду, </a:t>
            </a:r>
          </a:p>
          <a:p>
            <a:pPr marL="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мне, и я запомню, </a:t>
            </a:r>
          </a:p>
          <a:p>
            <a:pPr marL="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 мне действовать самому,</a:t>
            </a:r>
          </a:p>
          <a:p>
            <a:pPr marL="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я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научусь!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4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стандарта дошкольного образования полагают,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реализация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проекта позволит превратить детские сады 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адекватные учреждения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образования, в которых не будет погони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школьными знаниями.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стандар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обязательных требований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определенного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и (или) к профессии, специальности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подготовки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утвержденных федеральным органом исполнительной власти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 выработке государственной политики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нормативно-правовому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регулированию в сфере образования». </a:t>
            </a:r>
          </a:p>
        </p:txBody>
      </p:sp>
    </p:spTree>
    <p:extLst>
      <p:ext uri="{BB962C8B-B14F-4D97-AF65-F5344CB8AC3E}">
        <p14:creationId xmlns:p14="http://schemas.microsoft.com/office/powerpoint/2010/main" val="38464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не могут служить непосредственным основанием при решении управленческих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 ЗА  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0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398"/>
            <a:ext cx="7772400" cy="1470025"/>
          </a:xfrm>
        </p:spPr>
        <p:txBody>
          <a:bodyPr/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Цели ФГОС ДО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 lnSpcReduction="10000"/>
          </a:bodyPr>
          <a:lstStyle/>
          <a:p>
            <a:pPr marL="342900" lvl="0" indent="-342900" algn="just" eaLnBrk="0" fontAlgn="base" hangingPunct="0"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</a:pP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социального статуса 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ДО;</a:t>
            </a:r>
            <a:endParaRPr lang="ru-RU" altLang="ru-RU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</a:pP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</a:t>
            </a:r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равенства возможностей для каждого ребенка в получении качественного дошкольного 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altLang="ru-RU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</a:pP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</a:t>
            </a:r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гарантий уровня и качества образования на основе единства обязательных 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требований;</a:t>
            </a:r>
            <a:endParaRPr lang="ru-RU" altLang="ru-RU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</a:pPr>
            <a:r>
              <a:rPr lang="ru-RU" alt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единства образовательного пространства РФ относительно уровня дошкольного 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altLang="ru-RU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3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Задачи ФГОС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256584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1.Охрана и укрепление физического и психического здоровья детей, в том числе их эмоционального благополучия</a:t>
            </a:r>
          </a:p>
          <a:p>
            <a:pPr lvl="0" eaLnBrk="0" fontAlgn="base" hangingPunct="0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ОВЗ)</a:t>
            </a:r>
          </a:p>
          <a:p>
            <a:pPr lvl="0" eaLnBrk="0" fontAlgn="base" hangingPunct="0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3.Обеспечение преемственности ООП ДО и НОО</a:t>
            </a:r>
          </a:p>
          <a:p>
            <a:pPr lvl="0" eaLnBrk="0" fontAlgn="base" hangingPunct="0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ребенка </a:t>
            </a:r>
          </a:p>
          <a:p>
            <a:pPr lvl="0" eaLnBrk="0" fontAlgn="base" hangingPunct="0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94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Задачи ФГОС ДО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6093296"/>
          </a:xfrm>
        </p:spPr>
        <p:txBody>
          <a:bodyPr>
            <a:normAutofit/>
          </a:bodyPr>
          <a:lstStyle/>
          <a:p>
            <a:pPr lvl="0" algn="just" eaLnBrk="0" fontAlgn="base" hangingPunct="0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altLang="ru-RU" sz="2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alt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ответственности, формирование предпосылок учебной деятельности</a:t>
            </a:r>
          </a:p>
          <a:p>
            <a:pPr lvl="0" algn="just" eaLnBrk="0" fontAlgn="base" hangingPunct="0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alt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 Обеспечение вариативности и разнообразия содержания Программ и организационных форм ДО, возможности формирования Программ различной направленности с учетом образовательных потребностей, способностей и состояния здоровья детей</a:t>
            </a:r>
          </a:p>
          <a:p>
            <a:pPr lvl="0" algn="just" eaLnBrk="0" fontAlgn="base" hangingPunct="0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alt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 Формирование социокультурной среды, соответствующей возрастным, индивидуальным, психологическим и физиологическим особенностям детей</a:t>
            </a:r>
          </a:p>
          <a:p>
            <a:pPr lvl="0" algn="just" eaLnBrk="0" fontAlgn="base" hangingPunct="0">
              <a:spcAft>
                <a:spcPct val="0"/>
              </a:spcAft>
              <a:buClr>
                <a:srgbClr val="CCCC99"/>
              </a:buClr>
              <a:buSzPct val="70000"/>
              <a:buNone/>
            </a:pPr>
            <a:r>
              <a:rPr lang="ru-RU" alt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 Обеспечение психолого-педагогической поддержки семьи и повышение компетентности родителей (законных представителей) в </a:t>
            </a:r>
            <a:r>
              <a:rPr lang="ru-RU" altLang="ru-RU" sz="2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вопросах.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436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Основные принципы ФГОС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517632" cy="525658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Поддержка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разнообразия детства; сохранение уникальности и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детства как важного этапа в общем развитии человека</a:t>
            </a:r>
          </a:p>
          <a:p>
            <a:pPr>
              <a:buFont typeface="Wingdings" pitchFamily="2" charset="2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Личностно-развивающий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 гуманистический характер взаимодействия взрослых и детей</a:t>
            </a:r>
          </a:p>
          <a:p>
            <a:pPr>
              <a:buFont typeface="Wingdings" pitchFamily="2" charset="2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Уважение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личности ребенка</a:t>
            </a:r>
          </a:p>
          <a:p>
            <a:pPr>
              <a:buFont typeface="Wingdings" pitchFamily="2" charset="2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Реализация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6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712968" cy="6192688"/>
          </a:xfrm>
        </p:spPr>
        <p:txBody>
          <a:bodyPr/>
          <a:lstStyle/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ФГОС – это стандарт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дошкольного образования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 словам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Асмолова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«Стандарт дошкольного образования – это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прежде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всего, стандарт поддержки разнообразия детства».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78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человек играющий,                                                 поэтому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стандарте закреплено, что обучение входит в жизнь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через «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ворота детской игры».</a:t>
            </a:r>
          </a:p>
        </p:txBody>
      </p:sp>
    </p:spTree>
    <p:extLst>
      <p:ext uri="{BB962C8B-B14F-4D97-AF65-F5344CB8AC3E}">
        <p14:creationId xmlns:p14="http://schemas.microsoft.com/office/powerpoint/2010/main" val="7023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направлен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снижение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нагрузки на детей.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 индивидуальный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каждому ребенку.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словами, детей не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загонять под одни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949</Words>
  <Application>Microsoft Office PowerPoint</Application>
  <PresentationFormat>Экран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ФГОС </vt:lpstr>
      <vt:lpstr>Цели ФГОС ДО </vt:lpstr>
      <vt:lpstr>Задачи ФГОС ДО</vt:lpstr>
      <vt:lpstr>Задачи ФГОС ДО (продолжение)</vt:lpstr>
      <vt:lpstr>Основные принципы ФГОС ДО</vt:lpstr>
      <vt:lpstr>Презентация PowerPoint</vt:lpstr>
      <vt:lpstr>Презентация PowerPoint</vt:lpstr>
      <vt:lpstr>Презентация PowerPoint</vt:lpstr>
      <vt:lpstr>Образовательные области</vt:lpstr>
      <vt:lpstr>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Презентация PowerPoint</vt:lpstr>
      <vt:lpstr>Виды ведущей деятельности              (Д.Б. Эльконин)</vt:lpstr>
      <vt:lpstr>Презентация PowerPoint</vt:lpstr>
      <vt:lpstr>Презентация PowerPoint</vt:lpstr>
      <vt:lpstr> </vt:lpstr>
      <vt:lpstr>СПАСИБО   ЗА  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20</cp:revision>
  <dcterms:created xsi:type="dcterms:W3CDTF">2016-01-25T07:39:32Z</dcterms:created>
  <dcterms:modified xsi:type="dcterms:W3CDTF">2016-01-30T07:53:41Z</dcterms:modified>
</cp:coreProperties>
</file>