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9" r:id="rId3"/>
    <p:sldId id="270" r:id="rId4"/>
    <p:sldId id="265" r:id="rId5"/>
    <p:sldId id="257" r:id="rId6"/>
    <p:sldId id="271" r:id="rId7"/>
    <p:sldId id="272" r:id="rId8"/>
    <p:sldId id="261" r:id="rId9"/>
    <p:sldId id="262" r:id="rId10"/>
    <p:sldId id="273" r:id="rId11"/>
    <p:sldId id="263" r:id="rId12"/>
    <p:sldId id="274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5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495BC-0271-48A2-8C98-72AD5EC68083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219E790-5002-4FDD-8177-F08B01AD59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1B4BB9-3A24-49B9-B42C-5305E7443CB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F928D-2FD5-4E3A-91E2-BF1DC249A78D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E6C1B-5965-483D-9428-4098E9310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61B8E-DC15-40B0-91FC-6AF512B4E5D2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D18AA-BBC9-4F36-877F-C7A5AC16F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47984-8845-4841-A472-B89FC7A0B281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AEA8-2C35-4512-82C9-27EA5B7D4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7CCF2-6353-4C7F-BAAE-471835367019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FF517-0313-4B44-B386-43A6F596E8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E2B8B-483C-4B74-9E3D-23DB6C19CF50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5BB21-73D3-4DCA-9793-DE3764CFA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B60D-8D9B-46F9-84F8-AB8134B01254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E679F-3F13-47B3-B67A-DF0DC9E59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D1A75-4BDB-4D09-8BDD-9704361854BB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2013D-B15F-4C95-8DE8-1667308F3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34A8-7806-47ED-A97C-C39BD8BC7C86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69755-1142-4DE7-9C4D-278A1320A0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F7B3-C9D0-41A8-9BDE-62B2FDA6BAE7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C8A0F-FE4A-41AC-A301-EC03AF3907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BCDFE-8E6D-42FD-85F8-FF65B025C0F8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9248D-1696-4062-A815-F79A8723B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F37E3-7178-4011-989E-3D3453B9F348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A2439-FCC6-4CBD-BFCF-B759C1EB5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CD2892-B8A3-4641-A57D-BB1D8A0DD992}" type="datetimeFigureOut">
              <a:rPr lang="ru-RU"/>
              <a:pPr>
                <a:defRPr/>
              </a:pPr>
              <a:t>20.10.2013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18AE34-0A20-4391-B743-4A4223240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Verdana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EB641B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EB641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321471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3"/>
                </a:solidFill>
              </a:rPr>
              <a:t>Тема: Парные звонкие и глухие согласные на конце слова.</a:t>
            </a:r>
            <a:endParaRPr lang="ru-RU" sz="4800" dirty="0">
              <a:solidFill>
                <a:schemeClr val="accent3"/>
              </a:solidFill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3857625"/>
            <a:ext cx="8072438" cy="1928813"/>
          </a:xfrm>
        </p:spPr>
        <p:txBody>
          <a:bodyPr/>
          <a:lstStyle/>
          <a:p>
            <a:pPr marR="0" algn="ctr"/>
            <a:r>
              <a:rPr lang="ru-RU" sz="3400" smtClean="0"/>
              <a:t>    </a:t>
            </a:r>
            <a:r>
              <a:rPr lang="ru-RU" sz="3400" b="1" smtClean="0">
                <a:solidFill>
                  <a:schemeClr val="bg1"/>
                </a:solidFill>
              </a:rPr>
              <a:t>б        в        г       д       ж      з              </a:t>
            </a:r>
          </a:p>
          <a:p>
            <a:pPr marR="0" algn="ctr"/>
            <a:endParaRPr lang="ru-RU" sz="3400" b="1" smtClean="0">
              <a:solidFill>
                <a:schemeClr val="bg1"/>
              </a:solidFill>
            </a:endParaRPr>
          </a:p>
          <a:p>
            <a:pPr marR="0" algn="ctr"/>
            <a:r>
              <a:rPr lang="ru-RU" sz="3400" b="1" smtClean="0">
                <a:solidFill>
                  <a:schemeClr val="bg1"/>
                </a:solidFill>
              </a:rPr>
              <a:t>    п       ф       к       т        ш       с    </a:t>
            </a:r>
            <a:r>
              <a:rPr lang="ru-RU" b="1" smtClean="0">
                <a:solidFill>
                  <a:schemeClr val="bg1"/>
                </a:solidFill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42918"/>
            <a:ext cx="7772400" cy="78581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   </a:t>
            </a:r>
            <a:r>
              <a:rPr lang="ru-RU" smtClean="0">
                <a:solidFill>
                  <a:schemeClr val="accent3"/>
                </a:solidFill>
              </a:rPr>
              <a:t>Проверь тест:</a:t>
            </a:r>
            <a:endParaRPr lang="ru-RU">
              <a:solidFill>
                <a:schemeClr val="accent3"/>
              </a:solidFill>
            </a:endParaRPr>
          </a:p>
        </p:txBody>
      </p:sp>
      <p:sp>
        <p:nvSpPr>
          <p:cNvPr id="24578" name="Текст 2"/>
          <p:cNvSpPr>
            <a:spLocks noGrp="1"/>
          </p:cNvSpPr>
          <p:nvPr>
            <p:ph type="body" idx="1"/>
          </p:nvPr>
        </p:nvSpPr>
        <p:spPr>
          <a:xfrm>
            <a:off x="530225" y="1571625"/>
            <a:ext cx="7772400" cy="4643438"/>
          </a:xfrm>
        </p:spPr>
        <p:txBody>
          <a:bodyPr/>
          <a:lstStyle/>
          <a:p>
            <a:r>
              <a:rPr lang="ru-RU" sz="2000" smtClean="0">
                <a:solidFill>
                  <a:schemeClr val="bg1"/>
                </a:solidFill>
              </a:rPr>
              <a:t>1.Закончи правило.                                                  </a:t>
            </a:r>
            <a:r>
              <a:rPr lang="ru-RU" sz="2000" b="1" smtClean="0">
                <a:solidFill>
                  <a:schemeClr val="bg1"/>
                </a:solidFill>
              </a:rPr>
              <a:t>Чтобы проверить парный согласный на конце слова, надо изменить слово так, чтобы после согласного стоял </a:t>
            </a:r>
            <a:r>
              <a:rPr lang="ru-RU" sz="2400" b="1" i="1" smtClean="0">
                <a:solidFill>
                  <a:srgbClr val="00B050"/>
                </a:solidFill>
              </a:rPr>
              <a:t>гласный</a:t>
            </a:r>
            <a:r>
              <a:rPr lang="ru-RU" sz="2000" b="1" smtClean="0">
                <a:solidFill>
                  <a:schemeClr val="bg1"/>
                </a:solidFill>
              </a:rPr>
              <a:t>.</a:t>
            </a:r>
            <a:r>
              <a:rPr lang="ru-RU" sz="2000" smtClean="0"/>
              <a:t>                                         </a:t>
            </a:r>
          </a:p>
          <a:p>
            <a:endParaRPr lang="ru-RU" sz="2000" smtClean="0"/>
          </a:p>
          <a:p>
            <a:r>
              <a:rPr lang="ru-RU" sz="2000" smtClean="0">
                <a:solidFill>
                  <a:schemeClr val="bg1"/>
                </a:solidFill>
              </a:rPr>
              <a:t>2.Вставь пропущенные согласные. Напиши проверочные слова.                                   </a:t>
            </a:r>
            <a:r>
              <a:rPr lang="ru-RU" sz="2000" b="1" smtClean="0">
                <a:solidFill>
                  <a:schemeClr val="bg1"/>
                </a:solidFill>
              </a:rPr>
              <a:t>ланды</a:t>
            </a:r>
            <a:r>
              <a:rPr lang="ru-RU" sz="2400" b="1" i="1" smtClean="0">
                <a:solidFill>
                  <a:srgbClr val="00B050"/>
                </a:solidFill>
              </a:rPr>
              <a:t>ши</a:t>
            </a:r>
            <a:r>
              <a:rPr lang="ru-RU" sz="2000" smtClean="0"/>
              <a:t> </a:t>
            </a:r>
            <a:r>
              <a:rPr lang="ru-RU" sz="2000" b="1" smtClean="0">
                <a:solidFill>
                  <a:schemeClr val="bg1"/>
                </a:solidFill>
              </a:rPr>
              <a:t>–</a:t>
            </a:r>
            <a:r>
              <a:rPr lang="ru-RU" sz="2000" smtClean="0"/>
              <a:t> </a:t>
            </a:r>
            <a:r>
              <a:rPr lang="ru-RU" sz="2000" b="1" smtClean="0">
                <a:solidFill>
                  <a:schemeClr val="bg1"/>
                </a:solidFill>
              </a:rPr>
              <a:t>ланды</a:t>
            </a:r>
            <a:r>
              <a:rPr lang="ru-RU" sz="2400" b="1" i="1" smtClean="0">
                <a:solidFill>
                  <a:srgbClr val="00B050"/>
                </a:solidFill>
              </a:rPr>
              <a:t>ш</a:t>
            </a:r>
            <a:r>
              <a:rPr lang="ru-RU" sz="2000" smtClean="0"/>
              <a:t>                                                  </a:t>
            </a:r>
            <a:r>
              <a:rPr lang="ru-RU" sz="2000" b="1" smtClean="0">
                <a:solidFill>
                  <a:schemeClr val="bg1"/>
                </a:solidFill>
              </a:rPr>
              <a:t>вра</a:t>
            </a:r>
            <a:r>
              <a:rPr lang="ru-RU" sz="2400" b="1" i="1" smtClean="0">
                <a:solidFill>
                  <a:srgbClr val="00B050"/>
                </a:solidFill>
              </a:rPr>
              <a:t>ги</a:t>
            </a:r>
            <a:r>
              <a:rPr lang="ru-RU" sz="2000" smtClean="0"/>
              <a:t> </a:t>
            </a:r>
            <a:r>
              <a:rPr lang="ru-RU" sz="2000" b="1" smtClean="0">
                <a:solidFill>
                  <a:schemeClr val="bg1"/>
                </a:solidFill>
              </a:rPr>
              <a:t>-</a:t>
            </a:r>
            <a:r>
              <a:rPr lang="ru-RU" sz="2000" smtClean="0"/>
              <a:t> </a:t>
            </a:r>
            <a:r>
              <a:rPr lang="ru-RU" sz="2000" b="1" smtClean="0">
                <a:solidFill>
                  <a:schemeClr val="bg1"/>
                </a:solidFill>
              </a:rPr>
              <a:t>вра</a:t>
            </a:r>
            <a:r>
              <a:rPr lang="ru-RU" sz="2400" b="1" i="1" smtClean="0">
                <a:solidFill>
                  <a:srgbClr val="00B050"/>
                </a:solidFill>
              </a:rPr>
              <a:t>г</a:t>
            </a:r>
            <a:r>
              <a:rPr lang="ru-RU" sz="2000" smtClean="0"/>
              <a:t>                                                              </a:t>
            </a:r>
            <a:r>
              <a:rPr lang="ru-RU" sz="2000" b="1" smtClean="0">
                <a:solidFill>
                  <a:schemeClr val="bg1"/>
                </a:solidFill>
              </a:rPr>
              <a:t>матро</a:t>
            </a:r>
            <a:r>
              <a:rPr lang="ru-RU" sz="2400" b="1" i="1" smtClean="0">
                <a:solidFill>
                  <a:srgbClr val="00B050"/>
                </a:solidFill>
              </a:rPr>
              <a:t>сы</a:t>
            </a:r>
            <a:r>
              <a:rPr lang="ru-RU" sz="2000" smtClean="0"/>
              <a:t> </a:t>
            </a:r>
            <a:r>
              <a:rPr lang="ru-RU" sz="2000" b="1" smtClean="0">
                <a:solidFill>
                  <a:schemeClr val="bg1"/>
                </a:solidFill>
              </a:rPr>
              <a:t>– матро</a:t>
            </a:r>
            <a:r>
              <a:rPr lang="ru-RU" sz="2400" b="1" i="1" smtClean="0">
                <a:solidFill>
                  <a:srgbClr val="00B050"/>
                </a:solidFill>
              </a:rPr>
              <a:t>с</a:t>
            </a:r>
            <a:r>
              <a:rPr lang="ru-RU" sz="2000" smtClean="0"/>
              <a:t>                                                  </a:t>
            </a:r>
          </a:p>
          <a:p>
            <a:endParaRPr lang="ru-RU" sz="2000" smtClean="0"/>
          </a:p>
          <a:p>
            <a:r>
              <a:rPr lang="ru-RU" sz="2000" smtClean="0">
                <a:solidFill>
                  <a:schemeClr val="bg1"/>
                </a:solidFill>
              </a:rPr>
              <a:t>3.Исправь ошибки в словах, если есть.                     </a:t>
            </a:r>
            <a:r>
              <a:rPr lang="ru-RU" sz="2000" b="1" smtClean="0">
                <a:solidFill>
                  <a:schemeClr val="bg1"/>
                </a:solidFill>
              </a:rPr>
              <a:t>Кри</a:t>
            </a:r>
            <a:r>
              <a:rPr lang="ru-RU" sz="2400" b="1" i="1" smtClean="0">
                <a:solidFill>
                  <a:srgbClr val="00B050"/>
                </a:solidFill>
              </a:rPr>
              <a:t>к</a:t>
            </a:r>
            <a:r>
              <a:rPr lang="ru-RU" sz="2000" b="1" smtClean="0">
                <a:solidFill>
                  <a:schemeClr val="bg1"/>
                </a:solidFill>
              </a:rPr>
              <a:t>, стол</a:t>
            </a:r>
            <a:r>
              <a:rPr lang="ru-RU" sz="2400" b="1" i="1" smtClean="0">
                <a:solidFill>
                  <a:srgbClr val="00B050"/>
                </a:solidFill>
              </a:rPr>
              <a:t>б</a:t>
            </a:r>
            <a:r>
              <a:rPr lang="ru-RU" sz="2000" b="1" smtClean="0">
                <a:solidFill>
                  <a:schemeClr val="bg1"/>
                </a:solidFill>
              </a:rPr>
              <a:t>, малы</a:t>
            </a:r>
            <a:r>
              <a:rPr lang="ru-RU" sz="2400" b="1" i="1" smtClean="0">
                <a:solidFill>
                  <a:srgbClr val="00B050"/>
                </a:solidFill>
              </a:rPr>
              <a:t>ш</a:t>
            </a:r>
            <a:r>
              <a:rPr lang="ru-RU" sz="2000" b="1" smtClean="0">
                <a:solidFill>
                  <a:schemeClr val="bg1"/>
                </a:solidFill>
              </a:rPr>
              <a:t>, парово</a:t>
            </a:r>
            <a:r>
              <a:rPr lang="ru-RU" sz="2400" b="1" i="1" smtClean="0">
                <a:solidFill>
                  <a:srgbClr val="00B050"/>
                </a:solidFill>
              </a:rPr>
              <a:t>з</a:t>
            </a:r>
            <a:r>
              <a:rPr lang="ru-RU" sz="2000" b="1" smtClean="0">
                <a:solidFill>
                  <a:schemeClr val="bg1"/>
                </a:solidFill>
              </a:rPr>
              <a:t>, </a:t>
            </a:r>
            <a:r>
              <a:rPr lang="ru-RU" sz="2400" b="1" smtClean="0">
                <a:solidFill>
                  <a:schemeClr val="bg1"/>
                </a:solidFill>
              </a:rPr>
              <a:t>гла</a:t>
            </a:r>
            <a:r>
              <a:rPr lang="ru-RU" sz="2800" b="1" i="1" smtClean="0">
                <a:solidFill>
                  <a:srgbClr val="00B050"/>
                </a:solidFill>
              </a:rPr>
              <a:t>з</a:t>
            </a:r>
            <a:r>
              <a:rPr lang="ru-RU" sz="2400" b="1" smtClean="0">
                <a:solidFill>
                  <a:schemeClr val="bg1"/>
                </a:solidFill>
              </a:rPr>
              <a:t>.</a:t>
            </a:r>
            <a:r>
              <a:rPr lang="ru-RU" sz="2400" smtClean="0"/>
              <a:t>          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227" y="776269"/>
            <a:ext cx="7772400" cy="157163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accent3"/>
                </a:solidFill>
              </a:rPr>
              <a:t>Зрительный диктант</a:t>
            </a:r>
            <a:endParaRPr lang="ru-RU">
              <a:solidFill>
                <a:schemeClr val="accent3"/>
              </a:solidFill>
            </a:endParaRPr>
          </a:p>
        </p:txBody>
      </p:sp>
      <p:sp>
        <p:nvSpPr>
          <p:cNvPr id="25602" name="Текст 2"/>
          <p:cNvSpPr>
            <a:spLocks noGrp="1"/>
          </p:cNvSpPr>
          <p:nvPr>
            <p:ph type="body" idx="1"/>
          </p:nvPr>
        </p:nvSpPr>
        <p:spPr>
          <a:xfrm>
            <a:off x="530225" y="2643188"/>
            <a:ext cx="7772400" cy="3000375"/>
          </a:xfrm>
        </p:spPr>
        <p:txBody>
          <a:bodyPr/>
          <a:lstStyle/>
          <a:p>
            <a:r>
              <a:rPr lang="ru-RU" sz="4000" b="1" smtClean="0">
                <a:solidFill>
                  <a:schemeClr val="bg1"/>
                </a:solidFill>
              </a:rPr>
              <a:t>Ночью был сильный мороз. В лужах – лёд. Земля стала твёрдой, как камень. Днём посыпался колкий снег.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/>
            <a:r>
              <a:rPr lang="ru-RU" sz="4800" b="1" smtClean="0">
                <a:solidFill>
                  <a:schemeClr val="hlink"/>
                </a:solidFill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100013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        </a:t>
            </a:r>
            <a:r>
              <a:rPr lang="ru-RU" smtClean="0">
                <a:solidFill>
                  <a:schemeClr val="accent3"/>
                </a:solidFill>
              </a:rPr>
              <a:t>Вопросы:</a:t>
            </a:r>
            <a:endParaRPr lang="ru-RU">
              <a:solidFill>
                <a:schemeClr val="accent3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2071688"/>
            <a:ext cx="7772400" cy="4143375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900" b="1" dirty="0" smtClean="0">
                <a:solidFill>
                  <a:schemeClr val="bg1"/>
                </a:solidFill>
              </a:rPr>
              <a:t>1. Какие парные согласные вы знаете?                                             2.Какие из них звонкие?                                3.Какие –глухие?                                             4.Как правильно написать парную согласную на конце слова?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7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7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r>
              <a:rPr lang="ru-RU" sz="7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endParaRPr lang="ru-RU" sz="72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ru-RU" sz="1100">
              <a:ea typeface="Calibri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108075" y="3749675"/>
            <a:ext cx="12144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179638" y="3749675"/>
            <a:ext cx="121443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786313" y="1714500"/>
            <a:ext cx="9985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[д]</a:t>
            </a:r>
            <a:endParaRPr lang="ru-RU" sz="5400">
              <a:latin typeface="Verdana" pitchFamily="34" charset="0"/>
              <a:ea typeface="Calibri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786313" y="4929188"/>
            <a:ext cx="949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[т]</a:t>
            </a:r>
            <a:endParaRPr lang="ru-RU" sz="5400">
              <a:latin typeface="Verdana" pitchFamily="34" charset="0"/>
              <a:ea typeface="Calibri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000750" y="1714500"/>
            <a:ext cx="11239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[ж]</a:t>
            </a:r>
            <a:endParaRPr lang="ru-RU" sz="5400">
              <a:latin typeface="Verdana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072188" y="4929188"/>
            <a:ext cx="11795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5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[ш]</a:t>
            </a:r>
            <a:endParaRPr lang="ru-RU" sz="5400">
              <a:solidFill>
                <a:srgbClr val="000000"/>
              </a:solidFill>
              <a:ea typeface="Calibri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7429500" y="1714500"/>
            <a:ext cx="1216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[з]</a:t>
            </a:r>
            <a:endParaRPr lang="ru-RU" sz="5400">
              <a:latin typeface="Verdana" pitchFamily="34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7500938" y="4929188"/>
            <a:ext cx="9540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[с]</a:t>
            </a:r>
            <a:endParaRPr lang="ru-RU" sz="5400">
              <a:latin typeface="Verdana" pitchFamily="34" charset="0"/>
              <a:ea typeface="Calibri" pitchFamily="34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3465513" y="3749675"/>
            <a:ext cx="121443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4537075" y="3749675"/>
            <a:ext cx="12144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5822950" y="3821113"/>
            <a:ext cx="121443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7251700" y="3821113"/>
            <a:ext cx="121443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6398" name="Picture 2" descr="C:\Documents and Settings\компьютер\Рабочий стол\анимашки\праздники\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13" y="1500188"/>
            <a:ext cx="1547813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643313" y="1714500"/>
            <a:ext cx="9302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[г]</a:t>
            </a:r>
            <a:endParaRPr lang="ru-RU" sz="5400">
              <a:latin typeface="Verdana" pitchFamily="34" charset="0"/>
              <a:ea typeface="Calibri" pitchFamily="34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643313" y="4929188"/>
            <a:ext cx="9826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[к]</a:t>
            </a:r>
            <a:endParaRPr lang="ru-RU" sz="5400">
              <a:latin typeface="Verdana" pitchFamily="34" charset="0"/>
              <a:ea typeface="Calibri" pitchFamily="34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2286000" y="1500188"/>
            <a:ext cx="12049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5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[в]</a:t>
            </a:r>
            <a:endParaRPr lang="ru-RU" sz="5400">
              <a:latin typeface="Verdana" pitchFamily="34" charset="0"/>
              <a:ea typeface="Calibri" pitchFamily="34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285875" y="1714500"/>
            <a:ext cx="11715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[б] </a:t>
            </a: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2357438" y="4929188"/>
            <a:ext cx="12684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[ф] </a:t>
            </a:r>
            <a:endParaRPr lang="ru-RU" sz="5400">
              <a:latin typeface="Verdana" pitchFamily="34" charset="0"/>
              <a:ea typeface="Calibri" pitchFamily="34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1214438" y="4929188"/>
            <a:ext cx="13620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[п]  </a:t>
            </a:r>
          </a:p>
        </p:txBody>
      </p:sp>
      <p:pic>
        <p:nvPicPr>
          <p:cNvPr id="16405" name="Picture 3" descr="C:\Documents and Settings\компьютер\Рабочий стол\анимашки\животные\собака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14875"/>
            <a:ext cx="1281113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6" name="Picture 2" descr="C:\Documents and Settings\компьютер\Рабочий стол\анимашки\праздники\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1913" y="1652588"/>
            <a:ext cx="1547813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07" name="Прямоугольник 29"/>
          <p:cNvSpPr>
            <a:spLocks noChangeArrowheads="1"/>
          </p:cNvSpPr>
          <p:nvPr/>
        </p:nvSpPr>
        <p:spPr bwMode="auto">
          <a:xfrm>
            <a:off x="571500" y="571500"/>
            <a:ext cx="8001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  <a:cs typeface="Times New Roman" pitchFamily="18" charset="0"/>
              </a:rPr>
              <a:t>Назовите парные звонкие и глухие согласные:</a:t>
            </a:r>
            <a:endParaRPr lang="ru-RU" sz="400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21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428736"/>
            <a:ext cx="7772400" cy="27860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accent3"/>
                </a:solidFill>
              </a:rPr>
              <a:t>Береги (носы) нос в крепкий (морозы) мороз!</a:t>
            </a:r>
            <a:endParaRPr lang="ru-RU">
              <a:solidFill>
                <a:schemeClr val="accent3"/>
              </a:solidFill>
            </a:endParaRPr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500063" y="1285875"/>
            <a:ext cx="7772400" cy="4143375"/>
          </a:xfrm>
        </p:spPr>
        <p:txBody>
          <a:bodyPr/>
          <a:lstStyle/>
          <a:p>
            <a:endParaRPr lang="ru-RU" sz="2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85794"/>
            <a:ext cx="7851648" cy="85725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/>
                </a:solidFill>
              </a:rPr>
              <a:t> Синичкины слова: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43125"/>
            <a:ext cx="7854950" cy="4071938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ru-RU" sz="4400" b="1" smtClean="0">
                <a:solidFill>
                  <a:schemeClr val="bg1"/>
                </a:solidFill>
              </a:rPr>
              <a:t>Сугро. (п, б);  су. (п, б)       </a:t>
            </a:r>
            <a:endParaRPr lang="ru-RU" sz="4000" b="1" smtClean="0">
              <a:solidFill>
                <a:schemeClr val="bg1"/>
              </a:solidFill>
            </a:endParaRPr>
          </a:p>
          <a:p>
            <a:pPr marR="0" algn="l">
              <a:lnSpc>
                <a:spcPct val="80000"/>
              </a:lnSpc>
            </a:pPr>
            <a:endParaRPr lang="ru-RU" sz="3600" b="1" smtClean="0">
              <a:solidFill>
                <a:schemeClr val="bg1"/>
              </a:solidFill>
            </a:endParaRPr>
          </a:p>
          <a:p>
            <a:pPr marR="0" algn="l">
              <a:lnSpc>
                <a:spcPct val="80000"/>
              </a:lnSpc>
            </a:pPr>
            <a:r>
              <a:rPr lang="ru-RU" sz="4400" b="1" smtClean="0">
                <a:solidFill>
                  <a:schemeClr val="bg1"/>
                </a:solidFill>
              </a:rPr>
              <a:t>кро. (т, д);    фла. (г, к)   </a:t>
            </a:r>
            <a:endParaRPr lang="ru-RU" sz="4000" b="1" smtClean="0">
              <a:solidFill>
                <a:schemeClr val="bg1"/>
              </a:solidFill>
            </a:endParaRPr>
          </a:p>
          <a:p>
            <a:pPr marR="0" algn="l">
              <a:lnSpc>
                <a:spcPct val="80000"/>
              </a:lnSpc>
            </a:pPr>
            <a:endParaRPr lang="ru-RU" sz="3600" b="1" smtClean="0">
              <a:solidFill>
                <a:schemeClr val="bg1"/>
              </a:solidFill>
            </a:endParaRPr>
          </a:p>
          <a:p>
            <a:pPr marR="0" algn="l">
              <a:lnSpc>
                <a:spcPct val="80000"/>
              </a:lnSpc>
            </a:pPr>
            <a:r>
              <a:rPr lang="ru-RU" sz="4400" b="1" smtClean="0">
                <a:solidFill>
                  <a:schemeClr val="bg1"/>
                </a:solidFill>
              </a:rPr>
              <a:t>са. (т, д);</a:t>
            </a:r>
            <a:r>
              <a:rPr lang="ru-RU" sz="4000" b="1" smtClean="0">
                <a:solidFill>
                  <a:schemeClr val="bg1"/>
                </a:solidFill>
              </a:rPr>
              <a:t>     </a:t>
            </a:r>
            <a:r>
              <a:rPr lang="ru-RU" sz="4400" b="1" smtClean="0">
                <a:solidFill>
                  <a:schemeClr val="bg1"/>
                </a:solidFill>
              </a:rPr>
              <a:t>клю. (ф, в)</a:t>
            </a:r>
            <a:r>
              <a:rPr lang="ru-RU" sz="2800" b="1" smtClean="0">
                <a:solidFill>
                  <a:schemeClr val="bg1"/>
                </a:solidFill>
              </a:rPr>
              <a:t>                     </a:t>
            </a:r>
            <a:endParaRPr lang="ru-RU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85794"/>
            <a:ext cx="7772400" cy="71438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accent3"/>
                </a:solidFill>
              </a:rPr>
              <a:t>   Проверь себя:</a:t>
            </a:r>
            <a:endParaRPr lang="ru-RU">
              <a:solidFill>
                <a:schemeClr val="accent3"/>
              </a:solidFill>
            </a:endParaRPr>
          </a:p>
        </p:txBody>
      </p:sp>
      <p:sp>
        <p:nvSpPr>
          <p:cNvPr id="20482" name="Текст 2"/>
          <p:cNvSpPr>
            <a:spLocks noGrp="1"/>
          </p:cNvSpPr>
          <p:nvPr>
            <p:ph type="body" idx="1"/>
          </p:nvPr>
        </p:nvSpPr>
        <p:spPr>
          <a:xfrm>
            <a:off x="530225" y="1785938"/>
            <a:ext cx="7772400" cy="3786187"/>
          </a:xfrm>
        </p:spPr>
        <p:txBody>
          <a:bodyPr/>
          <a:lstStyle/>
          <a:p>
            <a:r>
              <a:rPr lang="ru-RU" sz="4400" smtClean="0"/>
              <a:t>Сугро</a:t>
            </a:r>
            <a:r>
              <a:rPr lang="ru-RU" sz="4400" u="sng" smtClean="0">
                <a:solidFill>
                  <a:srgbClr val="00B050"/>
                </a:solidFill>
              </a:rPr>
              <a:t>б</a:t>
            </a:r>
            <a:r>
              <a:rPr lang="ru-RU" sz="4400" smtClean="0"/>
              <a:t>-сугро</a:t>
            </a:r>
            <a:r>
              <a:rPr lang="ru-RU" sz="4400" smtClean="0">
                <a:solidFill>
                  <a:srgbClr val="00B050"/>
                </a:solidFill>
              </a:rPr>
              <a:t>б</a:t>
            </a:r>
            <a:r>
              <a:rPr lang="ru-RU" sz="4400" smtClean="0">
                <a:solidFill>
                  <a:srgbClr val="FF0000"/>
                </a:solidFill>
              </a:rPr>
              <a:t>ы;</a:t>
            </a:r>
            <a:r>
              <a:rPr lang="ru-RU" sz="4400" smtClean="0"/>
              <a:t>су</a:t>
            </a:r>
            <a:r>
              <a:rPr lang="ru-RU" sz="4400" smtClean="0">
                <a:solidFill>
                  <a:srgbClr val="00B050"/>
                </a:solidFill>
              </a:rPr>
              <a:t>п</a:t>
            </a:r>
            <a:r>
              <a:rPr lang="ru-RU" sz="4400" smtClean="0"/>
              <a:t>-су</a:t>
            </a:r>
            <a:r>
              <a:rPr lang="ru-RU" sz="4400" smtClean="0">
                <a:solidFill>
                  <a:srgbClr val="00B050"/>
                </a:solidFill>
              </a:rPr>
              <a:t>п</a:t>
            </a:r>
            <a:r>
              <a:rPr lang="ru-RU" sz="4400" smtClean="0">
                <a:solidFill>
                  <a:srgbClr val="FF0000"/>
                </a:solidFill>
              </a:rPr>
              <a:t>ы</a:t>
            </a:r>
            <a:r>
              <a:rPr lang="ru-RU" sz="4000" smtClean="0"/>
              <a:t>            </a:t>
            </a:r>
          </a:p>
          <a:p>
            <a:endParaRPr lang="ru-RU" sz="2000" smtClean="0"/>
          </a:p>
          <a:p>
            <a:r>
              <a:rPr lang="ru-RU" sz="4400" smtClean="0"/>
              <a:t>кро</a:t>
            </a:r>
            <a:r>
              <a:rPr lang="ru-RU" sz="4400" smtClean="0">
                <a:solidFill>
                  <a:srgbClr val="00B050"/>
                </a:solidFill>
              </a:rPr>
              <a:t>т</a:t>
            </a:r>
            <a:r>
              <a:rPr lang="ru-RU" sz="4400" smtClean="0"/>
              <a:t>-кро</a:t>
            </a:r>
            <a:r>
              <a:rPr lang="ru-RU" sz="4400" smtClean="0">
                <a:solidFill>
                  <a:srgbClr val="00B050"/>
                </a:solidFill>
              </a:rPr>
              <a:t>т</a:t>
            </a:r>
            <a:r>
              <a:rPr lang="ru-RU" sz="4400" smtClean="0">
                <a:solidFill>
                  <a:srgbClr val="FF0000"/>
                </a:solidFill>
              </a:rPr>
              <a:t>ы;</a:t>
            </a:r>
            <a:r>
              <a:rPr lang="ru-RU" sz="4400" smtClean="0"/>
              <a:t> фла</a:t>
            </a:r>
            <a:r>
              <a:rPr lang="ru-RU" sz="4400" smtClean="0">
                <a:solidFill>
                  <a:srgbClr val="00B050"/>
                </a:solidFill>
              </a:rPr>
              <a:t>г</a:t>
            </a:r>
            <a:r>
              <a:rPr lang="ru-RU" sz="4400" smtClean="0"/>
              <a:t>-фла</a:t>
            </a:r>
            <a:r>
              <a:rPr lang="ru-RU" sz="4400" smtClean="0">
                <a:solidFill>
                  <a:srgbClr val="00B050"/>
                </a:solidFill>
              </a:rPr>
              <a:t>г</a:t>
            </a:r>
            <a:r>
              <a:rPr lang="ru-RU" sz="4400" smtClean="0">
                <a:solidFill>
                  <a:srgbClr val="FF0000"/>
                </a:solidFill>
              </a:rPr>
              <a:t>и</a:t>
            </a:r>
            <a:r>
              <a:rPr lang="ru-RU" sz="4000" smtClean="0"/>
              <a:t>        </a:t>
            </a:r>
          </a:p>
          <a:p>
            <a:endParaRPr lang="ru-RU" sz="2000" smtClean="0"/>
          </a:p>
          <a:p>
            <a:r>
              <a:rPr lang="ru-RU" sz="4400" smtClean="0"/>
              <a:t>са</a:t>
            </a:r>
            <a:r>
              <a:rPr lang="ru-RU" sz="4400" smtClean="0">
                <a:solidFill>
                  <a:srgbClr val="00B050"/>
                </a:solidFill>
              </a:rPr>
              <a:t>д</a:t>
            </a:r>
            <a:r>
              <a:rPr lang="ru-RU" sz="4400" smtClean="0"/>
              <a:t>-са</a:t>
            </a:r>
            <a:r>
              <a:rPr lang="ru-RU" sz="4400" smtClean="0">
                <a:solidFill>
                  <a:srgbClr val="00B050"/>
                </a:solidFill>
              </a:rPr>
              <a:t>д</a:t>
            </a:r>
            <a:r>
              <a:rPr lang="ru-RU" sz="4400" smtClean="0">
                <a:solidFill>
                  <a:srgbClr val="FF0000"/>
                </a:solidFill>
              </a:rPr>
              <a:t>ы;</a:t>
            </a:r>
            <a:r>
              <a:rPr lang="ru-RU" sz="4400" smtClean="0"/>
              <a:t>     клю</a:t>
            </a:r>
            <a:r>
              <a:rPr lang="ru-RU" sz="4400" smtClean="0">
                <a:solidFill>
                  <a:srgbClr val="00B050"/>
                </a:solidFill>
              </a:rPr>
              <a:t>в</a:t>
            </a:r>
            <a:r>
              <a:rPr lang="ru-RU" sz="4400" smtClean="0"/>
              <a:t>-клю</a:t>
            </a:r>
            <a:r>
              <a:rPr lang="ru-RU" sz="4400" smtClean="0">
                <a:solidFill>
                  <a:srgbClr val="00B050"/>
                </a:solidFill>
              </a:rPr>
              <a:t>в</a:t>
            </a:r>
            <a:r>
              <a:rPr lang="ru-RU" sz="4400" smtClean="0">
                <a:solidFill>
                  <a:srgbClr val="FF0000"/>
                </a:solidFill>
              </a:rPr>
              <a:t>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92869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  </a:t>
            </a:r>
            <a:r>
              <a:rPr lang="ru-RU" smtClean="0">
                <a:solidFill>
                  <a:schemeClr val="accent3"/>
                </a:solidFill>
              </a:rPr>
              <a:t>Помощь дятлу:</a:t>
            </a:r>
            <a:endParaRPr lang="ru-RU">
              <a:solidFill>
                <a:schemeClr val="accent3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2143125"/>
            <a:ext cx="7772400" cy="2714625"/>
          </a:xfrm>
        </p:spPr>
        <p:txBody>
          <a:bodyPr>
            <a:normAutofit fontScale="92500"/>
          </a:bodyPr>
          <a:lstStyle/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   </a:t>
            </a:r>
            <a:r>
              <a:rPr lang="ru-RU" sz="6600" b="1" dirty="0" smtClean="0">
                <a:solidFill>
                  <a:schemeClr val="bg1"/>
                </a:solidFill>
              </a:rPr>
              <a:t>Игра «Спустись по лесенке»  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14356"/>
            <a:ext cx="7772400" cy="114300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accent3"/>
                </a:solidFill>
              </a:rPr>
              <a:t>Задание снегиря:</a:t>
            </a:r>
            <a:endParaRPr lang="ru-RU">
              <a:solidFill>
                <a:schemeClr val="accent3"/>
              </a:solidFill>
            </a:endParaRPr>
          </a:p>
        </p:txBody>
      </p:sp>
      <p:sp>
        <p:nvSpPr>
          <p:cNvPr id="22530" name="Текст 2"/>
          <p:cNvSpPr>
            <a:spLocks noGrp="1"/>
          </p:cNvSpPr>
          <p:nvPr>
            <p:ph type="body" idx="1"/>
          </p:nvPr>
        </p:nvSpPr>
        <p:spPr>
          <a:xfrm>
            <a:off x="530225" y="2071688"/>
            <a:ext cx="7772400" cy="4071937"/>
          </a:xfrm>
        </p:spPr>
        <p:txBody>
          <a:bodyPr/>
          <a:lstStyle/>
          <a:p>
            <a:r>
              <a:rPr lang="ru-RU" sz="6000" b="1" smtClean="0">
                <a:solidFill>
                  <a:schemeClr val="bg1"/>
                </a:solidFill>
              </a:rPr>
              <a:t>Паша, на кормушку, дуб, повесил.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smtClean="0">
                <a:solidFill>
                  <a:schemeClr val="accent3"/>
                </a:solidFill>
              </a:rPr>
              <a:t>Восстановление деформированного текста:</a:t>
            </a:r>
            <a:endParaRPr lang="ru-RU" sz="4800">
              <a:solidFill>
                <a:schemeClr val="accent3"/>
              </a:solidFill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1"/>
          </p:nvPr>
        </p:nvSpPr>
        <p:spPr>
          <a:xfrm>
            <a:off x="530225" y="3071813"/>
            <a:ext cx="8185150" cy="3000375"/>
          </a:xfrm>
        </p:spPr>
        <p:txBody>
          <a:bodyPr/>
          <a:lstStyle/>
          <a:p>
            <a:r>
              <a:rPr lang="ru-RU" sz="5400" b="1" smtClean="0">
                <a:solidFill>
                  <a:schemeClr val="bg1"/>
                </a:solidFill>
              </a:rPr>
              <a:t>Паша на ду</a:t>
            </a:r>
            <a:r>
              <a:rPr lang="ru-RU" sz="5400" b="1" smtClean="0">
                <a:solidFill>
                  <a:srgbClr val="00B050"/>
                </a:solidFill>
              </a:rPr>
              <a:t>б</a:t>
            </a:r>
            <a:r>
              <a:rPr lang="ru-RU" sz="5400" b="1" smtClean="0">
                <a:solidFill>
                  <a:schemeClr val="bg1"/>
                </a:solidFill>
              </a:rPr>
              <a:t> п</a:t>
            </a:r>
            <a:r>
              <a:rPr lang="ru-RU" sz="5400" b="1" smtClean="0">
                <a:solidFill>
                  <a:srgbClr val="00B050"/>
                </a:solidFill>
              </a:rPr>
              <a:t>о</a:t>
            </a:r>
            <a:r>
              <a:rPr lang="ru-RU" sz="5400" b="1" smtClean="0">
                <a:solidFill>
                  <a:schemeClr val="bg1"/>
                </a:solidFill>
              </a:rPr>
              <a:t>весил к</a:t>
            </a:r>
            <a:r>
              <a:rPr lang="ru-RU" sz="5400" b="1" smtClean="0">
                <a:solidFill>
                  <a:srgbClr val="00B050"/>
                </a:solidFill>
              </a:rPr>
              <a:t>о</a:t>
            </a:r>
            <a:r>
              <a:rPr lang="ru-RU" sz="5400" b="1" smtClean="0">
                <a:solidFill>
                  <a:schemeClr val="bg1"/>
                </a:solidFill>
              </a:rPr>
              <a:t>рму</a:t>
            </a:r>
            <a:r>
              <a:rPr lang="ru-RU" sz="5400" b="1" smtClean="0">
                <a:solidFill>
                  <a:srgbClr val="00B050"/>
                </a:solidFill>
              </a:rPr>
              <a:t>ш</a:t>
            </a:r>
            <a:r>
              <a:rPr lang="ru-RU" sz="5400" b="1" smtClean="0">
                <a:solidFill>
                  <a:schemeClr val="bg1"/>
                </a:solidFill>
              </a:rPr>
              <a:t>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148</Words>
  <Application>Microsoft Office PowerPoint</Application>
  <PresentationFormat>Экран (4:3)</PresentationFormat>
  <Paragraphs>41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Verdana</vt:lpstr>
      <vt:lpstr>Arial</vt:lpstr>
      <vt:lpstr>Wingdings 2</vt:lpstr>
      <vt:lpstr>Calibri</vt:lpstr>
      <vt:lpstr>Times New Roman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Парные звонкие и глухие согласные на конце слова.</dc:title>
  <dc:creator>компьютер</dc:creator>
  <cp:lastModifiedBy>Asus</cp:lastModifiedBy>
  <cp:revision>55</cp:revision>
  <dcterms:created xsi:type="dcterms:W3CDTF">2010-12-16T14:50:00Z</dcterms:created>
  <dcterms:modified xsi:type="dcterms:W3CDTF">2013-10-20T04:14:18Z</dcterms:modified>
</cp:coreProperties>
</file>