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349" autoAdjust="0"/>
  </p:normalViewPr>
  <p:slideViewPr>
    <p:cSldViewPr>
      <p:cViewPr varScale="1">
        <p:scale>
          <a:sx n="59" d="100"/>
          <a:sy n="59" d="100"/>
        </p:scale>
        <p:origin x="-816"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2">
        <a:schemeClr val="bg1"/>
      </p:bgRef>
    </p:bg>
    <p:spTree>
      <p:nvGrpSpPr>
        <p:cNvPr id="1" name=""/>
        <p:cNvGrpSpPr/>
        <p:nvPr/>
      </p:nvGrpSpPr>
      <p:grpSpPr>
        <a:xfrm>
          <a:off x="0" y="0"/>
          <a:ext cx="0" cy="0"/>
          <a:chOff x="0" y="0"/>
          <a:chExt cx="0" cy="0"/>
        </a:xfrm>
      </p:grpSpPr>
      <p:sp>
        <p:nvSpPr>
          <p:cNvPr id="8" name="Прямоугольник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Прямая соединительная линия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Заголовок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ru-RU" smtClean="0"/>
              <a:t>Образец заголовка</a:t>
            </a:r>
            <a:endParaRPr kumimoji="0" lang="en-US"/>
          </a:p>
        </p:txBody>
      </p:sp>
      <p:sp>
        <p:nvSpPr>
          <p:cNvPr id="25" name="Подзаголовок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31" name="Дата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683D2146-4951-471E-8E2B-9E3CBA6C9250}" type="datetimeFigureOut">
              <a:rPr lang="ru-RU" smtClean="0"/>
              <a:t>19.02.2014</a:t>
            </a:fld>
            <a:endParaRPr lang="ru-RU"/>
          </a:p>
        </p:txBody>
      </p:sp>
      <p:sp>
        <p:nvSpPr>
          <p:cNvPr id="18" name="Нижний колонтитул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ru-RU"/>
          </a:p>
        </p:txBody>
      </p:sp>
      <p:sp>
        <p:nvSpPr>
          <p:cNvPr id="29" name="Номер слайда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8CCF20ED-259B-4C1C-B86B-6D9F9278CF4B}"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683D2146-4951-471E-8E2B-9E3CBA6C9250}" type="datetimeFigureOut">
              <a:rPr lang="ru-RU" smtClean="0"/>
              <a:t>19.02.2014</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8CCF20ED-259B-4C1C-B86B-6D9F9278CF4B}"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53200" y="274955"/>
            <a:ext cx="1524000" cy="5851525"/>
          </a:xfrm>
        </p:spPr>
        <p:txBody>
          <a:bodyPr vert="eaVert" ancho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2"/>
            <a:ext cx="60198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a:xfrm>
            <a:off x="4242816" y="6557946"/>
            <a:ext cx="2002464" cy="226902"/>
          </a:xfrm>
        </p:spPr>
        <p:txBody>
          <a:bodyPr/>
          <a:lstStyle>
            <a:extLst/>
          </a:lstStyle>
          <a:p>
            <a:fld id="{683D2146-4951-471E-8E2B-9E3CBA6C9250}" type="datetimeFigureOut">
              <a:rPr lang="ru-RU" smtClean="0"/>
              <a:t>19.02.2014</a:t>
            </a:fld>
            <a:endParaRPr lang="ru-RU"/>
          </a:p>
        </p:txBody>
      </p:sp>
      <p:sp>
        <p:nvSpPr>
          <p:cNvPr id="5" name="Нижний колонтитул 4"/>
          <p:cNvSpPr>
            <a:spLocks noGrp="1"/>
          </p:cNvSpPr>
          <p:nvPr>
            <p:ph type="ftr" sz="quarter" idx="11"/>
          </p:nvPr>
        </p:nvSpPr>
        <p:spPr>
          <a:xfrm>
            <a:off x="457200" y="6556248"/>
            <a:ext cx="3657600" cy="228600"/>
          </a:xfrm>
        </p:spPr>
        <p:txBody>
          <a:bodyPr/>
          <a:lstStyle>
            <a:extLst/>
          </a:lstStyle>
          <a:p>
            <a:endParaRPr lang="ru-RU"/>
          </a:p>
        </p:txBody>
      </p:sp>
      <p:sp>
        <p:nvSpPr>
          <p:cNvPr id="6" name="Номер слайда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8CCF20ED-259B-4C1C-B86B-6D9F9278CF4B}"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Объект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683D2146-4951-471E-8E2B-9E3CBA6C9250}" type="datetimeFigureOut">
              <a:rPr lang="ru-RU" smtClean="0"/>
              <a:t>19.02.2014</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8CCF20ED-259B-4C1C-B86B-6D9F9278CF4B}"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683D2146-4951-471E-8E2B-9E3CBA6C9250}" type="datetimeFigureOut">
              <a:rPr lang="ru-RU" smtClean="0"/>
              <a:t>19.02.2014</a:t>
            </a:fld>
            <a:endParaRPr lang="ru-RU"/>
          </a:p>
        </p:txBody>
      </p:sp>
      <p:sp>
        <p:nvSpPr>
          <p:cNvPr id="5" name="Нижний колонтитул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ru-RU"/>
          </a:p>
        </p:txBody>
      </p:sp>
      <p:sp>
        <p:nvSpPr>
          <p:cNvPr id="6" name="Номер слайда 5"/>
          <p:cNvSpPr>
            <a:spLocks noGrp="1"/>
          </p:cNvSpPr>
          <p:nvPr>
            <p:ph type="sldNum" sz="quarter" idx="12"/>
          </p:nvPr>
        </p:nvSpPr>
        <p:spPr>
          <a:xfrm>
            <a:off x="6733952" y="6555112"/>
            <a:ext cx="588336" cy="228600"/>
          </a:xfrm>
        </p:spPr>
        <p:txBody>
          <a:bodyPr/>
          <a:lstStyle>
            <a:extLst/>
          </a:lstStyle>
          <a:p>
            <a:fld id="{8CCF20ED-259B-4C1C-B86B-6D9F9278CF4B}"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extLst/>
          </a:lstStyle>
          <a:p>
            <a:r>
              <a:rPr kumimoji="0" lang="ru-RU" smtClean="0"/>
              <a:t>Образец заголовка</a:t>
            </a:r>
            <a:endParaRPr kumimoji="0" lang="en-US"/>
          </a:p>
        </p:txBody>
      </p:sp>
      <p:sp>
        <p:nvSpPr>
          <p:cNvPr id="3" name="Объект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683D2146-4951-471E-8E2B-9E3CBA6C9250}" type="datetimeFigureOut">
              <a:rPr lang="ru-RU" smtClean="0"/>
              <a:t>19.02.2014</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8CCF20ED-259B-4C1C-B86B-6D9F9278CF4B}"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nchor="b"/>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Объект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Объект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683D2146-4951-471E-8E2B-9E3CBA6C9250}" type="datetimeFigureOut">
              <a:rPr lang="ru-RU" smtClean="0"/>
              <a:t>19.02.2014</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8CCF20ED-259B-4C1C-B86B-6D9F9278CF4B}"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683D2146-4951-471E-8E2B-9E3CBA6C9250}" type="datetimeFigureOut">
              <a:rPr lang="ru-RU" smtClean="0"/>
              <a:t>19.02.2014</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8CCF20ED-259B-4C1C-B86B-6D9F9278CF4B}"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solidFill>
                  <a:schemeClr val="tx2"/>
                </a:solidFill>
              </a:defRPr>
            </a:lvl1pPr>
            <a:extLst/>
          </a:lstStyle>
          <a:p>
            <a:fld id="{683D2146-4951-471E-8E2B-9E3CBA6C9250}" type="datetimeFigureOut">
              <a:rPr lang="ru-RU" smtClean="0"/>
              <a:t>19.02.2014</a:t>
            </a:fld>
            <a:endParaRPr lang="ru-RU"/>
          </a:p>
        </p:txBody>
      </p:sp>
      <p:sp>
        <p:nvSpPr>
          <p:cNvPr id="3" name="Нижний колонтитул 2"/>
          <p:cNvSpPr>
            <a:spLocks noGrp="1"/>
          </p:cNvSpPr>
          <p:nvPr>
            <p:ph type="ftr" sz="quarter" idx="11"/>
          </p:nvPr>
        </p:nvSpPr>
        <p:spPr/>
        <p:txBody>
          <a:bodyPr/>
          <a:lstStyle>
            <a:lvl1pPr>
              <a:defRPr>
                <a:solidFill>
                  <a:schemeClr val="tx2"/>
                </a:solidFill>
              </a:defRPr>
            </a:lvl1pPr>
            <a:extLst/>
          </a:lstStyle>
          <a:p>
            <a:endParaRPr lang="ru-RU"/>
          </a:p>
        </p:txBody>
      </p:sp>
      <p:sp>
        <p:nvSpPr>
          <p:cNvPr id="4" name="Номер слайда 3"/>
          <p:cNvSpPr>
            <a:spLocks noGrp="1"/>
          </p:cNvSpPr>
          <p:nvPr>
            <p:ph type="sldNum" sz="quarter" idx="12"/>
          </p:nvPr>
        </p:nvSpPr>
        <p:spPr/>
        <p:txBody>
          <a:bodyPr/>
          <a:lstStyle>
            <a:extLst/>
          </a:lstStyle>
          <a:p>
            <a:fld id="{8CCF20ED-259B-4C1C-B86B-6D9F9278CF4B}"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Объект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683D2146-4951-471E-8E2B-9E3CBA6C9250}" type="datetimeFigureOut">
              <a:rPr lang="ru-RU" smtClean="0"/>
              <a:t>19.02.2014</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8CCF20ED-259B-4C1C-B86B-6D9F9278CF4B}"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2"/>
      </p:bgRef>
    </p:bg>
    <p:spTree>
      <p:nvGrpSpPr>
        <p:cNvPr id="1" name=""/>
        <p:cNvGrpSpPr/>
        <p:nvPr/>
      </p:nvGrpSpPr>
      <p:grpSpPr>
        <a:xfrm>
          <a:off x="0" y="0"/>
          <a:ext cx="0" cy="0"/>
          <a:chOff x="0" y="0"/>
          <a:chExt cx="0" cy="0"/>
        </a:xfrm>
      </p:grpSpPr>
      <p:sp>
        <p:nvSpPr>
          <p:cNvPr id="8" name="Прямоугольник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Прямоугольник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Заголовок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ru-RU" smtClean="0"/>
              <a:t>Образец заголовка</a:t>
            </a:r>
            <a:endParaRPr kumimoji="0" lang="en-US" dirty="0"/>
          </a:p>
        </p:txBody>
      </p:sp>
      <p:sp>
        <p:nvSpPr>
          <p:cNvPr id="4" name="Текст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ru-RU" smtClean="0"/>
              <a:t>Образец текста</a:t>
            </a:r>
          </a:p>
        </p:txBody>
      </p:sp>
      <p:sp>
        <p:nvSpPr>
          <p:cNvPr id="5" name="Дата 4"/>
          <p:cNvSpPr>
            <a:spLocks noGrp="1"/>
          </p:cNvSpPr>
          <p:nvPr>
            <p:ph type="dt" sz="half" idx="10"/>
          </p:nvPr>
        </p:nvSpPr>
        <p:spPr/>
        <p:txBody>
          <a:bodyPr/>
          <a:lstStyle>
            <a:extLst/>
          </a:lstStyle>
          <a:p>
            <a:fld id="{683D2146-4951-471E-8E2B-9E3CBA6C9250}" type="datetimeFigureOut">
              <a:rPr lang="ru-RU" smtClean="0"/>
              <a:t>19.02.2014</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8CCF20ED-259B-4C1C-B86B-6D9F9278CF4B}" type="slidenum">
              <a:rPr lang="ru-RU" smtClean="0"/>
              <a:t>‹#›</a:t>
            </a:fld>
            <a:endParaRPr lang="ru-RU"/>
          </a:p>
        </p:txBody>
      </p:sp>
      <p:sp>
        <p:nvSpPr>
          <p:cNvPr id="10" name="Рисунок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ru-RU" smtClean="0"/>
              <a:t>Вставка рисунка</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Прямоугольник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Заголовок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ru-RU" smtClean="0"/>
              <a:t>Образец заголовка</a:t>
            </a:r>
            <a:endParaRPr kumimoji="0" lang="en-US"/>
          </a:p>
        </p:txBody>
      </p:sp>
      <p:sp>
        <p:nvSpPr>
          <p:cNvPr id="31" name="Текст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7" name="Дата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683D2146-4951-471E-8E2B-9E3CBA6C9250}" type="datetimeFigureOut">
              <a:rPr lang="ru-RU" smtClean="0"/>
              <a:t>19.02.2014</a:t>
            </a:fld>
            <a:endParaRPr lang="ru-RU"/>
          </a:p>
        </p:txBody>
      </p:sp>
      <p:sp>
        <p:nvSpPr>
          <p:cNvPr id="4" name="Нижний колонтитул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ru-RU"/>
          </a:p>
        </p:txBody>
      </p:sp>
      <p:sp>
        <p:nvSpPr>
          <p:cNvPr id="16" name="Номер слайда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8CCF20ED-259B-4C1C-B86B-6D9F9278CF4B}"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51520" y="533400"/>
            <a:ext cx="8220748" cy="2868168"/>
          </a:xfrm>
        </p:spPr>
        <p:txBody>
          <a:bodyPr>
            <a:normAutofit/>
          </a:bodyPr>
          <a:lstStyle/>
          <a:p>
            <a:r>
              <a:rPr lang="ru-RU" dirty="0" smtClean="0"/>
              <a:t>«</a:t>
            </a:r>
            <a:r>
              <a:rPr lang="ru-RU" dirty="0" err="1" smtClean="0"/>
              <a:t>Здоровьесберегающие</a:t>
            </a:r>
            <a:r>
              <a:rPr lang="ru-RU" dirty="0" smtClean="0"/>
              <a:t> </a:t>
            </a:r>
            <a:r>
              <a:rPr lang="ru-RU" dirty="0" smtClean="0"/>
              <a:t>технологии в логопедической работе»</a:t>
            </a:r>
            <a:endParaRPr lang="ru-RU" dirty="0"/>
          </a:p>
        </p:txBody>
      </p:sp>
      <p:sp>
        <p:nvSpPr>
          <p:cNvPr id="3" name="Подзаголовок 2"/>
          <p:cNvSpPr>
            <a:spLocks noGrp="1"/>
          </p:cNvSpPr>
          <p:nvPr>
            <p:ph type="subTitle" idx="1"/>
          </p:nvPr>
        </p:nvSpPr>
        <p:spPr>
          <a:xfrm>
            <a:off x="3354442" y="5229200"/>
            <a:ext cx="5114778" cy="1296144"/>
          </a:xfrm>
        </p:spPr>
        <p:txBody>
          <a:bodyPr>
            <a:normAutofit/>
          </a:bodyPr>
          <a:lstStyle/>
          <a:p>
            <a:endParaRPr lang="ru-RU" dirty="0" smtClean="0"/>
          </a:p>
          <a:p>
            <a:r>
              <a:rPr lang="ru-RU" dirty="0" smtClean="0"/>
              <a:t>Учитель-логопед </a:t>
            </a:r>
            <a:r>
              <a:rPr lang="ru-RU" dirty="0" smtClean="0"/>
              <a:t>МКДОУ №5 «Одуванчик» </a:t>
            </a:r>
            <a:r>
              <a:rPr lang="ru-RU" dirty="0" err="1" smtClean="0"/>
              <a:t>Талалаева</a:t>
            </a:r>
            <a:r>
              <a:rPr lang="ru-RU" dirty="0" smtClean="0"/>
              <a:t> Е.Ю.</a:t>
            </a:r>
            <a:endParaRPr lang="ru-RU"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t>2. Дыхательная гимнастика.</a:t>
            </a:r>
            <a:r>
              <a:rPr lang="ru-RU" dirty="0"/>
              <a:t/>
            </a:r>
            <a:br>
              <a:rPr lang="ru-RU" dirty="0"/>
            </a:br>
            <a:endParaRPr lang="ru-RU" dirty="0"/>
          </a:p>
        </p:txBody>
      </p:sp>
      <p:sp>
        <p:nvSpPr>
          <p:cNvPr id="3" name="Содержимое 2"/>
          <p:cNvSpPr>
            <a:spLocks noGrp="1"/>
          </p:cNvSpPr>
          <p:nvPr>
            <p:ph idx="1"/>
          </p:nvPr>
        </p:nvSpPr>
        <p:spPr/>
        <p:txBody>
          <a:bodyPr>
            <a:normAutofit fontScale="92500" lnSpcReduction="20000"/>
          </a:bodyPr>
          <a:lstStyle/>
          <a:p>
            <a:r>
              <a:rPr lang="ru-RU" dirty="0"/>
              <a:t>Неотъемлемая часть оздоровительного режима – дыхательная гимнастика, способствующая развитию и укреплению грудной </a:t>
            </a:r>
            <a:r>
              <a:rPr lang="ru-RU" dirty="0" smtClean="0"/>
              <a:t>клетки, </a:t>
            </a:r>
            <a:r>
              <a:rPr lang="ru-RU" dirty="0"/>
              <a:t>насыщению кислородом коры головного мозга и улучшению работы всех центров. Упражнения дыхательной гимнастики направлены на закрепление навыков </a:t>
            </a:r>
            <a:r>
              <a:rPr lang="ru-RU" dirty="0" err="1"/>
              <a:t>диафрагмально</a:t>
            </a:r>
            <a:r>
              <a:rPr lang="ru-RU" dirty="0"/>
              <a:t> – речевого дыхания (оно считается наиболее правильным типом дыхания</a:t>
            </a:r>
            <a:r>
              <a:rPr lang="ru-RU" dirty="0" smtClean="0"/>
              <a:t>), на развитие </a:t>
            </a:r>
            <a:r>
              <a:rPr lang="ru-RU" dirty="0"/>
              <a:t>силы, плавности, длительности выдоха. </a:t>
            </a:r>
            <a:r>
              <a:rPr lang="ru-RU" dirty="0" smtClean="0"/>
              <a:t> </a:t>
            </a:r>
            <a:r>
              <a:rPr lang="ru-RU" dirty="0"/>
              <a:t>Кроме оздоровительного значения, выработка правильного дыхания необходима для дальнейшей </a:t>
            </a:r>
            <a:r>
              <a:rPr lang="ru-RU" dirty="0" smtClean="0"/>
              <a:t>работы </a:t>
            </a:r>
            <a:r>
              <a:rPr lang="ru-RU" dirty="0"/>
              <a:t>над коррекцией звукопроизношения. </a:t>
            </a:r>
          </a:p>
          <a:p>
            <a:endParaRPr lang="ru-RU"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3. </a:t>
            </a:r>
            <a:r>
              <a:rPr lang="ru-RU" b="1" dirty="0"/>
              <a:t>Зрительная гимнастика. </a:t>
            </a:r>
            <a:r>
              <a:rPr lang="ru-RU" dirty="0"/>
              <a:t/>
            </a:r>
            <a:br>
              <a:rPr lang="ru-RU" dirty="0"/>
            </a:br>
            <a:endParaRPr lang="ru-RU" dirty="0"/>
          </a:p>
        </p:txBody>
      </p:sp>
      <p:sp>
        <p:nvSpPr>
          <p:cNvPr id="3" name="Содержимое 2"/>
          <p:cNvSpPr>
            <a:spLocks noGrp="1"/>
          </p:cNvSpPr>
          <p:nvPr>
            <p:ph idx="1"/>
          </p:nvPr>
        </p:nvSpPr>
        <p:spPr/>
        <p:txBody>
          <a:bodyPr>
            <a:normAutofit/>
          </a:bodyPr>
          <a:lstStyle/>
          <a:p>
            <a:r>
              <a:rPr lang="ru-RU" dirty="0"/>
              <a:t>Зрительная гимнастика используется:                                                                                                                                    - для улучшения циркуляции крови и внутриглазной жидкости глаз                                                                              - для укрепления мышц глаз                                                                                                                                                      - для улучшения аккомодации (это способность глаза человека к хорошему качеству зрения на разных расстояниях</a:t>
            </a:r>
            <a:r>
              <a:rPr lang="ru-RU" dirty="0" smtClean="0"/>
              <a:t>)</a:t>
            </a:r>
            <a:r>
              <a:rPr lang="ru-RU" dirty="0"/>
              <a:t> Гимнастика бывает:                                                                                                                                                            1) игровая коррекционная </a:t>
            </a:r>
            <a:r>
              <a:rPr lang="ru-RU" dirty="0" err="1"/>
              <a:t>физминутка</a:t>
            </a:r>
            <a:r>
              <a:rPr lang="ru-RU" dirty="0"/>
              <a:t>;                                                                                                                           2) с предметами;                                                                                                                                                                     3) по зрительным тренажёрам;                                                                                                                                               4) комплексы по словесным инструкциям.</a:t>
            </a:r>
          </a:p>
          <a:p>
            <a:endParaRPr lang="ru-RU" dirty="0"/>
          </a:p>
          <a:p>
            <a:endParaRPr lang="ru-RU"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t>4. Развитие общей моторики.</a:t>
            </a:r>
            <a:endParaRPr lang="ru-RU" dirty="0"/>
          </a:p>
        </p:txBody>
      </p:sp>
      <p:sp>
        <p:nvSpPr>
          <p:cNvPr id="3" name="Содержимое 2"/>
          <p:cNvSpPr>
            <a:spLocks noGrp="1"/>
          </p:cNvSpPr>
          <p:nvPr>
            <p:ph idx="1"/>
          </p:nvPr>
        </p:nvSpPr>
        <p:spPr/>
        <p:txBody>
          <a:bodyPr/>
          <a:lstStyle/>
          <a:p>
            <a:r>
              <a:rPr lang="ru-RU" dirty="0"/>
              <a:t>Чем выше двигательная активность ребенка, тем интенсивнее развивается его речь. У детей с нарушениями речи, часто наблюдаются «неполадки» в общей моторике: недостаточная четкость и организованность движений, недоразвитие чувства ритма и координации. Таким образом, развитие общей моторики способствует развитию речи.</a:t>
            </a:r>
          </a:p>
          <a:p>
            <a:endParaRPr lang="ru-RU"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t>5. Развитие мелкой моторики.</a:t>
            </a:r>
            <a:endParaRPr lang="ru-RU" dirty="0"/>
          </a:p>
        </p:txBody>
      </p:sp>
      <p:sp>
        <p:nvSpPr>
          <p:cNvPr id="3" name="Содержимое 2"/>
          <p:cNvSpPr>
            <a:spLocks noGrp="1"/>
          </p:cNvSpPr>
          <p:nvPr>
            <p:ph idx="1"/>
          </p:nvPr>
        </p:nvSpPr>
        <p:spPr/>
        <p:txBody>
          <a:bodyPr>
            <a:normAutofit fontScale="92500" lnSpcReduction="10000"/>
          </a:bodyPr>
          <a:lstStyle/>
          <a:p>
            <a:r>
              <a:rPr lang="ru-RU" dirty="0"/>
              <a:t> У детей при ряде нарушений речи </a:t>
            </a:r>
            <a:r>
              <a:rPr lang="ru-RU" dirty="0" smtClean="0"/>
              <a:t>отмечаются  </a:t>
            </a:r>
            <a:r>
              <a:rPr lang="ru-RU" dirty="0"/>
              <a:t>отклонения в развитии движений пальцев, выраженные в различной степени, так как движения пальцев рук тесно связаны с речевой функцией.</a:t>
            </a:r>
          </a:p>
          <a:p>
            <a:r>
              <a:rPr lang="ru-RU" dirty="0"/>
              <a:t>    Развитию мелкой моторики пальцев рук на коррекционных занятиях уделяется особое внимание, так как этот вид деятельности способствует  речевому развитию, выработке основных элементарных умений, формированию графических навыков. Целесообразно сочетать упражнения по развитию мелкой моторики с собственно речевыми упражнениями.</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t>6. Су – </a:t>
            </a:r>
            <a:r>
              <a:rPr lang="ru-RU" b="1" dirty="0" err="1"/>
              <a:t>джок</a:t>
            </a:r>
            <a:r>
              <a:rPr lang="ru-RU" b="1" dirty="0"/>
              <a:t> терапия</a:t>
            </a:r>
            <a:r>
              <a:rPr lang="ru-RU" dirty="0"/>
              <a:t/>
            </a:r>
            <a:br>
              <a:rPr lang="ru-RU" dirty="0"/>
            </a:br>
            <a:endParaRPr lang="ru-RU" dirty="0"/>
          </a:p>
        </p:txBody>
      </p:sp>
      <p:sp>
        <p:nvSpPr>
          <p:cNvPr id="3" name="Содержимое 2"/>
          <p:cNvSpPr>
            <a:spLocks noGrp="1"/>
          </p:cNvSpPr>
          <p:nvPr>
            <p:ph idx="1"/>
          </p:nvPr>
        </p:nvSpPr>
        <p:spPr>
          <a:xfrm>
            <a:off x="457200" y="1124744"/>
            <a:ext cx="8229600" cy="5256584"/>
          </a:xfrm>
        </p:spPr>
        <p:txBody>
          <a:bodyPr>
            <a:normAutofit fontScale="92500" lnSpcReduction="10000"/>
          </a:bodyPr>
          <a:lstStyle/>
          <a:p>
            <a:r>
              <a:rPr lang="ru-RU" dirty="0"/>
              <a:t>Стимуляция высокоактивных точек соответствует всем органам и системам, расположенных на кистях рук и стопах. Воздействие на точки стоп осуществляется во время хождения по ребристым дорожкам, коврикам с пуговицами и т.д</a:t>
            </a:r>
            <a:r>
              <a:rPr lang="ru-RU" dirty="0" smtClean="0"/>
              <a:t>.</a:t>
            </a:r>
          </a:p>
          <a:p>
            <a:r>
              <a:rPr lang="ru-RU" dirty="0" smtClean="0"/>
              <a:t> </a:t>
            </a:r>
            <a:r>
              <a:rPr lang="ru-RU" dirty="0"/>
              <a:t>На коррекционных занятиях происходит стимулирование активных точек, расположенных на пальцах рук при помощи различных приспособлений (шарики, массажные мячики, грецкие орехи, колючие валики). Эффективен и ручной массаж пальцев. Особенно важно воздействовать на большой палец, отвечающий за голову человека. Кончики пальцев и ногтевые пластины отвечают за головной мозг. Массаж проводится до появления тепла.</a:t>
            </a:r>
          </a:p>
          <a:p>
            <a:endParaRPr lang="ru-RU"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t> 7. </a:t>
            </a:r>
            <a:r>
              <a:rPr lang="ru-RU" b="1" dirty="0" smtClean="0"/>
              <a:t> </a:t>
            </a:r>
            <a:r>
              <a:rPr lang="ru-RU" b="1" dirty="0" err="1"/>
              <a:t>Кинезеологические</a:t>
            </a:r>
            <a:r>
              <a:rPr lang="ru-RU" b="1" dirty="0"/>
              <a:t> упражнения</a:t>
            </a:r>
            <a:endParaRPr lang="ru-RU" dirty="0"/>
          </a:p>
        </p:txBody>
      </p:sp>
      <p:sp>
        <p:nvSpPr>
          <p:cNvPr id="3" name="Содержимое 2"/>
          <p:cNvSpPr>
            <a:spLocks noGrp="1"/>
          </p:cNvSpPr>
          <p:nvPr>
            <p:ph idx="1"/>
          </p:nvPr>
        </p:nvSpPr>
        <p:spPr/>
        <p:txBody>
          <a:bodyPr>
            <a:normAutofit/>
          </a:bodyPr>
          <a:lstStyle/>
          <a:p>
            <a:r>
              <a:rPr lang="ru-RU" dirty="0" smtClean="0"/>
              <a:t>Данный прием направлен </a:t>
            </a:r>
            <a:r>
              <a:rPr lang="ru-RU" dirty="0"/>
              <a:t>на формирование и развитие межполушарного взаимодействия. С этой целью в работе с детьми используется комплекс </a:t>
            </a:r>
            <a:r>
              <a:rPr lang="ru-RU" dirty="0" err="1"/>
              <a:t>кинезеологических</a:t>
            </a:r>
            <a:r>
              <a:rPr lang="ru-RU" dirty="0"/>
              <a:t> упражнений: "Колечко", "Кулак-ребро-ладонь", "Лезгинка", "Лягушка", "Ухо-нос", "Замок" и т.д.  А также упражнения направленные на развитие точности движений пальцев и способности к переключению с одного движения на другое.</a:t>
            </a:r>
          </a:p>
          <a:p>
            <a:endParaRPr lang="ru-RU"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t>8. Массаж и </a:t>
            </a:r>
            <a:r>
              <a:rPr lang="ru-RU" b="1" dirty="0" err="1"/>
              <a:t>самомассаж</a:t>
            </a:r>
            <a:r>
              <a:rPr lang="ru-RU" b="1" dirty="0"/>
              <a:t>.</a:t>
            </a:r>
            <a:r>
              <a:rPr lang="ru-RU" dirty="0"/>
              <a:t/>
            </a:r>
            <a:br>
              <a:rPr lang="ru-RU" dirty="0"/>
            </a:br>
            <a:endParaRPr lang="ru-RU" dirty="0"/>
          </a:p>
        </p:txBody>
      </p:sp>
      <p:sp>
        <p:nvSpPr>
          <p:cNvPr id="3" name="Содержимое 2"/>
          <p:cNvSpPr>
            <a:spLocks noGrp="1"/>
          </p:cNvSpPr>
          <p:nvPr>
            <p:ph idx="1"/>
          </p:nvPr>
        </p:nvSpPr>
        <p:spPr>
          <a:xfrm>
            <a:off x="457200" y="980728"/>
            <a:ext cx="8229600" cy="5688632"/>
          </a:xfrm>
        </p:spPr>
        <p:txBody>
          <a:bodyPr>
            <a:normAutofit fontScale="92500" lnSpcReduction="20000"/>
          </a:bodyPr>
          <a:lstStyle/>
          <a:p>
            <a:r>
              <a:rPr lang="ru-RU" dirty="0"/>
              <a:t> Массаж – это метод лечения и профилактики, представляющий собой совокупность приемов механического воздействия на различные участки поверхности тела человека. Механическое воздействие изменяет состояние мышц, создает положительные кинестезии необходимые для нормализации произносительной стороны речи</a:t>
            </a:r>
            <a:r>
              <a:rPr lang="ru-RU" dirty="0" smtClean="0"/>
              <a:t>.</a:t>
            </a:r>
            <a:r>
              <a:rPr lang="ru-RU" dirty="0"/>
              <a:t> </a:t>
            </a:r>
            <a:endParaRPr lang="ru-RU" dirty="0" smtClean="0"/>
          </a:p>
          <a:p>
            <a:r>
              <a:rPr lang="ru-RU" dirty="0" smtClean="0"/>
              <a:t>При </a:t>
            </a:r>
            <a:r>
              <a:rPr lang="ru-RU" dirty="0"/>
              <a:t>системном проведении массажа улучшается функция рецепторов проводящих путей, усиливаются рефлекторные связи коры головного мозга с мышцами и сосудами. Виды развивающего массажа, используемые в логопедической практике:  </a:t>
            </a:r>
            <a:endParaRPr lang="ru-RU" dirty="0" smtClean="0"/>
          </a:p>
          <a:p>
            <a:r>
              <a:rPr lang="ru-RU" dirty="0" smtClean="0"/>
              <a:t> </a:t>
            </a:r>
            <a:r>
              <a:rPr lang="ru-RU" dirty="0"/>
              <a:t>- массаж и </a:t>
            </a:r>
            <a:r>
              <a:rPr lang="ru-RU" dirty="0" err="1"/>
              <a:t>самомассаж</a:t>
            </a:r>
            <a:r>
              <a:rPr lang="ru-RU" dirty="0"/>
              <a:t> лицевых мышц;                                                                                                                                 - массаж и </a:t>
            </a:r>
            <a:r>
              <a:rPr lang="ru-RU" dirty="0" err="1"/>
              <a:t>самомассаж</a:t>
            </a:r>
            <a:r>
              <a:rPr lang="ru-RU" dirty="0"/>
              <a:t> кистей и пальцев рук;                                                                                                                                  - </a:t>
            </a:r>
            <a:r>
              <a:rPr lang="ru-RU" dirty="0" err="1"/>
              <a:t>плантарный</a:t>
            </a:r>
            <a:r>
              <a:rPr lang="ru-RU" dirty="0"/>
              <a:t> массаж (</a:t>
            </a:r>
            <a:r>
              <a:rPr lang="ru-RU" dirty="0" err="1"/>
              <a:t>массаж</a:t>
            </a:r>
            <a:r>
              <a:rPr lang="ru-RU" dirty="0"/>
              <a:t> стоп);                                                                                                                                    - </a:t>
            </a:r>
            <a:r>
              <a:rPr lang="ru-RU" dirty="0" err="1"/>
              <a:t>аурикулярный</a:t>
            </a:r>
            <a:r>
              <a:rPr lang="ru-RU" dirty="0"/>
              <a:t> массаж (</a:t>
            </a:r>
            <a:r>
              <a:rPr lang="ru-RU" dirty="0" err="1"/>
              <a:t>массаж</a:t>
            </a:r>
            <a:r>
              <a:rPr lang="ru-RU" dirty="0"/>
              <a:t> ушных раковин);                                                                                                           - массаж язычной мускулатуры.</a:t>
            </a:r>
          </a:p>
          <a:p>
            <a:endParaRPr lang="ru-RU"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t>9. Релаксация.</a:t>
            </a:r>
            <a:r>
              <a:rPr lang="ru-RU" dirty="0"/>
              <a:t/>
            </a:r>
            <a:br>
              <a:rPr lang="ru-RU" dirty="0"/>
            </a:br>
            <a:endParaRPr lang="ru-RU" dirty="0"/>
          </a:p>
        </p:txBody>
      </p:sp>
      <p:sp>
        <p:nvSpPr>
          <p:cNvPr id="3" name="Содержимое 2"/>
          <p:cNvSpPr>
            <a:spLocks noGrp="1"/>
          </p:cNvSpPr>
          <p:nvPr>
            <p:ph idx="1"/>
          </p:nvPr>
        </p:nvSpPr>
        <p:spPr/>
        <p:txBody>
          <a:bodyPr>
            <a:normAutofit fontScale="92500"/>
          </a:bodyPr>
          <a:lstStyle/>
          <a:p>
            <a:r>
              <a:rPr lang="ru-RU" dirty="0"/>
              <a:t>Комплекс упражнений на релаксацию используется для обучения детей управлению собственным мышечным тонусом, приёмам расслабления различных групп мышц. На логопедических занятиях можно использовать релаксационные упражнения по ходу занятия, если у детей возникло двигательное напряжение или беспокойство. Упражнения проводятся под музыку. Умение расслабиться помогает одним детям снять напряжение, другим – сконцентрировать внимание, снять возбуждение, расслабить мышцы,  что необходимо для исправления речи.</a:t>
            </a:r>
          </a:p>
          <a:p>
            <a:endParaRPr lang="ru-RU"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67744" y="274638"/>
            <a:ext cx="6419056" cy="1143000"/>
          </a:xfrm>
        </p:spPr>
        <p:txBody>
          <a:bodyPr>
            <a:normAutofit/>
          </a:bodyPr>
          <a:lstStyle/>
          <a:p>
            <a:r>
              <a:rPr lang="ru-RU" dirty="0"/>
              <a:t> </a:t>
            </a:r>
            <a:endParaRPr lang="ru-RU" sz="2700" dirty="0"/>
          </a:p>
        </p:txBody>
      </p:sp>
      <p:sp>
        <p:nvSpPr>
          <p:cNvPr id="3" name="Содержимое 2"/>
          <p:cNvSpPr>
            <a:spLocks noGrp="1"/>
          </p:cNvSpPr>
          <p:nvPr>
            <p:ph idx="1"/>
          </p:nvPr>
        </p:nvSpPr>
        <p:spPr>
          <a:xfrm>
            <a:off x="457200" y="692696"/>
            <a:ext cx="7787208" cy="5433467"/>
          </a:xfrm>
        </p:spPr>
        <p:txBody>
          <a:bodyPr>
            <a:normAutofit fontScale="92500"/>
          </a:bodyPr>
          <a:lstStyle/>
          <a:p>
            <a:pPr>
              <a:buNone/>
            </a:pPr>
            <a:r>
              <a:rPr lang="ru-RU" dirty="0" smtClean="0"/>
              <a:t>     В результате использования приемов </a:t>
            </a:r>
            <a:r>
              <a:rPr lang="ru-RU" dirty="0" err="1" smtClean="0"/>
              <a:t>здоровьесберегающих</a:t>
            </a:r>
            <a:r>
              <a:rPr lang="ru-RU" dirty="0" smtClean="0"/>
              <a:t> </a:t>
            </a:r>
            <a:r>
              <a:rPr lang="ru-RU" dirty="0" smtClean="0"/>
              <a:t>технологий в логопедии: </a:t>
            </a:r>
          </a:p>
          <a:p>
            <a:r>
              <a:rPr lang="ru-RU" dirty="0"/>
              <a:t> </a:t>
            </a:r>
            <a:r>
              <a:rPr lang="ru-RU" dirty="0" smtClean="0"/>
              <a:t>повышается </a:t>
            </a:r>
            <a:r>
              <a:rPr lang="ru-RU" dirty="0" err="1" smtClean="0"/>
              <a:t>обучаемость</a:t>
            </a:r>
            <a:r>
              <a:rPr lang="ru-RU" dirty="0" smtClean="0"/>
              <a:t>;</a:t>
            </a:r>
          </a:p>
          <a:p>
            <a:r>
              <a:rPr lang="ru-RU" dirty="0" smtClean="0"/>
              <a:t> улучшаются внимание, восприятие; </a:t>
            </a:r>
          </a:p>
          <a:p>
            <a:r>
              <a:rPr lang="ru-RU" dirty="0" smtClean="0"/>
              <a:t> дети учатся видеть, слышать, рассуждать;</a:t>
            </a:r>
          </a:p>
          <a:p>
            <a:r>
              <a:rPr lang="ru-RU" dirty="0" smtClean="0"/>
              <a:t>корректируется поведение и преодолеваются психологические трудности; </a:t>
            </a:r>
          </a:p>
          <a:p>
            <a:r>
              <a:rPr lang="ru-RU" dirty="0" smtClean="0"/>
              <a:t>пробуждается интерес к процессу чтения и письма; </a:t>
            </a:r>
          </a:p>
          <a:p>
            <a:r>
              <a:rPr lang="ru-RU" dirty="0" smtClean="0"/>
              <a:t>снимается эмоциональное напряжение и тревожность;                                                                                    </a:t>
            </a:r>
          </a:p>
          <a:p>
            <a:r>
              <a:rPr lang="ru-RU" dirty="0" smtClean="0"/>
              <a:t>развивается способность к переносу полученных навыков при изучении предметного материала.</a:t>
            </a:r>
            <a:endParaRPr lang="ru-RU"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76672"/>
            <a:ext cx="7643192" cy="5760640"/>
          </a:xfrm>
        </p:spPr>
        <p:txBody>
          <a:bodyPr>
            <a:noAutofit/>
          </a:bodyPr>
          <a:lstStyle/>
          <a:p>
            <a:r>
              <a:rPr lang="ru-RU" sz="2800" dirty="0" smtClean="0"/>
              <a:t>Таким образом, коррекционно-развивающая работа по данным направлениям способствует комплексному преодолению речевых нарушений и предупреждению возможных вторичных задержек в развитии познавательных и психических процессов. Создание на логопедических занятиях условий для оптимального физического и нервно-психического развития обеспечит надлежащий уровень здоровья детей.</a:t>
            </a:r>
            <a:endParaRPr lang="ru-RU" sz="2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404664"/>
            <a:ext cx="8229600" cy="1296144"/>
          </a:xfrm>
        </p:spPr>
        <p:txBody>
          <a:bodyPr>
            <a:normAutofit fontScale="90000"/>
          </a:bodyPr>
          <a:lstStyle/>
          <a:p>
            <a:r>
              <a:rPr lang="ru-RU" dirty="0"/>
              <a:t>Определение педагогической (образовательной) технологии:</a:t>
            </a:r>
            <a:br>
              <a:rPr lang="ru-RU" dirty="0"/>
            </a:br>
            <a:endParaRPr lang="ru-RU" dirty="0"/>
          </a:p>
        </p:txBody>
      </p:sp>
      <p:sp>
        <p:nvSpPr>
          <p:cNvPr id="3" name="Содержимое 2"/>
          <p:cNvSpPr>
            <a:spLocks noGrp="1"/>
          </p:cNvSpPr>
          <p:nvPr>
            <p:ph idx="1"/>
          </p:nvPr>
        </p:nvSpPr>
        <p:spPr>
          <a:xfrm>
            <a:off x="457200" y="1609416"/>
            <a:ext cx="7239000" cy="4987936"/>
          </a:xfrm>
        </p:spPr>
        <p:txBody>
          <a:bodyPr/>
          <a:lstStyle/>
          <a:p>
            <a:r>
              <a:rPr lang="ru-RU" sz="2800" dirty="0"/>
              <a:t> «Интегрированное обозначение различных способов образовательного взаимодействия педагога и </a:t>
            </a:r>
            <a:r>
              <a:rPr lang="ru-RU" sz="2800" dirty="0" smtClean="0"/>
              <a:t>обучающихся» : образовательная </a:t>
            </a:r>
            <a:r>
              <a:rPr lang="ru-RU" sz="2800" dirty="0"/>
              <a:t>технология – строго научное проектирование и точное воспроизведение гарантирующих успех педагогических действий.</a:t>
            </a:r>
          </a:p>
          <a:p>
            <a:endParaRPr lang="ru-RU"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99592" y="320040"/>
            <a:ext cx="6796608" cy="1143000"/>
          </a:xfrm>
        </p:spPr>
        <p:txBody>
          <a:bodyPr/>
          <a:lstStyle/>
          <a:p>
            <a:r>
              <a:rPr lang="ru-RU" dirty="0" smtClean="0"/>
              <a:t>Спасибо за внимание</a:t>
            </a:r>
            <a:endParaRPr lang="ru-RU" dirty="0"/>
          </a:p>
        </p:txBody>
      </p:sp>
      <p:pic>
        <p:nvPicPr>
          <p:cNvPr id="1026" name="Picture 2" descr="http://img0.liveinternet.ru/images/attach/c/4/80/97/80097768_4981676.jpg"/>
          <p:cNvPicPr>
            <a:picLocks noChangeAspect="1" noChangeArrowheads="1"/>
          </p:cNvPicPr>
          <p:nvPr/>
        </p:nvPicPr>
        <p:blipFill>
          <a:blip r:embed="rId2" cstate="print"/>
          <a:srcRect/>
          <a:stretch>
            <a:fillRect/>
          </a:stretch>
        </p:blipFill>
        <p:spPr bwMode="auto">
          <a:xfrm>
            <a:off x="2123728" y="1484784"/>
            <a:ext cx="4572000" cy="4781179"/>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Логопедические технологии:</a:t>
            </a:r>
            <a:br>
              <a:rPr lang="ru-RU" dirty="0"/>
            </a:br>
            <a:endParaRPr lang="ru-RU" dirty="0"/>
          </a:p>
        </p:txBody>
      </p:sp>
      <p:sp>
        <p:nvSpPr>
          <p:cNvPr id="3" name="Содержимое 2"/>
          <p:cNvSpPr>
            <a:spLocks noGrp="1"/>
          </p:cNvSpPr>
          <p:nvPr>
            <p:ph idx="1"/>
          </p:nvPr>
        </p:nvSpPr>
        <p:spPr>
          <a:xfrm>
            <a:off x="457200" y="1268760"/>
            <a:ext cx="7239000" cy="5186976"/>
          </a:xfrm>
        </p:spPr>
        <p:txBody>
          <a:bodyPr>
            <a:normAutofit fontScale="92500"/>
          </a:bodyPr>
          <a:lstStyle/>
          <a:p>
            <a:pPr>
              <a:buNone/>
            </a:pPr>
            <a:r>
              <a:rPr lang="ru-RU" dirty="0" smtClean="0"/>
              <a:t>   Приведены </a:t>
            </a:r>
            <a:r>
              <a:rPr lang="ru-RU" dirty="0"/>
              <a:t>следующие </a:t>
            </a:r>
            <a:r>
              <a:rPr lang="ru-RU" dirty="0" smtClean="0"/>
              <a:t>логопедические технологии </a:t>
            </a:r>
            <a:r>
              <a:rPr lang="ru-RU" dirty="0"/>
              <a:t>через содержание конкретных методов, приемов, способов их применения:</a:t>
            </a:r>
          </a:p>
          <a:p>
            <a:r>
              <a:rPr lang="ru-RU" dirty="0"/>
              <a:t>Логопедическое обследование;</a:t>
            </a:r>
          </a:p>
          <a:p>
            <a:r>
              <a:rPr lang="ru-RU" dirty="0"/>
              <a:t>Коррекция звукопроизношения;</a:t>
            </a:r>
          </a:p>
          <a:p>
            <a:r>
              <a:rPr lang="ru-RU" dirty="0"/>
              <a:t>Формирование речевого дыхания;</a:t>
            </a:r>
          </a:p>
          <a:p>
            <a:r>
              <a:rPr lang="ru-RU" dirty="0"/>
              <a:t>Коррекция голоса при различных нарушениях произносительной стороны речи;</a:t>
            </a:r>
          </a:p>
          <a:p>
            <a:r>
              <a:rPr lang="ru-RU" dirty="0"/>
              <a:t>Развитие интонационной стороны речи;</a:t>
            </a:r>
          </a:p>
          <a:p>
            <a:r>
              <a:rPr lang="ru-RU" dirty="0"/>
              <a:t>Коррекция </a:t>
            </a:r>
            <a:r>
              <a:rPr lang="ru-RU" dirty="0" err="1" smtClean="0"/>
              <a:t>темпоритмической</a:t>
            </a:r>
            <a:r>
              <a:rPr lang="ru-RU" dirty="0" smtClean="0"/>
              <a:t> </a:t>
            </a:r>
            <a:r>
              <a:rPr lang="ru-RU" dirty="0"/>
              <a:t>стороны речи;</a:t>
            </a:r>
          </a:p>
          <a:p>
            <a:r>
              <a:rPr lang="ru-RU" dirty="0"/>
              <a:t>Логопедический массаж.</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39000" cy="1884824"/>
          </a:xfrm>
        </p:spPr>
        <p:txBody>
          <a:bodyPr>
            <a:noAutofit/>
          </a:bodyPr>
          <a:lstStyle/>
          <a:p>
            <a:r>
              <a:rPr lang="ru-RU" sz="1800" dirty="0"/>
              <a:t>В соответствии с законом РФ "Об образовании" (ст. 2; 51) государственная политика в области образования основывается на принципах гуманистического характера, приоритете общечеловеческих ценностей, жизни и здоровья человека, свободного развития личности. </a:t>
            </a:r>
            <a:br>
              <a:rPr lang="ru-RU" sz="1800" dirty="0"/>
            </a:br>
            <a:endParaRPr lang="ru-RU" sz="1800" dirty="0"/>
          </a:p>
        </p:txBody>
      </p:sp>
      <p:sp>
        <p:nvSpPr>
          <p:cNvPr id="3" name="Содержимое 2"/>
          <p:cNvSpPr>
            <a:spLocks noGrp="1"/>
          </p:cNvSpPr>
          <p:nvPr>
            <p:ph idx="1"/>
          </p:nvPr>
        </p:nvSpPr>
        <p:spPr>
          <a:xfrm>
            <a:off x="457200" y="2132856"/>
            <a:ext cx="7239000" cy="4322880"/>
          </a:xfrm>
        </p:spPr>
        <p:txBody>
          <a:bodyPr>
            <a:normAutofit fontScale="85000" lnSpcReduction="10000"/>
          </a:bodyPr>
          <a:lstStyle/>
          <a:p>
            <a:r>
              <a:rPr lang="ru-RU" dirty="0"/>
              <a:t>В этой связи весьма актуальным становится вопрос о внедрении в практику </a:t>
            </a:r>
            <a:r>
              <a:rPr lang="ru-RU" dirty="0" err="1" smtClean="0"/>
              <a:t>здоровьесберегающих</a:t>
            </a:r>
            <a:r>
              <a:rPr lang="ru-RU" dirty="0" smtClean="0"/>
              <a:t> образовательных </a:t>
            </a:r>
            <a:r>
              <a:rPr lang="ru-RU" dirty="0"/>
              <a:t>технологий, т.е такой организации образовательного процесса на всех его уровнях, при которой качественное обучение, развитие и воспитание детей происходят без ущерба их здоровью, а наоборот способствуют его укреплению. Оздоровительные технологии в образовательный процесс должны внедряться в условиях </a:t>
            </a:r>
            <a:r>
              <a:rPr lang="ru-RU" dirty="0" err="1" smtClean="0"/>
              <a:t>здоровьесберегающей</a:t>
            </a:r>
            <a:r>
              <a:rPr lang="ru-RU" dirty="0" smtClean="0"/>
              <a:t> </a:t>
            </a:r>
            <a:r>
              <a:rPr lang="ru-RU" dirty="0"/>
              <a:t>и </a:t>
            </a:r>
            <a:r>
              <a:rPr lang="ru-RU" dirty="0" err="1" smtClean="0"/>
              <a:t>здоровьеразвивающей</a:t>
            </a:r>
            <a:r>
              <a:rPr lang="ru-RU" dirty="0" smtClean="0"/>
              <a:t> </a:t>
            </a:r>
            <a:r>
              <a:rPr lang="ru-RU" dirty="0"/>
              <a:t>среды, обеспечивающей благоприятную гигиеническую, психологическую и педагогическую обстановку.</a:t>
            </a:r>
          </a:p>
          <a:p>
            <a:endParaRPr lang="ru-RU"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04664"/>
            <a:ext cx="7643192" cy="5721499"/>
          </a:xfrm>
        </p:spPr>
        <p:txBody>
          <a:bodyPr>
            <a:normAutofit fontScale="92500" lnSpcReduction="10000"/>
          </a:bodyPr>
          <a:lstStyle/>
          <a:p>
            <a:r>
              <a:rPr lang="ru-RU" dirty="0"/>
              <a:t> Логопедическая работа предполагает коррекцию не только речевых расстройств, но и личности детей в целом. Среди воспитанников с проблемами в речевом развитии высок процент тех, у кого имеются проблемы с развитием общей и мелкой моторики, памяти, внимания, а зачастую и мышления. Соответственно возникает необходимость проведения комплексной оздоровительно-коррекционной работы с данными детьми, которая включает в себя мышечную релаксацию, дыхательную гимнастику, артикуляционную гимнастику, пальчиковую гимнастику, упражнения на развитие высших психических функций (внимания, памяти, мышления), физкультминутки, упражнения для профилактики зрения, </a:t>
            </a:r>
            <a:r>
              <a:rPr lang="ru-RU" dirty="0" err="1"/>
              <a:t>логоритмику</a:t>
            </a:r>
            <a:r>
              <a:rPr lang="ru-RU" dirty="0"/>
              <a:t>.</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476672"/>
            <a:ext cx="7239000" cy="1080120"/>
          </a:xfrm>
        </p:spPr>
        <p:txBody>
          <a:bodyPr>
            <a:normAutofit fontScale="90000"/>
          </a:bodyPr>
          <a:lstStyle/>
          <a:p>
            <a:r>
              <a:rPr lang="ru-RU" dirty="0"/>
              <a:t> Особенности физического развития детей с речевыми недостатками: </a:t>
            </a:r>
          </a:p>
        </p:txBody>
      </p:sp>
      <p:sp>
        <p:nvSpPr>
          <p:cNvPr id="3" name="Содержимое 2"/>
          <p:cNvSpPr>
            <a:spLocks noGrp="1"/>
          </p:cNvSpPr>
          <p:nvPr>
            <p:ph idx="1"/>
          </p:nvPr>
        </p:nvSpPr>
        <p:spPr/>
        <p:txBody>
          <a:bodyPr>
            <a:normAutofit fontScale="92500" lnSpcReduction="10000"/>
          </a:bodyPr>
          <a:lstStyle/>
          <a:p>
            <a:r>
              <a:rPr lang="ru-RU" dirty="0" smtClean="0"/>
              <a:t>нарушение </a:t>
            </a:r>
            <a:r>
              <a:rPr lang="ru-RU" dirty="0"/>
              <a:t>артикуляционных укладов, либо органов артикуляционного </a:t>
            </a:r>
            <a:r>
              <a:rPr lang="ru-RU" dirty="0" smtClean="0"/>
              <a:t>аппарата;</a:t>
            </a:r>
          </a:p>
          <a:p>
            <a:r>
              <a:rPr lang="ru-RU" dirty="0" smtClean="0"/>
              <a:t>нарушение дыхания и голосообразования;</a:t>
            </a:r>
          </a:p>
          <a:p>
            <a:r>
              <a:rPr lang="ru-RU" dirty="0" smtClean="0"/>
              <a:t>нарушение </a:t>
            </a:r>
            <a:r>
              <a:rPr lang="ru-RU" dirty="0"/>
              <a:t>общей и мелкой моторики; </a:t>
            </a:r>
            <a:endParaRPr lang="ru-RU" dirty="0" smtClean="0"/>
          </a:p>
          <a:p>
            <a:r>
              <a:rPr lang="ru-RU" dirty="0" smtClean="0"/>
              <a:t>расторможенность и заторможенность мышечного напряжения; </a:t>
            </a:r>
          </a:p>
          <a:p>
            <a:r>
              <a:rPr lang="ru-RU" dirty="0" smtClean="0"/>
              <a:t>повышенная </a:t>
            </a:r>
            <a:r>
              <a:rPr lang="ru-RU" dirty="0"/>
              <a:t>утомляемость; </a:t>
            </a:r>
            <a:endParaRPr lang="ru-RU" dirty="0" smtClean="0"/>
          </a:p>
          <a:p>
            <a:r>
              <a:rPr lang="ru-RU" dirty="0" smtClean="0"/>
              <a:t>заметное отставание в показателях основных физических качеств (силы, скорости, ловкости);</a:t>
            </a:r>
          </a:p>
          <a:p>
            <a:r>
              <a:rPr lang="ru-RU" dirty="0" smtClean="0"/>
              <a:t>нарушение </a:t>
            </a:r>
            <a:r>
              <a:rPr lang="ru-RU" dirty="0" err="1" smtClean="0"/>
              <a:t>темпоритмической</a:t>
            </a:r>
            <a:r>
              <a:rPr lang="ru-RU" dirty="0" smtClean="0"/>
              <a:t> организации движений.                                                                                                                 </a:t>
            </a:r>
            <a:endParaRPr lang="ru-RU" dirty="0"/>
          </a:p>
          <a:p>
            <a:endParaRPr lang="ru-RU"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39000" cy="1884824"/>
          </a:xfrm>
        </p:spPr>
        <p:txBody>
          <a:bodyPr>
            <a:normAutofit fontScale="90000"/>
          </a:bodyPr>
          <a:lstStyle/>
          <a:p>
            <a:r>
              <a:rPr lang="ru-RU" dirty="0"/>
              <a:t>Особенности психического развития детей с речевыми недостатками: </a:t>
            </a:r>
          </a:p>
        </p:txBody>
      </p:sp>
      <p:sp>
        <p:nvSpPr>
          <p:cNvPr id="3" name="Содержимое 2"/>
          <p:cNvSpPr>
            <a:spLocks noGrp="1"/>
          </p:cNvSpPr>
          <p:nvPr>
            <p:ph idx="1"/>
          </p:nvPr>
        </p:nvSpPr>
        <p:spPr>
          <a:xfrm>
            <a:off x="457200" y="2708920"/>
            <a:ext cx="7239000" cy="3960440"/>
          </a:xfrm>
        </p:spPr>
        <p:txBody>
          <a:bodyPr>
            <a:normAutofit/>
          </a:bodyPr>
          <a:lstStyle/>
          <a:p>
            <a:r>
              <a:rPr lang="ru-RU" dirty="0" smtClean="0"/>
              <a:t> </a:t>
            </a:r>
            <a:r>
              <a:rPr lang="ru-RU" dirty="0"/>
              <a:t>нарушение </a:t>
            </a:r>
            <a:r>
              <a:rPr lang="ru-RU" dirty="0" err="1"/>
              <a:t>оптико</a:t>
            </a:r>
            <a:r>
              <a:rPr lang="ru-RU" dirty="0"/>
              <a:t> – пространственного </a:t>
            </a:r>
            <a:r>
              <a:rPr lang="ru-RU" dirty="0" err="1" smtClean="0"/>
              <a:t>праксиса</a:t>
            </a:r>
            <a:r>
              <a:rPr lang="ru-RU" dirty="0" smtClean="0"/>
              <a:t>;</a:t>
            </a:r>
          </a:p>
          <a:p>
            <a:r>
              <a:rPr lang="ru-RU" dirty="0" smtClean="0"/>
              <a:t> неустойчивость внимания;                                                                                                           </a:t>
            </a:r>
          </a:p>
          <a:p>
            <a:r>
              <a:rPr lang="ru-RU" dirty="0" smtClean="0"/>
              <a:t>расстройство памяти (особенно слуховой);</a:t>
            </a:r>
          </a:p>
          <a:p>
            <a:r>
              <a:rPr lang="ru-RU" dirty="0" err="1" smtClean="0"/>
              <a:t>несформированность</a:t>
            </a:r>
            <a:r>
              <a:rPr lang="ru-RU" dirty="0" smtClean="0"/>
              <a:t> </a:t>
            </a:r>
            <a:r>
              <a:rPr lang="ru-RU" dirty="0"/>
              <a:t>мышления; </a:t>
            </a:r>
            <a:endParaRPr lang="ru-RU" dirty="0" smtClean="0"/>
          </a:p>
          <a:p>
            <a:r>
              <a:rPr lang="ru-RU" dirty="0" smtClean="0"/>
              <a:t>задержка развития воображения.                                                                                                                                        </a:t>
            </a:r>
            <a:endParaRPr lang="ru-RU" dirty="0"/>
          </a:p>
          <a:p>
            <a:endParaRPr lang="ru-RU"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err="1" smtClean="0"/>
              <a:t>здоровьесберегающие</a:t>
            </a:r>
            <a:r>
              <a:rPr lang="ru-RU" dirty="0" smtClean="0"/>
              <a:t> технологии:</a:t>
            </a:r>
            <a:endParaRPr lang="ru-RU" dirty="0"/>
          </a:p>
        </p:txBody>
      </p:sp>
      <p:sp>
        <p:nvSpPr>
          <p:cNvPr id="3" name="Содержимое 2"/>
          <p:cNvSpPr>
            <a:spLocks noGrp="1"/>
          </p:cNvSpPr>
          <p:nvPr>
            <p:ph idx="1"/>
          </p:nvPr>
        </p:nvSpPr>
        <p:spPr/>
        <p:txBody>
          <a:bodyPr>
            <a:normAutofit/>
          </a:bodyPr>
          <a:lstStyle/>
          <a:p>
            <a:r>
              <a:rPr lang="ru-RU" dirty="0"/>
              <a:t> Использование </a:t>
            </a:r>
            <a:r>
              <a:rPr lang="ru-RU" dirty="0" err="1" smtClean="0"/>
              <a:t>здоровьесберегающих</a:t>
            </a:r>
            <a:r>
              <a:rPr lang="ru-RU" dirty="0" smtClean="0"/>
              <a:t> </a:t>
            </a:r>
            <a:r>
              <a:rPr lang="ru-RU" dirty="0"/>
              <a:t>технологий в деятельности логопеда становятся перспективным средством коррекционно-развивающей </a:t>
            </a:r>
            <a:r>
              <a:rPr lang="ru-RU" dirty="0" smtClean="0"/>
              <a:t>работы. </a:t>
            </a:r>
            <a:r>
              <a:rPr lang="ru-RU" dirty="0"/>
              <a:t>На фоне комплексной логопедической помощи </a:t>
            </a:r>
            <a:r>
              <a:rPr lang="ru-RU" dirty="0" err="1" smtClean="0"/>
              <a:t>здоровьесберегающие</a:t>
            </a:r>
            <a:r>
              <a:rPr lang="ru-RU" dirty="0" smtClean="0"/>
              <a:t> </a:t>
            </a:r>
            <a:r>
              <a:rPr lang="ru-RU" dirty="0"/>
              <a:t>технологии, не требуя особых усилий, оптимизируют процесс коррекции речи детей-логопатов и способствуют оздоровлению всего организма ребенка. </a:t>
            </a:r>
          </a:p>
          <a:p>
            <a:endParaRPr lang="ru-RU"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 </a:t>
            </a:r>
            <a:r>
              <a:rPr lang="ru-RU" b="1" dirty="0"/>
              <a:t>1. Артикуляционная гимнастика.</a:t>
            </a:r>
            <a:r>
              <a:rPr lang="ru-RU" dirty="0"/>
              <a:t> </a:t>
            </a:r>
          </a:p>
        </p:txBody>
      </p:sp>
      <p:sp>
        <p:nvSpPr>
          <p:cNvPr id="3" name="Содержимое 2"/>
          <p:cNvSpPr>
            <a:spLocks noGrp="1"/>
          </p:cNvSpPr>
          <p:nvPr>
            <p:ph idx="1"/>
          </p:nvPr>
        </p:nvSpPr>
        <p:spPr/>
        <p:txBody>
          <a:bodyPr>
            <a:normAutofit fontScale="92500" lnSpcReduction="20000"/>
          </a:bodyPr>
          <a:lstStyle/>
          <a:p>
            <a:r>
              <a:rPr lang="ru-RU" dirty="0"/>
              <a:t>Регулярное выполнение поможет:                        - улучшить кровоснабжение артикуляционных органов и их иннервацию    (нервную проводимость);                                                                                                                                                         - улучшить подвижность артикуляционных органов;                                                                                                      - укрепить мышечную систему языка, губ, щёк;                                                                                                                - уменьшить </a:t>
            </a:r>
            <a:r>
              <a:rPr lang="ru-RU" dirty="0" err="1"/>
              <a:t>спастичность</a:t>
            </a:r>
            <a:r>
              <a:rPr lang="ru-RU" dirty="0"/>
              <a:t> (напряжённость) артикуляционных органов.</a:t>
            </a:r>
          </a:p>
          <a:p>
            <a:r>
              <a:rPr lang="ru-RU" dirty="0"/>
              <a:t>   Цель артикуляционной гимнастики - выработка правильных, полноценных движений и определённых положений артикуляционных органов, необходимых для правильного произношения звуков, и объединение простых движений в сложные.</a:t>
            </a:r>
          </a:p>
          <a:p>
            <a:endParaRPr lang="ru-RU"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зящная">
  <a:themeElements>
    <a:clrScheme name="Изящная">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Изящная">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Изящная">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90</TotalTime>
  <Words>1250</Words>
  <Application>Microsoft Office PowerPoint</Application>
  <PresentationFormat>Экран (4:3)</PresentationFormat>
  <Paragraphs>67</Paragraphs>
  <Slides>20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20</vt:i4>
      </vt:variant>
    </vt:vector>
  </HeadingPairs>
  <TitlesOfParts>
    <vt:vector size="21" baseType="lpstr">
      <vt:lpstr>Изящная</vt:lpstr>
      <vt:lpstr>«Здоровьесберегающие технологии в логопедической работе»</vt:lpstr>
      <vt:lpstr>Определение педагогической (образовательной) технологии: </vt:lpstr>
      <vt:lpstr>Логопедические технологии: </vt:lpstr>
      <vt:lpstr>В соответствии с законом РФ "Об образовании" (ст. 2; 51) государственная политика в области образования основывается на принципах гуманистического характера, приоритете общечеловеческих ценностей, жизни и здоровья человека, свободного развития личности.  </vt:lpstr>
      <vt:lpstr>Презентация PowerPoint</vt:lpstr>
      <vt:lpstr> Особенности физического развития детей с речевыми недостатками: </vt:lpstr>
      <vt:lpstr>Особенности психического развития детей с речевыми недостатками: </vt:lpstr>
      <vt:lpstr>здоровьесберегающие технологии:</vt:lpstr>
      <vt:lpstr> 1. Артикуляционная гимнастика. </vt:lpstr>
      <vt:lpstr>2. Дыхательная гимнастика. </vt:lpstr>
      <vt:lpstr>3. Зрительная гимнастика.  </vt:lpstr>
      <vt:lpstr>4. Развитие общей моторики.</vt:lpstr>
      <vt:lpstr>5. Развитие мелкой моторики.</vt:lpstr>
      <vt:lpstr>6. Су – джок терапия </vt:lpstr>
      <vt:lpstr> 7.  Кинезеологические упражнения</vt:lpstr>
      <vt:lpstr>8. Массаж и самомассаж. </vt:lpstr>
      <vt:lpstr>9. Релаксация. </vt:lpstr>
      <vt:lpstr> </vt:lpstr>
      <vt:lpstr>Презентация PowerPoint</vt:lpstr>
      <vt:lpstr>Спасибо за внимание</vt:lpstr>
    </vt:vector>
  </TitlesOfParts>
  <Company>RePack by SPecialiST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«Здоровье сберегающие технологии в логопедической работе»</dc:title>
  <dc:creator>Андрей</dc:creator>
  <cp:lastModifiedBy>Лена</cp:lastModifiedBy>
  <cp:revision>9</cp:revision>
  <dcterms:created xsi:type="dcterms:W3CDTF">2014-02-16T08:18:53Z</dcterms:created>
  <dcterms:modified xsi:type="dcterms:W3CDTF">2014-02-19T01:13:06Z</dcterms:modified>
</cp:coreProperties>
</file>