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Narrow" pitchFamily="34" charset="0"/>
              </a:rPr>
              <a:t>Семья на пороге школьной жизни ребёнка</a:t>
            </a:r>
            <a:endParaRPr lang="ru-RU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94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 Narrow" pitchFamily="34" charset="0"/>
              </a:rPr>
              <a:t>Как помочь ребёнку подготовиться к школе</a:t>
            </a:r>
            <a:endParaRPr lang="ru-RU" sz="3600" b="1" dirty="0"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692696"/>
            <a:ext cx="6400800" cy="3474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Arial Narrow" pitchFamily="34" charset="0"/>
              </a:rPr>
              <a:t>Особенно внимательно необходимо готовиться к школе, если: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Arial Narrow" pitchFamily="34" charset="0"/>
              </a:rPr>
              <a:t>Беременность и роды протекали с осложнениями;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Arial Narrow" pitchFamily="34" charset="0"/>
              </a:rPr>
              <a:t>Ребёнок перенёс родовую травму или родился недоношенным;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Arial Narrow" pitchFamily="34" charset="0"/>
              </a:rPr>
              <a:t>Ребёнок страдает желудочно-кишечными заболеваниями, </a:t>
            </a:r>
            <a:r>
              <a:rPr lang="ru-RU" dirty="0" err="1" smtClean="0">
                <a:latin typeface="Arial Narrow" pitchFamily="34" charset="0"/>
              </a:rPr>
              <a:t>энурезом</a:t>
            </a:r>
            <a:r>
              <a:rPr lang="ru-RU" dirty="0" smtClean="0">
                <a:latin typeface="Arial Narrow" pitchFamily="34" charset="0"/>
              </a:rPr>
              <a:t>, повержен частым простудам, есть нарушения сна;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Arial Narrow" pitchFamily="34" charset="0"/>
              </a:rPr>
              <a:t>Ребёнок с трудом находит контакт со сверстниками, эмоционально не устойчив;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Arial Narrow" pitchFamily="34" charset="0"/>
              </a:rPr>
              <a:t>Вы замечаете двигательную заторможенность или </a:t>
            </a:r>
            <a:r>
              <a:rPr lang="ru-RU" dirty="0" err="1" smtClean="0">
                <a:latin typeface="Arial Narrow" pitchFamily="34" charset="0"/>
              </a:rPr>
              <a:t>гиперактивность</a:t>
            </a:r>
            <a:r>
              <a:rPr lang="ru-RU" dirty="0" smtClean="0">
                <a:latin typeface="Arial Narrow" pitchFamily="34" charset="0"/>
              </a:rPr>
              <a:t>.</a:t>
            </a:r>
            <a:endParaRPr lang="ru-RU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56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Arial Narrow" pitchFamily="34" charset="0"/>
              </a:rPr>
              <a:t>«Приступая к учению ребёнка, надобно иметь в виду, что дитя независимо от учения развивается с каждым днём и развивается сравнительно быстро, что месяц или два в жизни шестилетнего дитяти приносит более перемены в его душевном и в телесном организме, чем потом целый год в возрасте от 10 до 15 лет»         </a:t>
            </a:r>
            <a:r>
              <a:rPr lang="ru-RU" sz="3200" dirty="0" err="1" smtClean="0">
                <a:latin typeface="Arial Narrow" pitchFamily="34" charset="0"/>
              </a:rPr>
              <a:t>К.Ушинский</a:t>
            </a:r>
            <a:endParaRPr lang="ru-RU" sz="32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88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rial Narrow" pitchFamily="34" charset="0"/>
                <a:cs typeface="Andalus" pitchFamily="18" charset="-78"/>
              </a:rPr>
              <a:t>Готовность ребёнка к школе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ndalus" pitchFamily="18" charset="-7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 Narrow" pitchFamily="34" charset="0"/>
              </a:rPr>
              <a:t>Это совокупность определённых свойств и способов поведения ребёнка, необходимых ему для восприятия, переработки и усвоения учебных стимулов в начале и при дальнейшем продолжении школьного обучения. Готовность к школе следует рассматривать как разветвлённую сеть связанного целого: она всегда зависит от условий в конкретной школе, от качеств ребёнка и от профессиональной квалификации работающих в школе учителей</a:t>
            </a:r>
            <a:endParaRPr lang="ru-RU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39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rial Narrow" pitchFamily="34" charset="0"/>
              </a:rPr>
              <a:t>Психологическая готовность</a:t>
            </a:r>
            <a:endParaRPr lang="ru-RU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64704"/>
            <a:ext cx="8229600" cy="5318051"/>
          </a:xfrm>
        </p:spPr>
        <p:txBody>
          <a:bodyPr/>
          <a:lstStyle/>
          <a:p>
            <a:r>
              <a:rPr lang="ru-RU" dirty="0" smtClean="0"/>
              <a:t>1. интеллектуальная  </a:t>
            </a:r>
          </a:p>
          <a:p>
            <a:r>
              <a:rPr lang="ru-RU" dirty="0" smtClean="0"/>
              <a:t>2. мотивационная  </a:t>
            </a:r>
          </a:p>
          <a:p>
            <a:r>
              <a:rPr lang="ru-RU" dirty="0" smtClean="0"/>
              <a:t>3. эмоционально – волевая</a:t>
            </a:r>
          </a:p>
          <a:p>
            <a:r>
              <a:rPr lang="ru-RU" dirty="0" smtClean="0"/>
              <a:t>4. коммуникативная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>
                <a:solidFill>
                  <a:prstClr val="black"/>
                </a:solidFill>
                <a:latin typeface="Arial Narrow" pitchFamily="34" charset="0"/>
              </a:rPr>
              <a:t>интеллектуальная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620688"/>
            <a:ext cx="3346704" cy="3474720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ru-RU" sz="4500" dirty="0">
                <a:solidFill>
                  <a:prstClr val="black"/>
                </a:solidFill>
              </a:rPr>
              <a:t>1. Развитие внимания;</a:t>
            </a:r>
          </a:p>
          <a:p>
            <a:pPr lvl="0"/>
            <a:r>
              <a:rPr lang="ru-RU" sz="4500" dirty="0">
                <a:solidFill>
                  <a:prstClr val="black"/>
                </a:solidFill>
              </a:rPr>
              <a:t>2. Памяти;</a:t>
            </a:r>
          </a:p>
          <a:p>
            <a:pPr lvl="0"/>
            <a:r>
              <a:rPr lang="ru-RU" sz="4500" dirty="0">
                <a:solidFill>
                  <a:prstClr val="black"/>
                </a:solidFill>
              </a:rPr>
              <a:t>3. Обобщения;</a:t>
            </a:r>
          </a:p>
          <a:p>
            <a:pPr lvl="0"/>
            <a:r>
              <a:rPr lang="ru-RU" sz="4500" dirty="0">
                <a:solidFill>
                  <a:prstClr val="black"/>
                </a:solidFill>
              </a:rPr>
              <a:t>4. установление закономерностей, пространственного мышления;</a:t>
            </a:r>
          </a:p>
          <a:p>
            <a:pPr lvl="0"/>
            <a:r>
              <a:rPr lang="ru-RU" sz="4500" dirty="0">
                <a:solidFill>
                  <a:prstClr val="black"/>
                </a:solidFill>
              </a:rPr>
              <a:t>5. умение устанавливать связи между явлениями и событиями;</a:t>
            </a:r>
          </a:p>
          <a:p>
            <a:pPr lvl="0"/>
            <a:r>
              <a:rPr lang="ru-RU" sz="4500" dirty="0">
                <a:solidFill>
                  <a:prstClr val="black"/>
                </a:solidFill>
              </a:rPr>
              <a:t>6. делать простейшие умозаключения на основе аналогии (например: морковь – огород, грибы – лес и т.д.)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К 6-7 годам ребёнок должен знать: </a:t>
            </a:r>
          </a:p>
          <a:p>
            <a:r>
              <a:rPr lang="ru-RU" dirty="0" smtClean="0"/>
              <a:t>1. свой адрес и название  населённого пункта, где он живёт.</a:t>
            </a:r>
          </a:p>
          <a:p>
            <a:r>
              <a:rPr lang="ru-RU" dirty="0" smtClean="0"/>
              <a:t>2. название страны и её столицы;</a:t>
            </a:r>
          </a:p>
          <a:p>
            <a:r>
              <a:rPr lang="ru-RU" dirty="0" smtClean="0"/>
              <a:t>3. имена и отчества своих родителей, где работают;</a:t>
            </a:r>
          </a:p>
          <a:p>
            <a:r>
              <a:rPr lang="ru-RU" dirty="0" smtClean="0"/>
              <a:t>4. времена года, их последовательность и основные признаки;</a:t>
            </a:r>
          </a:p>
          <a:p>
            <a:r>
              <a:rPr lang="ru-RU" dirty="0" smtClean="0"/>
              <a:t>5. название месяцев, дней недели;</a:t>
            </a:r>
          </a:p>
          <a:p>
            <a:r>
              <a:rPr lang="ru-RU" dirty="0" smtClean="0"/>
              <a:t>6. основные виды деревьев и цветов;</a:t>
            </a:r>
          </a:p>
          <a:p>
            <a:r>
              <a:rPr lang="ru-RU" dirty="0" smtClean="0"/>
              <a:t>7. уметь различать домашних и диких животных;</a:t>
            </a:r>
          </a:p>
          <a:p>
            <a:r>
              <a:rPr lang="ru-RU" dirty="0" smtClean="0"/>
              <a:t>8. понимать, что бабушка – это мама отца или матери.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00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  <a:t>мотивационная</a:t>
            </a:r>
            <a:endParaRPr lang="ru-RU" sz="5400" dirty="0"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 smtClean="0">
                <a:latin typeface="Arial Narrow" pitchFamily="34" charset="0"/>
              </a:rPr>
              <a:t>Иными словами, ребёнок должен ориентироваться во времени, пространстве и подразумевает наличие у ребёнка желания принять новую социальную роль – роль школьника;</a:t>
            </a:r>
          </a:p>
          <a:p>
            <a:r>
              <a:rPr lang="ru-RU" sz="2800" dirty="0" smtClean="0">
                <a:latin typeface="Arial Narrow" pitchFamily="34" charset="0"/>
              </a:rPr>
              <a:t>Цель родителей: объяснить ребёнку, что учёба – это труд, дети ходят учиться для получения знаний, которые необходимы каждому человеку; давать ребёнку только позитивную информацию о школе, не следует запугивать детей школой, предстоящими трудностями, строгой дисциплиной, требовательностью учителя.</a:t>
            </a:r>
            <a:endParaRPr lang="ru-RU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07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6000" dirty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  <a:t>эмоционально – волевая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>
                <a:latin typeface="Arial Narrow" pitchFamily="34" charset="0"/>
              </a:rPr>
              <a:t>* способность ставить перед собой цель;</a:t>
            </a:r>
          </a:p>
          <a:p>
            <a:r>
              <a:rPr lang="ru-RU" sz="2800" dirty="0" smtClean="0">
                <a:latin typeface="Arial Narrow" pitchFamily="34" charset="0"/>
              </a:rPr>
              <a:t>* принять решение о начале деятельности;</a:t>
            </a:r>
          </a:p>
          <a:p>
            <a:r>
              <a:rPr lang="ru-RU" sz="2800" dirty="0" smtClean="0">
                <a:latin typeface="Arial Narrow" pitchFamily="34" charset="0"/>
              </a:rPr>
              <a:t>* наметить план действий, выполнить его, проявить определённые усилия;</a:t>
            </a:r>
          </a:p>
          <a:p>
            <a:r>
              <a:rPr lang="ru-RU" sz="2800" dirty="0" smtClean="0">
                <a:latin typeface="Arial Narrow" pitchFamily="34" charset="0"/>
              </a:rPr>
              <a:t>* оценить результат своей деятельности;</a:t>
            </a:r>
          </a:p>
          <a:p>
            <a:r>
              <a:rPr lang="ru-RU" sz="2800" dirty="0" smtClean="0">
                <a:latin typeface="Arial Narrow" pitchFamily="34" charset="0"/>
              </a:rPr>
              <a:t>* умение выполнять не очень привлекательную деятельность.</a:t>
            </a:r>
            <a:endParaRPr lang="ru-RU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3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6000" dirty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  <a:t>коммуникативная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764704"/>
            <a:ext cx="6400800" cy="3474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Arial Narrow" pitchFamily="34" charset="0"/>
              </a:rPr>
              <a:t>Проявляется в умении ребёнка подчинять своё поведение законам детских групп и нормам поведения, установленным в классе. Она предполагает способность включиться в детское сообщество, действовать совместно с другими ребятами, в случае необходимости уступать или отстаивать свою правоту, подчиняться или руководить.</a:t>
            </a:r>
            <a:endParaRPr lang="ru-RU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17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«Портрет» первоклассника, не готового к школе»</a:t>
            </a:r>
            <a:endParaRPr lang="ru-RU" sz="3200" b="1" dirty="0"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3400" dirty="0" smtClean="0"/>
              <a:t>* </a:t>
            </a:r>
            <a:r>
              <a:rPr lang="ru-RU" sz="3400" dirty="0" smtClean="0">
                <a:latin typeface="Arial Narrow" pitchFamily="34" charset="0"/>
              </a:rPr>
              <a:t>чрезмерная игривость;</a:t>
            </a:r>
          </a:p>
          <a:p>
            <a:r>
              <a:rPr lang="ru-RU" sz="3400" dirty="0" smtClean="0">
                <a:latin typeface="Arial Narrow" pitchFamily="34" charset="0"/>
              </a:rPr>
              <a:t>* недостаточная самостоятельность;</a:t>
            </a:r>
          </a:p>
          <a:p>
            <a:r>
              <a:rPr lang="ru-RU" sz="3400" dirty="0" smtClean="0">
                <a:latin typeface="Arial Narrow" pitchFamily="34" charset="0"/>
              </a:rPr>
              <a:t>* импульсивность, бесконтрольность поведения, </a:t>
            </a:r>
            <a:r>
              <a:rPr lang="ru-RU" sz="3400" dirty="0" err="1" smtClean="0">
                <a:latin typeface="Arial Narrow" pitchFamily="34" charset="0"/>
              </a:rPr>
              <a:t>гиперактивность</a:t>
            </a:r>
            <a:r>
              <a:rPr lang="ru-RU" sz="3400" dirty="0" smtClean="0">
                <a:latin typeface="Arial Narrow" pitchFamily="34" charset="0"/>
              </a:rPr>
              <a:t>;</a:t>
            </a:r>
          </a:p>
          <a:p>
            <a:r>
              <a:rPr lang="ru-RU" sz="3400" dirty="0" smtClean="0">
                <a:latin typeface="Arial Narrow" pitchFamily="34" charset="0"/>
              </a:rPr>
              <a:t>* неумение общаться со сверстниками;</a:t>
            </a:r>
          </a:p>
          <a:p>
            <a:r>
              <a:rPr lang="ru-RU" sz="3400" dirty="0" smtClean="0">
                <a:latin typeface="Arial Narrow" pitchFamily="34" charset="0"/>
              </a:rPr>
              <a:t>* трудность контактов с незнакомым взрослым (стойкое нежелание контактировать) или, наоборот, непонимание своего статуса;</a:t>
            </a:r>
          </a:p>
          <a:p>
            <a:r>
              <a:rPr lang="ru-RU" sz="3400" dirty="0" smtClean="0">
                <a:latin typeface="Arial Narrow" pitchFamily="34" charset="0"/>
              </a:rPr>
              <a:t>* неумение сосредоточиться на задании, трудность восприятия словестной или иной инструкции;</a:t>
            </a:r>
          </a:p>
          <a:p>
            <a:r>
              <a:rPr lang="ru-RU" sz="3400" dirty="0" smtClean="0">
                <a:latin typeface="Arial Narrow" pitchFamily="34" charset="0"/>
              </a:rPr>
              <a:t>* низкий уровень об окружающем мире, неумение сделать обобщение, классифицировать, выделить сходство, различие;</a:t>
            </a:r>
          </a:p>
          <a:p>
            <a:r>
              <a:rPr lang="ru-RU" sz="3400" dirty="0" smtClean="0">
                <a:latin typeface="Arial Narrow" pitchFamily="34" charset="0"/>
              </a:rPr>
              <a:t>* плохое развитие тонко координированных движений руки, зрительно - -моторных координаций (неумение выполнять графические задания, манипулировать мелкими предметами);</a:t>
            </a:r>
          </a:p>
          <a:p>
            <a:r>
              <a:rPr lang="ru-RU" sz="3400" dirty="0" smtClean="0">
                <a:latin typeface="Arial Narrow" pitchFamily="34" charset="0"/>
              </a:rPr>
              <a:t>* недостаточное развитие произвольной памяти;</a:t>
            </a:r>
          </a:p>
          <a:p>
            <a:r>
              <a:rPr lang="ru-RU" sz="3400" dirty="0" smtClean="0">
                <a:latin typeface="Arial Narrow" pitchFamily="34" charset="0"/>
              </a:rPr>
              <a:t>* задержка речевого развития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39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190</TotalTime>
  <Words>623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Семья на пороге школьной жизни ребёнка</vt:lpstr>
      <vt:lpstr>Презентация PowerPoint</vt:lpstr>
      <vt:lpstr>Готовность ребёнка к школе</vt:lpstr>
      <vt:lpstr>Психологическая готовность</vt:lpstr>
      <vt:lpstr>интеллектуальная</vt:lpstr>
      <vt:lpstr>мотивационная</vt:lpstr>
      <vt:lpstr>эмоционально – волевая </vt:lpstr>
      <vt:lpstr>коммуникативная </vt:lpstr>
      <vt:lpstr>«Портрет» первоклассника, не готового к школе»</vt:lpstr>
      <vt:lpstr>Как помочь ребёнку подготовиться к школе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на пороге школьной жизни ребёнка</dc:title>
  <dc:creator>Администратор</dc:creator>
  <cp:lastModifiedBy>DNA7 X86</cp:lastModifiedBy>
  <cp:revision>12</cp:revision>
  <dcterms:created xsi:type="dcterms:W3CDTF">2015-09-21T11:45:27Z</dcterms:created>
  <dcterms:modified xsi:type="dcterms:W3CDTF">2015-09-21T20:28:59Z</dcterms:modified>
</cp:coreProperties>
</file>