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42264-2B67-4B3E-8854-33BE36C7A667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2B4D6-E444-4033-87C7-4A47F7E8D5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C28709-C881-4E6E-B8A8-B2DB88CAE647}" type="slidenum">
              <a:rPr lang="ru-RU"/>
              <a:pPr/>
              <a:t>2</a:t>
            </a:fld>
            <a:endParaRPr lang="ru-RU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20, 4 млн кв. км – площадь Сев. Америки.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71F0-698F-448E-84F6-DD1D8AA8F1A7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5C54D-912F-4044-A9B9-31DD4B864B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71F0-698F-448E-84F6-DD1D8AA8F1A7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5C54D-912F-4044-A9B9-31DD4B864B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71F0-698F-448E-84F6-DD1D8AA8F1A7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5C54D-912F-4044-A9B9-31DD4B864B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71F0-698F-448E-84F6-DD1D8AA8F1A7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5C54D-912F-4044-A9B9-31DD4B864B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71F0-698F-448E-84F6-DD1D8AA8F1A7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5C54D-912F-4044-A9B9-31DD4B864B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71F0-698F-448E-84F6-DD1D8AA8F1A7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5C54D-912F-4044-A9B9-31DD4B864B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71F0-698F-448E-84F6-DD1D8AA8F1A7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5C54D-912F-4044-A9B9-31DD4B864B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71F0-698F-448E-84F6-DD1D8AA8F1A7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5C54D-912F-4044-A9B9-31DD4B864B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71F0-698F-448E-84F6-DD1D8AA8F1A7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5C54D-912F-4044-A9B9-31DD4B864B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71F0-698F-448E-84F6-DD1D8AA8F1A7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5C54D-912F-4044-A9B9-31DD4B864B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71F0-698F-448E-84F6-DD1D8AA8F1A7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5C54D-912F-4044-A9B9-31DD4B864B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971F0-698F-448E-84F6-DD1D8AA8F1A7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5C54D-912F-4044-A9B9-31DD4B864B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Феодалы и крестьяне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Тестирование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8572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E5B2311-F4B0-4F03-A4A6-189A17976962}" type="datetime1">
              <a:rPr lang="ru-RU" smtClean="0"/>
              <a:pPr/>
              <a:t>18.02.2014</a:t>
            </a:fld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329642" cy="65246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b="1" dirty="0"/>
              <a:t>1. </a:t>
            </a:r>
            <a:r>
              <a:rPr lang="ru-RU" sz="2000" b="1" dirty="0" smtClean="0"/>
              <a:t>Конный воин</a:t>
            </a:r>
            <a:r>
              <a:rPr lang="ru-RU" sz="2000" b="1" dirty="0" smtClean="0"/>
              <a:t>:</a:t>
            </a:r>
            <a:endParaRPr lang="ru-RU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А</a:t>
            </a:r>
            <a:r>
              <a:rPr lang="ru-RU" sz="2000" dirty="0" smtClean="0"/>
              <a:t>) рыцарь</a:t>
            </a: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Б</a:t>
            </a:r>
            <a:r>
              <a:rPr lang="ru-RU" sz="2000" dirty="0" smtClean="0"/>
              <a:t>) аббат</a:t>
            </a: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В</a:t>
            </a:r>
            <a:r>
              <a:rPr lang="ru-RU" sz="2000" dirty="0" smtClean="0"/>
              <a:t>) </a:t>
            </a:r>
            <a:r>
              <a:rPr lang="ru-RU" sz="2000" dirty="0" smtClean="0"/>
              <a:t>глашатай</a:t>
            </a: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/>
              <a:t>2. </a:t>
            </a:r>
            <a:r>
              <a:rPr lang="ru-RU" sz="2000" b="1" dirty="0" smtClean="0"/>
              <a:t>Хозяйство феодала, в котором работали зависимые крестьяне:</a:t>
            </a:r>
            <a:endParaRPr lang="ru-RU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А</a:t>
            </a:r>
            <a:r>
              <a:rPr lang="ru-RU" sz="2000" dirty="0" smtClean="0"/>
              <a:t>) земельный надел</a:t>
            </a: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Б</a:t>
            </a:r>
            <a:r>
              <a:rPr lang="ru-RU" sz="2000" dirty="0" smtClean="0"/>
              <a:t>) поместье</a:t>
            </a: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В</a:t>
            </a:r>
            <a:r>
              <a:rPr lang="ru-RU" sz="2000" dirty="0" smtClean="0"/>
              <a:t>) замок</a:t>
            </a: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/>
              <a:t>3. </a:t>
            </a:r>
            <a:r>
              <a:rPr lang="ru-RU" sz="2000" b="1" dirty="0" smtClean="0"/>
              <a:t>Хозяйство, в котором все производится для себя, а не для продажи: </a:t>
            </a:r>
            <a:endParaRPr lang="ru-RU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А</a:t>
            </a:r>
            <a:r>
              <a:rPr lang="ru-RU" sz="2000" dirty="0" smtClean="0"/>
              <a:t>) натуральное хозяйство</a:t>
            </a: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Б</a:t>
            </a:r>
            <a:r>
              <a:rPr lang="ru-RU" sz="2000" dirty="0" smtClean="0"/>
              <a:t>) товарное хозяйство</a:t>
            </a: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В</a:t>
            </a:r>
            <a:r>
              <a:rPr lang="ru-RU" sz="2000" dirty="0" smtClean="0"/>
              <a:t>) присваивающее хозяйство</a:t>
            </a: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/>
              <a:t>4. </a:t>
            </a:r>
            <a:r>
              <a:rPr lang="ru-RU" sz="2000" b="1" dirty="0" smtClean="0"/>
              <a:t>Даровые работы в хозяйстве феодала:</a:t>
            </a:r>
            <a:endParaRPr lang="ru-RU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А</a:t>
            </a:r>
            <a:r>
              <a:rPr lang="ru-RU" sz="2000" dirty="0" smtClean="0"/>
              <a:t>) оброк</a:t>
            </a: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Б</a:t>
            </a:r>
            <a:r>
              <a:rPr lang="ru-RU" sz="2000" dirty="0" smtClean="0"/>
              <a:t>) десятина</a:t>
            </a: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В</a:t>
            </a:r>
            <a:r>
              <a:rPr lang="ru-RU" sz="2000" dirty="0" smtClean="0"/>
              <a:t>) барщина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 smtClean="0"/>
              <a:t>5. </a:t>
            </a:r>
            <a:r>
              <a:rPr lang="ru-RU" sz="2000" b="1" dirty="0" smtClean="0"/>
              <a:t>Доспехи рыцаря из стальных пластин:</a:t>
            </a:r>
            <a:endParaRPr lang="ru-RU" sz="20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А</a:t>
            </a:r>
            <a:r>
              <a:rPr lang="ru-RU" sz="2000" dirty="0" smtClean="0"/>
              <a:t>) забрало</a:t>
            </a:r>
            <a:endParaRPr lang="ru-RU" sz="20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Б</a:t>
            </a:r>
            <a:r>
              <a:rPr lang="ru-RU" sz="2000" dirty="0" smtClean="0"/>
              <a:t>) латы</a:t>
            </a:r>
            <a:endParaRPr lang="ru-RU" sz="20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В</a:t>
            </a:r>
            <a:r>
              <a:rPr lang="ru-RU" sz="2000" dirty="0" smtClean="0"/>
              <a:t>) кольчуга</a:t>
            </a:r>
            <a:endParaRPr lang="ru-RU" sz="2000" dirty="0" smtClean="0"/>
          </a:p>
          <a:p>
            <a:pPr>
              <a:lnSpc>
                <a:spcPct val="80000"/>
              </a:lnSpc>
              <a:buFontTx/>
              <a:buNone/>
            </a:pPr>
            <a:endParaRPr lang="ru-RU" sz="2000" dirty="0" smtClean="0"/>
          </a:p>
          <a:p>
            <a:pPr>
              <a:lnSpc>
                <a:spcPct val="80000"/>
              </a:lnSpc>
              <a:buFontTx/>
              <a:buNone/>
            </a:pPr>
            <a:endParaRPr lang="ru-RU" sz="2000" dirty="0"/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8913"/>
            <a:ext cx="8207375" cy="65976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b="1" dirty="0" smtClean="0"/>
              <a:t>6</a:t>
            </a:r>
            <a:r>
              <a:rPr lang="ru-RU" sz="2000" b="1" dirty="0"/>
              <a:t>. </a:t>
            </a:r>
            <a:r>
              <a:rPr lang="ru-RU" sz="2000" b="1" dirty="0" smtClean="0"/>
              <a:t>Военное состязание рыцарей в силе и ловкости:</a:t>
            </a:r>
            <a:endParaRPr lang="ru-RU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А) </a:t>
            </a:r>
            <a:r>
              <a:rPr lang="ru-RU" sz="2000" dirty="0" smtClean="0"/>
              <a:t>турнир</a:t>
            </a:r>
            <a:endParaRPr lang="ru-RU" sz="20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Б</a:t>
            </a:r>
            <a:r>
              <a:rPr lang="ru-RU" sz="2000" dirty="0"/>
              <a:t>) </a:t>
            </a:r>
            <a:r>
              <a:rPr lang="ru-RU" sz="2000" dirty="0" smtClean="0"/>
              <a:t>охота</a:t>
            </a:r>
            <a:endParaRPr lang="ru-RU" sz="20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В</a:t>
            </a:r>
            <a:r>
              <a:rPr lang="ru-RU" sz="2000" dirty="0" smtClean="0"/>
              <a:t>) олимпийские игры</a:t>
            </a: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/>
              <a:t>7. </a:t>
            </a:r>
            <a:r>
              <a:rPr lang="ru-RU" sz="2000" b="1" dirty="0" smtClean="0"/>
              <a:t>Отличительный знак рода рыцаря:</a:t>
            </a:r>
            <a:endParaRPr lang="ru-RU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А) </a:t>
            </a:r>
            <a:r>
              <a:rPr lang="ru-RU" sz="2000" dirty="0" smtClean="0"/>
              <a:t>девиз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Б) кодекс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В) герб</a:t>
            </a: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endParaRPr lang="ru-RU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/>
              <a:t>8. </a:t>
            </a:r>
            <a:r>
              <a:rPr lang="ru-RU" sz="2000" b="1" dirty="0" smtClean="0"/>
              <a:t>Крестьяне были объединены в :</a:t>
            </a:r>
            <a:endParaRPr lang="ru-RU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А) </a:t>
            </a:r>
            <a:r>
              <a:rPr lang="ru-RU" sz="2000" dirty="0" smtClean="0"/>
              <a:t>гильдии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Б</a:t>
            </a:r>
            <a:r>
              <a:rPr lang="ru-RU" sz="2000" dirty="0"/>
              <a:t>) </a:t>
            </a:r>
            <a:r>
              <a:rPr lang="ru-RU" sz="2000" dirty="0" smtClean="0"/>
              <a:t>землячества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В) общины</a:t>
            </a: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/>
              <a:t>9. </a:t>
            </a:r>
            <a:r>
              <a:rPr lang="ru-RU" sz="2000" b="1" dirty="0" smtClean="0"/>
              <a:t>Рыцарь был обязан:</a:t>
            </a:r>
            <a:endParaRPr lang="ru-RU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А) </a:t>
            </a:r>
            <a:r>
              <a:rPr lang="ru-RU" sz="2000" dirty="0" smtClean="0"/>
              <a:t>пахать и сеять</a:t>
            </a: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Б</a:t>
            </a:r>
            <a:r>
              <a:rPr lang="ru-RU" sz="2000" dirty="0" smtClean="0"/>
              <a:t>) совершать подвиги</a:t>
            </a: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В</a:t>
            </a:r>
            <a:r>
              <a:rPr lang="ru-RU" sz="2000" dirty="0" smtClean="0"/>
              <a:t>) платить оброк</a:t>
            </a: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/>
              <a:t>10. </a:t>
            </a:r>
            <a:r>
              <a:rPr lang="ru-RU" sz="2000" b="1" dirty="0" smtClean="0"/>
              <a:t>Рыцари ценили:</a:t>
            </a:r>
            <a:endParaRPr lang="ru-RU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А) </a:t>
            </a:r>
            <a:r>
              <a:rPr lang="ru-RU" sz="2000" dirty="0" smtClean="0"/>
              <a:t>щедрость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Б</a:t>
            </a:r>
            <a:r>
              <a:rPr lang="ru-RU" sz="2000" dirty="0"/>
              <a:t>) </a:t>
            </a:r>
            <a:r>
              <a:rPr lang="ru-RU" sz="2000" dirty="0" smtClean="0"/>
              <a:t>бережливость</a:t>
            </a:r>
            <a:endParaRPr lang="ru-RU" sz="20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В) расчетливость</a:t>
            </a: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endParaRPr lang="ru-RU" sz="2000" dirty="0"/>
          </a:p>
          <a:p>
            <a:pPr>
              <a:lnSpc>
                <a:spcPct val="80000"/>
              </a:lnSpc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>
                <a:solidFill>
                  <a:srgbClr val="0000CC"/>
                </a:solidFill>
              </a:rPr>
              <a:t>Проверь и оцени </a:t>
            </a:r>
            <a:br>
              <a:rPr lang="ru-RU">
                <a:solidFill>
                  <a:srgbClr val="0000CC"/>
                </a:solidFill>
              </a:rPr>
            </a:br>
            <a:r>
              <a:rPr lang="ru-RU">
                <a:solidFill>
                  <a:srgbClr val="0000CC"/>
                </a:solidFill>
              </a:rPr>
              <a:t>свою работу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18488" cy="868363"/>
          </a:xfrm>
        </p:spPr>
        <p:txBody>
          <a:bodyPr>
            <a:normAutofit fontScale="90000"/>
          </a:bodyPr>
          <a:lstStyle/>
          <a:p>
            <a:r>
              <a:rPr lang="ru-RU" sz="4000" u="sng">
                <a:solidFill>
                  <a:srgbClr val="0000CC"/>
                </a:solidFill>
              </a:rPr>
              <a:t>Проверь и оцени свою работу:</a:t>
            </a:r>
            <a:br>
              <a:rPr lang="ru-RU" sz="4000" u="sng">
                <a:solidFill>
                  <a:srgbClr val="0000CC"/>
                </a:solidFill>
              </a:rPr>
            </a:br>
            <a:endParaRPr lang="ru-RU" sz="4000" u="sng">
              <a:solidFill>
                <a:srgbClr val="0000CC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79613" y="1484313"/>
            <a:ext cx="1223962" cy="4641850"/>
          </a:xfrm>
          <a:ln>
            <a:solidFill>
              <a:srgbClr val="0000CC"/>
            </a:solidFill>
          </a:ln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А</a:t>
            </a: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Б</a:t>
            </a: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А</a:t>
            </a: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dirty="0"/>
              <a:t>В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dirty="0"/>
              <a:t>Б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А</a:t>
            </a: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В</a:t>
            </a: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smtClean="0"/>
              <a:t>В</a:t>
            </a: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dirty="0"/>
              <a:t>Б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dirty="0"/>
              <a:t>А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ru-RU" sz="2400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067175" y="2636838"/>
            <a:ext cx="4475163" cy="1800225"/>
          </a:xfrm>
          <a:ln>
            <a:solidFill>
              <a:srgbClr val="0000CC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0 – ошибок – </a:t>
            </a:r>
            <a:r>
              <a:rPr lang="ru-RU" sz="2400">
                <a:solidFill>
                  <a:srgbClr val="FF0000"/>
                </a:solidFill>
              </a:rPr>
              <a:t>«5»</a:t>
            </a:r>
          </a:p>
          <a:p>
            <a:pPr>
              <a:lnSpc>
                <a:spcPct val="90000"/>
              </a:lnSpc>
            </a:pPr>
            <a:r>
              <a:rPr lang="ru-RU" sz="2400"/>
              <a:t>1 – 2 ошибки – </a:t>
            </a:r>
            <a:r>
              <a:rPr lang="ru-RU" sz="2400">
                <a:solidFill>
                  <a:srgbClr val="FF0000"/>
                </a:solidFill>
              </a:rPr>
              <a:t>«4»</a:t>
            </a:r>
          </a:p>
          <a:p>
            <a:pPr>
              <a:lnSpc>
                <a:spcPct val="90000"/>
              </a:lnSpc>
            </a:pPr>
            <a:r>
              <a:rPr lang="ru-RU" sz="2400"/>
              <a:t>3 – 5 ошибок – </a:t>
            </a:r>
            <a:r>
              <a:rPr lang="ru-RU" sz="2400">
                <a:solidFill>
                  <a:srgbClr val="FF0000"/>
                </a:solidFill>
              </a:rPr>
              <a:t>«3»</a:t>
            </a:r>
          </a:p>
          <a:p>
            <a:pPr>
              <a:lnSpc>
                <a:spcPct val="90000"/>
              </a:lnSpc>
            </a:pPr>
            <a:r>
              <a:rPr lang="ru-RU" sz="2400"/>
              <a:t>6 и больше ошибок – </a:t>
            </a:r>
            <a:r>
              <a:rPr lang="ru-RU" sz="2400">
                <a:solidFill>
                  <a:srgbClr val="FF0000"/>
                </a:solidFill>
              </a:rPr>
              <a:t>«2»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251</Words>
  <Application>Microsoft Office PowerPoint</Application>
  <PresentationFormat>Экран (4:3)</PresentationFormat>
  <Paragraphs>74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Феодалы и крестьяне</vt:lpstr>
      <vt:lpstr>Слайд 2</vt:lpstr>
      <vt:lpstr>Слайд 3</vt:lpstr>
      <vt:lpstr>Проверь и оцени  свою работу</vt:lpstr>
      <vt:lpstr>Проверь и оцени свою работу: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рыцарском замке</dc:title>
  <dc:creator>User</dc:creator>
  <cp:lastModifiedBy>User</cp:lastModifiedBy>
  <cp:revision>11</cp:revision>
  <dcterms:created xsi:type="dcterms:W3CDTF">2014-02-18T11:55:46Z</dcterms:created>
  <dcterms:modified xsi:type="dcterms:W3CDTF">2014-02-18T12:17:20Z</dcterms:modified>
</cp:coreProperties>
</file>