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2A977-5D01-4390-8F3A-797A5E35641A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E586E-C0BC-4E8B-B83E-99680077183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D093-9C73-44F9-93B7-BF6EE0C8BE71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96F3-36BE-4EE7-8F00-7E4F6061AB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D093-9C73-44F9-93B7-BF6EE0C8BE71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96F3-36BE-4EE7-8F00-7E4F6061AB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D093-9C73-44F9-93B7-BF6EE0C8BE71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96F3-36BE-4EE7-8F00-7E4F6061AB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D093-9C73-44F9-93B7-BF6EE0C8BE71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96F3-36BE-4EE7-8F00-7E4F6061AB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D093-9C73-44F9-93B7-BF6EE0C8BE71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96F3-36BE-4EE7-8F00-7E4F6061AB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D093-9C73-44F9-93B7-BF6EE0C8BE71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96F3-36BE-4EE7-8F00-7E4F6061AB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D093-9C73-44F9-93B7-BF6EE0C8BE71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96F3-36BE-4EE7-8F00-7E4F6061AB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D093-9C73-44F9-93B7-BF6EE0C8BE71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96F3-36BE-4EE7-8F00-7E4F6061AB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D093-9C73-44F9-93B7-BF6EE0C8BE71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96F3-36BE-4EE7-8F00-7E4F6061AB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D093-9C73-44F9-93B7-BF6EE0C8BE71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96F3-36BE-4EE7-8F00-7E4F6061AB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DD093-9C73-44F9-93B7-BF6EE0C8BE71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96F3-36BE-4EE7-8F00-7E4F6061AB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DD093-9C73-44F9-93B7-BF6EE0C8BE71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996F3-36BE-4EE7-8F00-7E4F6061AB2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Средневековый город в Западной и Центральной Европе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Исторический диктант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35716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919FB9F-F6F1-41AD-A123-7F816FEF630D}" type="datetime1">
              <a:rPr lang="ru-RU" smtClean="0"/>
              <a:t>18.02.2014</a:t>
            </a:fld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357190"/>
          </a:xfrm>
        </p:spPr>
        <p:txBody>
          <a:bodyPr>
            <a:noAutofit/>
          </a:bodyPr>
          <a:lstStyle/>
          <a:p>
            <a:pPr algn="l"/>
            <a:r>
              <a:rPr lang="ru-RU" sz="1800" dirty="0" smtClean="0">
                <a:solidFill>
                  <a:srgbClr val="FF0000"/>
                </a:solidFill>
              </a:rPr>
              <a:t>Закончите предложения:</a:t>
            </a:r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357166"/>
            <a:ext cx="8858312" cy="6500834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Глава городского совета во Франции и в Англии назывался…</a:t>
            </a:r>
          </a:p>
          <a:p>
            <a:pPr marL="514350" indent="-514350">
              <a:buFont typeface="+mj-lt"/>
              <a:buAutoNum type="arabicPeriod"/>
            </a:pP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Глава городского совета в Германии назывался…</a:t>
            </a:r>
          </a:p>
          <a:p>
            <a:pPr marL="514350" indent="-514350">
              <a:buFont typeface="+mj-lt"/>
              <a:buAutoNum type="arabicPeriod"/>
            </a:pP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Работник ремесленной мастерской, хорошо изучивший ремесло, получавший </a:t>
            </a:r>
            <a:r>
              <a:rPr lang="ru-RU" b="1" dirty="0" smtClean="0"/>
              <a:t>за свой труд </a:t>
            </a:r>
            <a:r>
              <a:rPr lang="ru-RU" b="1" dirty="0" smtClean="0"/>
              <a:t>заработную плату назывался…</a:t>
            </a:r>
          </a:p>
          <a:p>
            <a:pPr marL="514350" indent="-514350">
              <a:buFont typeface="+mj-lt"/>
              <a:buAutoNum type="arabicPeriod"/>
            </a:pP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Мастера – ремесленники одной специальности, проживавшие в одном городе, объединялись в союзы, которые назывались…</a:t>
            </a:r>
          </a:p>
          <a:p>
            <a:pPr marL="514350" indent="-514350">
              <a:buFont typeface="+mj-lt"/>
              <a:buAutoNum type="arabicPeriod"/>
            </a:pP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Объединения купцов, создававшиеся для защиты от грабителей и помощи друг другу, назывались…</a:t>
            </a:r>
          </a:p>
          <a:p>
            <a:pPr marL="514350" indent="-514350">
              <a:buFont typeface="+mj-lt"/>
              <a:buAutoNum type="arabicPeriod"/>
            </a:pP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Место оживленной торговли, в которой принимали участие купцы из разных стран, где выступали бродячие артисты, называлось...</a:t>
            </a:r>
          </a:p>
          <a:p>
            <a:pPr marL="514350" indent="-514350">
              <a:buFont typeface="+mj-lt"/>
              <a:buAutoNum type="arabicPeriod"/>
            </a:pP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Человек, дававший деньги в рост, т.е. под проценты назывался…</a:t>
            </a:r>
          </a:p>
          <a:p>
            <a:pPr marL="514350" indent="-514350">
              <a:buFont typeface="+mj-lt"/>
              <a:buAutoNum type="arabicPeriod"/>
            </a:pP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В средние века родилась поговорка «Что с воза упало, то…»</a:t>
            </a:r>
          </a:p>
          <a:p>
            <a:pPr marL="514350" indent="-514350">
              <a:buFont typeface="+mj-lt"/>
              <a:buAutoNum type="arabicPeriod"/>
            </a:pP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Лучший образец изделия, который должен был изготовить подмастерье, чтобы стать ремесленником-мастером назывался…</a:t>
            </a:r>
          </a:p>
          <a:p>
            <a:pPr marL="514350" indent="-514350">
              <a:buFont typeface="+mj-lt"/>
              <a:buAutoNum type="arabicPeriod"/>
            </a:pP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«</a:t>
            </a:r>
            <a:r>
              <a:rPr lang="ru-RU" b="1" dirty="0" err="1" smtClean="0"/>
              <a:t>Бург</a:t>
            </a:r>
            <a:r>
              <a:rPr lang="ru-RU" b="1" dirty="0" smtClean="0"/>
              <a:t>» в переводе с немецкого - …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>
                <a:solidFill>
                  <a:srgbClr val="0000CC"/>
                </a:solidFill>
              </a:rPr>
              <a:t>Проверь и оцени </a:t>
            </a:r>
            <a:br>
              <a:rPr lang="ru-RU">
                <a:solidFill>
                  <a:srgbClr val="0000CC"/>
                </a:solidFill>
              </a:rPr>
            </a:br>
            <a:r>
              <a:rPr lang="ru-RU">
                <a:solidFill>
                  <a:srgbClr val="0000CC"/>
                </a:solidFill>
              </a:rPr>
              <a:t>свою работу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218488" cy="868363"/>
          </a:xfrm>
        </p:spPr>
        <p:txBody>
          <a:bodyPr>
            <a:normAutofit fontScale="90000"/>
          </a:bodyPr>
          <a:lstStyle/>
          <a:p>
            <a:r>
              <a:rPr lang="ru-RU" sz="4000" u="sng">
                <a:solidFill>
                  <a:srgbClr val="0000CC"/>
                </a:solidFill>
              </a:rPr>
              <a:t>Проверь и оцени свою работу:</a:t>
            </a:r>
            <a:br>
              <a:rPr lang="ru-RU" sz="4000" u="sng">
                <a:solidFill>
                  <a:srgbClr val="0000CC"/>
                </a:solidFill>
              </a:rPr>
            </a:br>
            <a:endParaRPr lang="ru-RU" sz="4000" u="sng">
              <a:solidFill>
                <a:srgbClr val="0000CC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0034" y="1484313"/>
            <a:ext cx="4214842" cy="4641850"/>
          </a:xfrm>
          <a:ln>
            <a:solidFill>
              <a:srgbClr val="0000CC"/>
            </a:solidFill>
          </a:ln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400" dirty="0" smtClean="0"/>
              <a:t>Мэр </a:t>
            </a:r>
            <a:endParaRPr lang="ru-RU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400" dirty="0" smtClean="0"/>
              <a:t>Бургомистр </a:t>
            </a:r>
            <a:endParaRPr lang="ru-RU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400" dirty="0" smtClean="0"/>
              <a:t>Подмастерье </a:t>
            </a:r>
            <a:endParaRPr lang="ru-RU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400" dirty="0" smtClean="0"/>
              <a:t>Ц</a:t>
            </a:r>
            <a:r>
              <a:rPr lang="ru-RU" sz="2400" dirty="0" smtClean="0"/>
              <a:t>ехи  </a:t>
            </a:r>
            <a:endParaRPr lang="ru-RU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400" dirty="0" smtClean="0"/>
              <a:t>Гильдии</a:t>
            </a:r>
            <a:endParaRPr lang="ru-RU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ru-RU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400" dirty="0" smtClean="0"/>
              <a:t>Ярмарка </a:t>
            </a:r>
            <a:endParaRPr lang="ru-RU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400" dirty="0" smtClean="0"/>
              <a:t>Ростовщик </a:t>
            </a:r>
            <a:endParaRPr lang="ru-RU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400" dirty="0" smtClean="0"/>
              <a:t>Пропало </a:t>
            </a:r>
            <a:endParaRPr lang="ru-RU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400" dirty="0" smtClean="0"/>
              <a:t>Шедевр </a:t>
            </a:r>
            <a:endParaRPr lang="ru-RU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400" dirty="0" smtClean="0"/>
              <a:t>Крепость </a:t>
            </a:r>
            <a:endParaRPr lang="ru-RU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ru-RU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ru-RU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ru-RU" sz="2400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24431" y="2636838"/>
            <a:ext cx="3862411" cy="1800225"/>
          </a:xfrm>
          <a:ln>
            <a:solidFill>
              <a:srgbClr val="0000CC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/>
              <a:t>0 – ошибок – </a:t>
            </a:r>
            <a:r>
              <a:rPr lang="ru-RU" sz="2400" dirty="0">
                <a:solidFill>
                  <a:srgbClr val="FF0000"/>
                </a:solidFill>
              </a:rPr>
              <a:t>«5»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1 – 2 ошибки – </a:t>
            </a:r>
            <a:r>
              <a:rPr lang="ru-RU" sz="2400" dirty="0">
                <a:solidFill>
                  <a:srgbClr val="FF0000"/>
                </a:solidFill>
              </a:rPr>
              <a:t>«4»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3 – 5 ошибок – </a:t>
            </a:r>
            <a:r>
              <a:rPr lang="ru-RU" sz="2400" dirty="0">
                <a:solidFill>
                  <a:srgbClr val="FF0000"/>
                </a:solidFill>
              </a:rPr>
              <a:t>«3»</a:t>
            </a:r>
          </a:p>
          <a:p>
            <a:pPr>
              <a:lnSpc>
                <a:spcPct val="90000"/>
              </a:lnSpc>
            </a:pPr>
            <a:r>
              <a:rPr lang="ru-RU" sz="2400" dirty="0"/>
              <a:t>6 и больше ошибок – </a:t>
            </a:r>
            <a:r>
              <a:rPr lang="ru-RU" sz="2400" dirty="0">
                <a:solidFill>
                  <a:srgbClr val="FF0000"/>
                </a:solidFill>
              </a:rPr>
              <a:t>«2»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199</Words>
  <Application>Microsoft Office PowerPoint</Application>
  <PresentationFormat>Экран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Средневековый город в Западной и Центральной Европе</vt:lpstr>
      <vt:lpstr>Закончите предложения:</vt:lpstr>
      <vt:lpstr>Проверь и оцени  свою работу</vt:lpstr>
      <vt:lpstr>Проверь и оцени свою работу: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Средневековый город в Западной и Центральной Европе</dc:title>
  <dc:creator>User</dc:creator>
  <cp:lastModifiedBy>User</cp:lastModifiedBy>
  <cp:revision>8</cp:revision>
  <dcterms:created xsi:type="dcterms:W3CDTF">2014-02-18T12:23:12Z</dcterms:created>
  <dcterms:modified xsi:type="dcterms:W3CDTF">2014-02-18T12:41:51Z</dcterms:modified>
</cp:coreProperties>
</file>