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80" r:id="rId9"/>
    <p:sldId id="264" r:id="rId10"/>
    <p:sldId id="266" r:id="rId11"/>
    <p:sldId id="268" r:id="rId12"/>
    <p:sldId id="269" r:id="rId13"/>
    <p:sldId id="275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07B0-E852-4328-A3DA-B5CFF97E9C17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1136-9028-4BE9-90B2-0959D7D8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Главные и второстепенные члены предложения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166320"/>
            <a:ext cx="7488832" cy="26916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Нал..тел  сильный  </a:t>
            </a:r>
            <a:r>
              <a:rPr lang="ru-RU" sz="3200" dirty="0" err="1" smtClean="0"/>
              <a:t>вет</a:t>
            </a:r>
            <a:r>
              <a:rPr lang="ru-RU" sz="3200" dirty="0" smtClean="0"/>
              <a:t>..р.</a:t>
            </a:r>
            <a:br>
              <a:rPr lang="ru-RU" sz="3200" dirty="0" smtClean="0"/>
            </a:br>
            <a:r>
              <a:rPr lang="ru-RU" sz="3200" dirty="0" smtClean="0"/>
              <a:t>(С)  д…рев..ев  пол..</a:t>
            </a:r>
            <a:r>
              <a:rPr lang="ru-RU" sz="3200" dirty="0" err="1" smtClean="0"/>
              <a:t>тели</a:t>
            </a:r>
            <a:r>
              <a:rPr lang="ru-RU" sz="3200" dirty="0" smtClean="0"/>
              <a:t>  ж..</a:t>
            </a:r>
            <a:r>
              <a:rPr lang="ru-RU" sz="3200" dirty="0" err="1" smtClean="0"/>
              <a:t>лтые</a:t>
            </a:r>
            <a:r>
              <a:rPr lang="ru-RU" sz="3200" dirty="0" smtClean="0"/>
              <a:t>  лист..я.</a:t>
            </a:r>
            <a:br>
              <a:rPr lang="ru-RU" sz="3200" dirty="0" smtClean="0"/>
            </a:br>
            <a:r>
              <a:rPr lang="ru-RU" sz="3200" dirty="0" smtClean="0"/>
              <a:t>Лист..я   </a:t>
            </a:r>
            <a:r>
              <a:rPr lang="ru-RU" sz="3200" dirty="0" err="1" smtClean="0"/>
              <a:t>закруж</a:t>
            </a:r>
            <a:r>
              <a:rPr lang="ru-RU" sz="3200" dirty="0" smtClean="0"/>
              <a:t>..</a:t>
            </a:r>
            <a:r>
              <a:rPr lang="ru-RU" sz="3200" dirty="0" err="1" smtClean="0"/>
              <a:t>лись</a:t>
            </a:r>
            <a:r>
              <a:rPr lang="ru-RU" sz="3200" dirty="0" smtClean="0"/>
              <a:t>  (в)  воздухе.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www.artlib.ru/objects/gallery_171/artlib_gallery-8569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824536" cy="364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7920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Проверь себя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7120880" cy="17526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Налетел сильный ветер.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деревьев полетели жёлтые листья.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Листья закружились в воздухе.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artlib.ru/objects/gallery_171/artlib_gallery-8569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392488" cy="332260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44008" y="5229200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7664" y="5229200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47664" y="5301208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88224" y="573325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63888" y="5733256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888" y="5805264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5656" y="623731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71800" y="6165304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6237312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формление детского сада * Просмотр темы - обложки для каталогов 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178" y="0"/>
            <a:ext cx="9177178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Физкультминутка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280831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Виды предложений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ru-RU" sz="3100" b="1" dirty="0" smtClean="0">
                <a:solidFill>
                  <a:schemeClr val="accent1"/>
                </a:solidFill>
              </a:rPr>
              <a:t>по составу</a:t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2800" dirty="0" smtClean="0"/>
              <a:t>     </a:t>
            </a:r>
            <a:r>
              <a:rPr lang="ru-RU" sz="2400" dirty="0" smtClean="0"/>
              <a:t>нераспространённые                    распространённые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68952" cy="17526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Корабль   мчится .         Космический корабль 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мчится к Венере.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8" name="Picture 6" descr="День космонавтики и авиации, Космос, Вселенная, Клипарт, 12 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" b="9653"/>
          <a:stretch>
            <a:fillRect/>
          </a:stretch>
        </p:blipFill>
        <p:spPr bwMode="auto">
          <a:xfrm rot="6640657">
            <a:off x="911561" y="2013692"/>
            <a:ext cx="3015907" cy="2726604"/>
          </a:xfrm>
          <a:prstGeom prst="rect">
            <a:avLst/>
          </a:prstGeom>
          <a:noFill/>
        </p:spPr>
      </p:pic>
      <p:pic>
        <p:nvPicPr>
          <p:cNvPr id="23560" name="Picture 8" descr="Редактор астрономического журнала объяснил работы о &quot;жизни&quot; на Венере / Новости науки и техники / Блоги о промышленности на Co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892" y="2420888"/>
            <a:ext cx="2535108" cy="1429520"/>
          </a:xfrm>
          <a:prstGeom prst="rect">
            <a:avLst/>
          </a:prstGeom>
          <a:noFill/>
        </p:spPr>
      </p:pic>
      <p:pic>
        <p:nvPicPr>
          <p:cNvPr id="9" name="Picture 6" descr="День космонавтики и авиации, Космос, Вселенная, Клипарт, 12 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1" b="8921"/>
          <a:stretch>
            <a:fillRect/>
          </a:stretch>
        </p:blipFill>
        <p:spPr bwMode="auto">
          <a:xfrm rot="6661528">
            <a:off x="4330849" y="2054863"/>
            <a:ext cx="3083470" cy="287986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092280" y="5157192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5805264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5877272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второстепенных членов предложения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5112568"/>
          </a:xfrm>
        </p:spPr>
        <p:txBody>
          <a:bodyPr>
            <a:normAutofit fontScale="92500" lnSpcReduction="1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</a:rPr>
              <a:t>    Определить </a:t>
            </a:r>
            <a:r>
              <a:rPr lang="ru-RU" sz="2800" b="1" i="1" dirty="0" smtClean="0">
                <a:solidFill>
                  <a:schemeClr val="tx1"/>
                </a:solidFill>
              </a:rPr>
              <a:t>грамматическую основу </a:t>
            </a:r>
            <a:r>
              <a:rPr lang="ru-RU" sz="2800" i="1" dirty="0" smtClean="0">
                <a:solidFill>
                  <a:schemeClr val="tx1"/>
                </a:solidFill>
              </a:rPr>
              <a:t>предложения</a:t>
            </a:r>
          </a:p>
          <a:p>
            <a:pPr lvl="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</a:rPr>
              <a:t>     Определить слово, к  которому  можно задать вопрос</a:t>
            </a:r>
            <a:r>
              <a:rPr lang="ru-RU" sz="2800" b="1" i="1" dirty="0" smtClean="0">
                <a:solidFill>
                  <a:schemeClr val="tx1"/>
                </a:solidFill>
              </a:rPr>
              <a:t> от подлежащего</a:t>
            </a:r>
          </a:p>
          <a:p>
            <a:pPr lvl="0" algn="l"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</a:rPr>
              <a:t>      Определить слово, к которому можно задать вопрос </a:t>
            </a:r>
            <a:r>
              <a:rPr lang="ru-RU" sz="2800" b="1" i="1" dirty="0" smtClean="0">
                <a:solidFill>
                  <a:schemeClr val="tx1"/>
                </a:solidFill>
              </a:rPr>
              <a:t>от сказуемого</a:t>
            </a:r>
          </a:p>
          <a:p>
            <a:pPr lvl="0" algn="l"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</a:rPr>
              <a:t>      Определить слово, к которому можно задать вопрос </a:t>
            </a:r>
            <a:r>
              <a:rPr lang="ru-RU" sz="2800" b="1" i="1" dirty="0" smtClean="0">
                <a:solidFill>
                  <a:schemeClr val="tx1"/>
                </a:solidFill>
              </a:rPr>
              <a:t>от других  второстепенных членов </a:t>
            </a:r>
            <a:r>
              <a:rPr lang="ru-RU" sz="2800" i="1" dirty="0" smtClean="0">
                <a:solidFill>
                  <a:schemeClr val="tx1"/>
                </a:solidFill>
              </a:rPr>
              <a:t>предложения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Составьте предложение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20603857">
            <a:off x="815811" y="1564854"/>
            <a:ext cx="2180477" cy="73976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Винни-Пух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37823">
            <a:off x="6001551" y="1603887"/>
            <a:ext cx="2469489" cy="78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в гостях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875514">
            <a:off x="55278" y="3803225"/>
            <a:ext cx="2282410" cy="7698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у Кролика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655225">
            <a:off x="4332836" y="2472681"/>
            <a:ext cx="2422544" cy="747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побывал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111820">
            <a:off x="6874984" y="3562907"/>
            <a:ext cx="2198279" cy="803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 однажды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 rot="20749569">
            <a:off x="2124360" y="2363712"/>
            <a:ext cx="1990113" cy="84072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утром</a:t>
            </a:r>
            <a:endParaRPr lang="ru-RU" sz="2400" dirty="0"/>
          </a:p>
        </p:txBody>
      </p:sp>
      <p:pic>
        <p:nvPicPr>
          <p:cNvPr id="30723" name="Picture 3" descr="Винни-Пух и все-все-вс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392488" cy="295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2687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4896" cy="475252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Однажды утром </a:t>
            </a:r>
            <a:r>
              <a:rPr lang="ru-RU" b="1" i="1" dirty="0" err="1" smtClean="0">
                <a:solidFill>
                  <a:schemeClr val="tx1"/>
                </a:solidFill>
              </a:rPr>
              <a:t>Винни</a:t>
            </a:r>
            <a:r>
              <a:rPr lang="ru-RU" b="1" i="1" dirty="0" smtClean="0">
                <a:solidFill>
                  <a:schemeClr val="tx1"/>
                </a:solidFill>
              </a:rPr>
              <a:t> – Пух    побывал в гостях у Кролика. </a:t>
            </a:r>
          </a:p>
          <a:p>
            <a:pPr algn="l"/>
            <a:endParaRPr lang="ru-RU" b="1" i="1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побывал (когда?) однажды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побывал ( когда?) утром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побывал ( где?) в гостях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-в гостях ( у кого?) у Кролика</a:t>
            </a:r>
          </a:p>
          <a:p>
            <a:pPr algn="l"/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23928" y="2276872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72200" y="2276872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72200" y="2348880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Винни-Пух и все-все-вс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933056"/>
            <a:ext cx="363861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9675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Составьте предложения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712968" cy="504056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пчелы,        мёд,     собирают,      летом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работают,     труженицы,  маленькие,  без устали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84784"/>
            <a:ext cx="165618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когда?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4005064"/>
            <a:ext cx="194421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делают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4005064"/>
            <a:ext cx="1728192" cy="626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кто?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005064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какие?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1484784"/>
            <a:ext cx="1944216" cy="698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делают? 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1484784"/>
            <a:ext cx="1728192" cy="698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кто?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0272" y="1484784"/>
            <a:ext cx="136815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280" y="4005064"/>
            <a:ext cx="1584176" cy="626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Части речи</a:t>
            </a:r>
          </a:p>
          <a:p>
            <a:pPr>
              <a:buNone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Существительное</a:t>
            </a:r>
          </a:p>
          <a:p>
            <a:pPr>
              <a:buNone/>
            </a:pPr>
            <a:r>
              <a:rPr lang="ru-RU" i="1" dirty="0" smtClean="0"/>
              <a:t>    Глагол</a:t>
            </a:r>
            <a:br>
              <a:rPr lang="ru-RU" i="1" dirty="0" smtClean="0"/>
            </a:br>
            <a:r>
              <a:rPr lang="ru-RU" i="1" dirty="0" smtClean="0"/>
              <a:t>Прилагательное</a:t>
            </a:r>
          </a:p>
          <a:p>
            <a:pPr>
              <a:buNone/>
            </a:pPr>
            <a:r>
              <a:rPr lang="ru-RU" i="1" dirty="0" smtClean="0"/>
              <a:t>    Местоимение</a:t>
            </a: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Члены предложения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Подлежащее</a:t>
            </a:r>
          </a:p>
          <a:p>
            <a:pPr>
              <a:buNone/>
            </a:pPr>
            <a:r>
              <a:rPr lang="ru-RU" i="1" dirty="0" smtClean="0"/>
              <a:t> Сказуемое</a:t>
            </a:r>
          </a:p>
          <a:p>
            <a:pPr>
              <a:buNone/>
            </a:pPr>
            <a:r>
              <a:rPr lang="ru-RU" i="1" dirty="0" smtClean="0"/>
              <a:t> Второстепенные </a:t>
            </a:r>
          </a:p>
          <a:p>
            <a:pPr>
              <a:buNone/>
            </a:pPr>
            <a:r>
              <a:rPr lang="ru-RU" i="1" dirty="0" smtClean="0"/>
              <a:t>члены предложения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80243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Шашки</a:t>
            </a:r>
            <a:br>
              <a:rPr lang="ru-RU" dirty="0" smtClean="0"/>
            </a:br>
            <a:r>
              <a:rPr lang="ru-RU" sz="3600" dirty="0" smtClean="0"/>
              <a:t>Шашки появились в Египте.</a:t>
            </a:r>
            <a:br>
              <a:rPr lang="ru-RU" sz="3600" dirty="0" smtClean="0"/>
            </a:br>
            <a:r>
              <a:rPr lang="ru-RU" sz="3600" dirty="0" smtClean="0"/>
              <a:t>Они имеют очень древнюю историю. </a:t>
            </a:r>
            <a:br>
              <a:rPr lang="ru-RU" sz="3600" dirty="0" smtClean="0"/>
            </a:br>
            <a:r>
              <a:rPr lang="ru-RU" sz="3600" dirty="0" smtClean="0"/>
              <a:t>Игра проникла в разные страны.</a:t>
            </a:r>
            <a:br>
              <a:rPr lang="ru-RU" sz="3600" dirty="0" smtClean="0"/>
            </a:br>
            <a:r>
              <a:rPr lang="ru-RU" sz="3600" dirty="0" smtClean="0"/>
              <a:t> Её правила изменились.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Игровой набор - шахматы Неваляшки и шашки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573016"/>
            <a:ext cx="4221155" cy="3165866"/>
          </a:xfrm>
          <a:prstGeom prst="rect">
            <a:avLst/>
          </a:prstGeom>
          <a:noFill/>
        </p:spPr>
      </p:pic>
      <p:pic>
        <p:nvPicPr>
          <p:cNvPr id="35844" name="Picture 4" descr="В какую игру играют на этой картине (см. фото)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096344" cy="300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Найдите лишнее слово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47864" y="1844824"/>
            <a:ext cx="4424536" cy="3793976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Прилагательное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Существительное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Глагол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Подлежащее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Местоимение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корации Обои - Топ 500 обоев - Страница 2 - V3 сайта обо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776" cy="6858000"/>
          </a:xfrm>
          <a:prstGeom prst="rect">
            <a:avLst/>
          </a:prstGeom>
          <a:noFill/>
        </p:spPr>
      </p:pic>
      <p:pic>
        <p:nvPicPr>
          <p:cNvPr id="6" name="Picture 6" descr="Мама солдата...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554902" cy="3456384"/>
          </a:xfrm>
          <a:prstGeom prst="rect">
            <a:avLst/>
          </a:prstGeom>
          <a:noFill/>
        </p:spPr>
      </p:pic>
      <p:pic>
        <p:nvPicPr>
          <p:cNvPr id="7" name="Picture 19" descr="&quot;Полевые цветы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 l="6306" b="9005"/>
          <a:stretch>
            <a:fillRect/>
          </a:stretch>
        </p:blipFill>
        <p:spPr bwMode="auto">
          <a:xfrm>
            <a:off x="827584" y="1340768"/>
            <a:ext cx="3209689" cy="551723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67128" cy="1143000"/>
          </a:xfrm>
        </p:spPr>
        <p:txBody>
          <a:bodyPr/>
          <a:lstStyle/>
          <a:p>
            <a:r>
              <a:rPr lang="ru-RU" b="1" dirty="0" smtClean="0"/>
              <a:t>Веришь- не веришь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420888"/>
            <a:ext cx="3848472" cy="32179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Стр. 61- правило, стр. 63 упр. 53.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 descr="детские картинки животных Фотоколлекц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88840"/>
            <a:ext cx="350100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Вспомним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какие </a:t>
            </a:r>
            <a:r>
              <a:rPr lang="ru-RU" sz="3200" dirty="0"/>
              <a:t>члены предложения называются </a:t>
            </a:r>
            <a:r>
              <a:rPr lang="ru-RU" sz="3200" u="sng" dirty="0"/>
              <a:t>главными</a:t>
            </a:r>
            <a:r>
              <a:rPr lang="ru-RU" sz="3200" dirty="0"/>
              <a:t>, а какие </a:t>
            </a:r>
            <a:r>
              <a:rPr lang="ru-RU" sz="3200" u="sng" dirty="0" smtClean="0"/>
              <a:t>второстепенными</a:t>
            </a:r>
            <a:br>
              <a:rPr lang="ru-RU" sz="3200" u="sng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3568" y="1897087"/>
            <a:ext cx="748883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Будем учиться: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находить в предложении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грамматическую основу;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разбирать предложение по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членам предложения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различать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распространенные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нераспространенные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предложения;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определять какой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частью речи выражены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главные 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члены предложения.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Picture 1" descr="O:\DCIM\Camera\2014-10-01 23.29.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9349">
            <a:off x="2399981" y="2741780"/>
            <a:ext cx="6403069" cy="1878495"/>
          </a:xfrm>
          <a:prstGeom prst="rect">
            <a:avLst/>
          </a:prstGeom>
          <a:noFill/>
        </p:spPr>
      </p:pic>
      <p:pic>
        <p:nvPicPr>
          <p:cNvPr id="1031" name="Picture 7" descr="детские картинки животных Фотоколлекци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611" y="1295003"/>
            <a:ext cx="350100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Подлежащее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6400800" cy="475252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Обозначает 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о ком или о чём говорится      в предложении.</a:t>
            </a:r>
          </a:p>
          <a:p>
            <a:pPr algn="l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Отвечает на вопросы: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кто? что? 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Подчеркивается :    </a:t>
            </a:r>
            <a:r>
              <a:rPr lang="ru-RU" dirty="0" smtClean="0">
                <a:solidFill>
                  <a:schemeClr val="tx1"/>
                </a:solidFill>
              </a:rPr>
              <a:t>_________ .</a:t>
            </a:r>
          </a:p>
          <a:p>
            <a:endParaRPr lang="ru-RU" dirty="0"/>
          </a:p>
        </p:txBody>
      </p:sp>
      <p:pic>
        <p:nvPicPr>
          <p:cNvPr id="9" name="Picture 4" descr="Ученик - Наталья Терентьевна Мороз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2503021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Сказуемое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6400800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Обозначает: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что говорится о подлежащем. </a:t>
            </a:r>
          </a:p>
          <a:p>
            <a:pPr algn="l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Отвечает на вопросы: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что делает? что делал?  что сделает? что будет делать? </a:t>
            </a:r>
          </a:p>
          <a:p>
            <a:pPr algn="l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Подчеркивается:                     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11960" y="5517232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11960" y="5301208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Ученик - Наталья Терентьевна Мороз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503021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 лесу веселые ежи шуршали сухими листьями.</a:t>
            </a:r>
            <a:endParaRPr lang="ru-RU" dirty="0"/>
          </a:p>
        </p:txBody>
      </p:sp>
      <p:pic>
        <p:nvPicPr>
          <p:cNvPr id="6146" name="Picture 2" descr="Осень - Клипарты - Каталог статей - Фотошоп + от Милледи Мал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3501008"/>
            <a:ext cx="3535631" cy="2880320"/>
          </a:xfrm>
          <a:prstGeom prst="rect">
            <a:avLst/>
          </a:prstGeom>
          <a:noFill/>
        </p:spPr>
      </p:pic>
      <p:pic>
        <p:nvPicPr>
          <p:cNvPr id="6148" name="Picture 4" descr="Оригинал - Схема вышивки &quot;Осенний ёжик&quot; - Схемы вышивки - 2G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429000"/>
            <a:ext cx="3330370" cy="2664296"/>
          </a:xfrm>
          <a:prstGeom prst="rect">
            <a:avLst/>
          </a:prstGeom>
          <a:noFill/>
        </p:spPr>
      </p:pic>
      <p:pic>
        <p:nvPicPr>
          <p:cNvPr id="8" name="Picture 4" descr="Оригинал - Схема вышивки &quot;Осенний ёжик&quot; - Схемы вышивки - 2G…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573016"/>
            <a:ext cx="3330370" cy="2664296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16016" y="1700808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96136" y="170080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1844824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ежи шуршали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71800" y="112474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5936" y="1124744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95936" y="1268760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536" y="1988840"/>
            <a:ext cx="2664296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Грамматическая основа  предложения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1988840"/>
            <a:ext cx="2304256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Главные члены предложения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988840"/>
            <a:ext cx="2304256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Подлежащее и             сказуемое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987824" y="2564904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12160" y="2564904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Оригинал - Схема вышивки &quot;Осенний ёжик&quot; - Схемы вышивки - 2G…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61048"/>
            <a:ext cx="3330370" cy="2664296"/>
          </a:xfrm>
          <a:prstGeom prst="rect">
            <a:avLst/>
          </a:prstGeom>
          <a:noFill/>
        </p:spPr>
      </p:pic>
      <p:pic>
        <p:nvPicPr>
          <p:cNvPr id="18" name="Picture 2" descr="Осень - Клипарты - Каталог статей - Фотошоп + от Милледи Мал…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789040"/>
            <a:ext cx="353563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Второстепенные члены предложения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136904" cy="475252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Дополняют и поясняют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подлежащее, сказуемое или другой второстепенный член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В лесу веселые ежи шуршали сухими листьями.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ежи  </a:t>
            </a:r>
            <a:r>
              <a:rPr lang="ru-RU" sz="2800" b="1" i="1" dirty="0" smtClean="0">
                <a:solidFill>
                  <a:schemeClr val="accent2"/>
                </a:solidFill>
              </a:rPr>
              <a:t>(какие?) </a:t>
            </a:r>
            <a:r>
              <a:rPr lang="ru-RU" sz="2800" b="1" i="1" dirty="0" smtClean="0">
                <a:solidFill>
                  <a:schemeClr val="tx1"/>
                </a:solidFill>
              </a:rPr>
              <a:t>веселые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шуршали  </a:t>
            </a:r>
            <a:r>
              <a:rPr lang="ru-RU" sz="2800" b="1" i="1" dirty="0" smtClean="0">
                <a:solidFill>
                  <a:schemeClr val="accent2"/>
                </a:solidFill>
              </a:rPr>
              <a:t>( где?) </a:t>
            </a:r>
            <a:r>
              <a:rPr lang="ru-RU" sz="2800" b="1" i="1" dirty="0" smtClean="0">
                <a:solidFill>
                  <a:schemeClr val="tx1"/>
                </a:solidFill>
              </a:rPr>
              <a:t>в лесу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шуршали  </a:t>
            </a:r>
            <a:r>
              <a:rPr lang="ru-RU" sz="2800" b="1" i="1" dirty="0" smtClean="0">
                <a:solidFill>
                  <a:schemeClr val="accent2"/>
                </a:solidFill>
              </a:rPr>
              <a:t>(чем?) </a:t>
            </a:r>
            <a:r>
              <a:rPr lang="ru-RU" sz="2800" b="1" i="1" dirty="0" smtClean="0">
                <a:solidFill>
                  <a:schemeClr val="tx1"/>
                </a:solidFill>
              </a:rPr>
              <a:t>листьями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листьями  </a:t>
            </a:r>
            <a:r>
              <a:rPr lang="ru-RU" sz="2800" b="1" i="1" dirty="0" smtClean="0">
                <a:solidFill>
                  <a:schemeClr val="accent2"/>
                </a:solidFill>
              </a:rPr>
              <a:t>( какими?) </a:t>
            </a:r>
            <a:r>
              <a:rPr lang="ru-RU" sz="2800" b="1" i="1" dirty="0" smtClean="0">
                <a:solidFill>
                  <a:schemeClr val="tx1"/>
                </a:solidFill>
              </a:rPr>
              <a:t>сухими</a:t>
            </a:r>
          </a:p>
          <a:p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03848" y="378904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789040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1920" y="3861048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360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Главные и второстепенные члены предложения</vt:lpstr>
      <vt:lpstr>Найдите лишнее слово</vt:lpstr>
      <vt:lpstr>Вспомним какие члены предложения называются главными, а какие второстепенными  </vt:lpstr>
      <vt:lpstr>Чистописание </vt:lpstr>
      <vt:lpstr>Подлежащее  </vt:lpstr>
      <vt:lpstr>Сказуемое </vt:lpstr>
      <vt:lpstr>В лесу веселые ежи шуршали сухими листьями.</vt:lpstr>
      <vt:lpstr>ежи шуршали</vt:lpstr>
      <vt:lpstr>Второстепенные члены предложения</vt:lpstr>
      <vt:lpstr>Нал..тел  сильный  вет..р. (С)  д…рев..ев  пол..тели  ж..лтые  лист..я. Лист..я   закруж..лись  (в)  воздухе. </vt:lpstr>
      <vt:lpstr>Проверь себя</vt:lpstr>
      <vt:lpstr>Физкультминутка</vt:lpstr>
      <vt:lpstr>                  Виды предложений                             по составу       нераспространённые                    распространённые </vt:lpstr>
      <vt:lpstr>Определение второстепенных членов предложения</vt:lpstr>
      <vt:lpstr>Составьте предложение</vt:lpstr>
      <vt:lpstr>Проверь себя</vt:lpstr>
      <vt:lpstr>Составьте предложения </vt:lpstr>
      <vt:lpstr>Слайд 18</vt:lpstr>
      <vt:lpstr>                 Шашки Шашки появились в Египте. Они имеют очень древнюю историю.  Игра проникла в разные страны.  Её правила изменились. </vt:lpstr>
      <vt:lpstr>Веришь- не веришь</vt:lpstr>
      <vt:lpstr>Домашнее задание</vt:lpstr>
      <vt:lpstr>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и второстепенные члены предложения</dc:title>
  <dc:creator>Вадим</dc:creator>
  <cp:lastModifiedBy>Вадим</cp:lastModifiedBy>
  <cp:revision>85</cp:revision>
  <dcterms:created xsi:type="dcterms:W3CDTF">2014-10-05T10:16:34Z</dcterms:created>
  <dcterms:modified xsi:type="dcterms:W3CDTF">2016-02-23T16:42:50Z</dcterms:modified>
</cp:coreProperties>
</file>