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313" r:id="rId2"/>
    <p:sldId id="275" r:id="rId3"/>
    <p:sldId id="314" r:id="rId4"/>
    <p:sldId id="315" r:id="rId5"/>
    <p:sldId id="316" r:id="rId6"/>
    <p:sldId id="311" r:id="rId7"/>
    <p:sldId id="305" r:id="rId8"/>
    <p:sldId id="293" r:id="rId9"/>
    <p:sldId id="317" r:id="rId10"/>
    <p:sldId id="288" r:id="rId11"/>
    <p:sldId id="263" r:id="rId12"/>
    <p:sldId id="318" r:id="rId13"/>
    <p:sldId id="319" r:id="rId14"/>
    <p:sldId id="320" r:id="rId15"/>
    <p:sldId id="321" r:id="rId16"/>
    <p:sldId id="281" r:id="rId17"/>
    <p:sldId id="322" r:id="rId18"/>
    <p:sldId id="323" r:id="rId19"/>
    <p:sldId id="324" r:id="rId20"/>
    <p:sldId id="265" r:id="rId21"/>
    <p:sldId id="257" r:id="rId22"/>
    <p:sldId id="280" r:id="rId23"/>
    <p:sldId id="301" r:id="rId24"/>
    <p:sldId id="285" r:id="rId25"/>
    <p:sldId id="31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40808"/>
    <a:srgbClr val="780606"/>
    <a:srgbClr val="233BE9"/>
    <a:srgbClr val="FF9933"/>
    <a:srgbClr val="FFCC00"/>
    <a:srgbClr val="FFFF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5" autoAdjust="0"/>
  </p:normalViewPr>
  <p:slideViewPr>
    <p:cSldViewPr>
      <p:cViewPr varScale="1">
        <p:scale>
          <a:sx n="65" d="100"/>
          <a:sy n="65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4562-84CA-4FD0-AD53-2D281DD2F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FC5B8-163B-4711-8FFF-97A25842E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B5BA8-D091-4AF1-9570-575BEF5EC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F8539-DCAE-47D8-8BCE-4EED0BE25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C324-9D15-49F5-A252-BA6A7284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143B-C831-40B4-8D71-30BA8C6CA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CDBC-6D0A-4561-BD13-24F6EE22F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FE93-527A-42BB-879C-E8DF75157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BAE0-DC55-4996-B4C9-20B122EC7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B27E-0AFB-40AF-A988-8963861EE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9D9-72B6-4829-B058-93D3FCAD7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EFA4-B275-42F8-8C54-7EEF591F2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0DA71-7FD6-476A-8E80-C889C4B2E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035D-E272-4083-A3B5-29C8D3C06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FF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4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E199A9-C6AE-4F94-8B8D-F0DFD8EC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0;&#1091;&#1088;&#1089;&#1082;%207%20&#1073;\&#1042;&#1054;&#1045;&#1053;&#1053;&#1067;&#1045;%20-%20&#1054;&#1090;%20&#1075;&#1077;&#1088;&#1086;&#1077;&#1074;%20&#1073;&#1099;&#1083;&#1099;&#1093;%20&#1074;&#1088;&#1077;&#1084;&#1077;&#1085;%20.mp3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ar1941-1945.narod.ru/img/maps/Kursk0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7" name="WordArt 7"/>
          <p:cNvSpPr>
            <a:spLocks noChangeArrowheads="1" noChangeShapeType="1" noTextEdit="1"/>
          </p:cNvSpPr>
          <p:nvPr/>
        </p:nvSpPr>
        <p:spPr bwMode="auto">
          <a:xfrm>
            <a:off x="323528" y="2492896"/>
            <a:ext cx="8568952" cy="21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spc="2000" dirty="0" smtClean="0">
                <a:ln w="28575">
                  <a:solidFill>
                    <a:srgbClr val="78060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Совместный коллективный </a:t>
            </a:r>
          </a:p>
          <a:p>
            <a:pPr algn="ctr"/>
            <a:r>
              <a:rPr lang="ru-RU" sz="4000" kern="10" spc="2000" dirty="0" smtClean="0">
                <a:ln w="28575">
                  <a:solidFill>
                    <a:srgbClr val="78060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проект по всеобщей истории </a:t>
            </a:r>
          </a:p>
          <a:p>
            <a:pPr algn="ctr"/>
            <a:r>
              <a:rPr lang="ru-RU" sz="4000" kern="10" spc="2000" dirty="0" smtClean="0">
                <a:ln w="28575">
                  <a:solidFill>
                    <a:srgbClr val="78060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в 9 классе  </a:t>
            </a:r>
            <a:endParaRPr lang="ru-RU" sz="4000" kern="10" spc="2000" dirty="0">
              <a:ln w="28575">
                <a:solidFill>
                  <a:srgbClr val="780606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609288" name="WordArt 8"/>
          <p:cNvSpPr>
            <a:spLocks noChangeArrowheads="1" noChangeShapeType="1" noTextEdit="1"/>
          </p:cNvSpPr>
          <p:nvPr/>
        </p:nvSpPr>
        <p:spPr bwMode="auto">
          <a:xfrm>
            <a:off x="2336800" y="3143250"/>
            <a:ext cx="6807200" cy="2713038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endParaRPr lang="ru-RU" sz="32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042988" y="6092825"/>
            <a:ext cx="7362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Руководитель проекта: Бозяева А. 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8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Курская</a:t>
            </a:r>
            <a:r>
              <a:rPr lang="ru-RU" sz="8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дуга»</a:t>
            </a:r>
            <a:endParaRPr lang="ru-RU" sz="8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7" grpId="0" animBg="1"/>
      <p:bldP spid="609288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589588"/>
            <a:ext cx="1800225" cy="935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smtClean="0">
                <a:latin typeface="Times New Roman" pitchFamily="18" charset="0"/>
              </a:rPr>
              <a:t>Василевский А.М</a:t>
            </a:r>
            <a:r>
              <a:rPr lang="ru-RU" sz="2800" smtClean="0">
                <a:latin typeface="Times New Roman" pitchFamily="18" charset="0"/>
              </a:rPr>
              <a:t>.,</a:t>
            </a:r>
          </a:p>
          <a:p>
            <a:pPr eaLnBrk="1" hangingPunct="1">
              <a:buFontTx/>
              <a:buNone/>
            </a:pPr>
            <a:r>
              <a:rPr lang="ru-RU" sz="1200" smtClean="0">
                <a:latin typeface="Times New Roman" pitchFamily="18" charset="0"/>
              </a:rPr>
              <a:t>представитель Ставки</a:t>
            </a:r>
          </a:p>
        </p:txBody>
      </p:sp>
      <p:pic>
        <p:nvPicPr>
          <p:cNvPr id="538628" name="Picture 4" descr="06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365625"/>
            <a:ext cx="12509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9" name="Picture 5" descr="09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620713"/>
            <a:ext cx="12080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827088" y="2636838"/>
            <a:ext cx="1944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Рокоссовский К.К., командующий Центральным фронтом</a:t>
            </a:r>
          </a:p>
        </p:txBody>
      </p:sp>
      <p:pic>
        <p:nvPicPr>
          <p:cNvPr id="538631" name="Picture 7" descr="09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292600"/>
            <a:ext cx="1295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6732588" y="5805488"/>
            <a:ext cx="17272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Жуков Г.К.</a:t>
            </a:r>
            <a:r>
              <a:rPr lang="ru-RU" sz="1400"/>
              <a:t> </a:t>
            </a:r>
            <a:r>
              <a:rPr lang="ru-RU" sz="1200"/>
              <a:t>представитель Ставки</a:t>
            </a:r>
          </a:p>
          <a:p>
            <a:endParaRPr lang="ru-RU" sz="1200"/>
          </a:p>
        </p:txBody>
      </p:sp>
      <p:pic>
        <p:nvPicPr>
          <p:cNvPr id="538633" name="Picture 9" descr="09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620713"/>
            <a:ext cx="11684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34" name="Rectangle 10"/>
          <p:cNvSpPr>
            <a:spLocks noChangeArrowheads="1"/>
          </p:cNvSpPr>
          <p:nvPr/>
        </p:nvSpPr>
        <p:spPr bwMode="auto">
          <a:xfrm>
            <a:off x="3995738" y="2565400"/>
            <a:ext cx="1871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Конев И. С., командующий</a:t>
            </a:r>
          </a:p>
          <a:p>
            <a:r>
              <a:rPr lang="ru-RU" sz="1400">
                <a:latin typeface="Times New Roman" pitchFamily="18" charset="0"/>
              </a:rPr>
              <a:t>Степным фронтом</a:t>
            </a:r>
          </a:p>
        </p:txBody>
      </p:sp>
      <p:pic>
        <p:nvPicPr>
          <p:cNvPr id="5386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692150"/>
            <a:ext cx="12001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36" name="Rectangle 12"/>
          <p:cNvSpPr>
            <a:spLocks noChangeArrowheads="1"/>
          </p:cNvSpPr>
          <p:nvPr/>
        </p:nvSpPr>
        <p:spPr bwMode="auto">
          <a:xfrm>
            <a:off x="6732588" y="2565400"/>
            <a:ext cx="13684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Н.Ф. Ватутин, </a:t>
            </a:r>
            <a:r>
              <a:rPr lang="ru-RU" sz="1200" dirty="0"/>
              <a:t>командующий Воронежским фронтом</a:t>
            </a:r>
          </a:p>
          <a:p>
            <a:endParaRPr lang="ru-RU" sz="1200" dirty="0">
              <a:latin typeface="Times New Roman" pitchFamily="18" charset="0"/>
            </a:endParaRPr>
          </a:p>
        </p:txBody>
      </p:sp>
      <p:sp>
        <p:nvSpPr>
          <p:cNvPr id="538639" name="WordArt 15"/>
          <p:cNvSpPr>
            <a:spLocks noChangeArrowheads="1" noChangeShapeType="1" noTextEdit="1"/>
          </p:cNvSpPr>
          <p:nvPr/>
        </p:nvSpPr>
        <p:spPr bwMode="auto">
          <a:xfrm>
            <a:off x="1908175" y="3429000"/>
            <a:ext cx="54006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Командующие курской битвой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build="p"/>
      <p:bldP spid="538630" grpId="0"/>
      <p:bldP spid="538632" grpId="0"/>
      <p:bldP spid="538634" grpId="0"/>
      <p:bldP spid="538636" grpId="0"/>
      <p:bldP spid="5386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3995738" y="174625"/>
            <a:ext cx="46799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Войска Центрального фронта (</a:t>
            </a:r>
            <a:r>
              <a:rPr lang="ru-RU" sz="1600" b="1" i="1">
                <a:solidFill>
                  <a:srgbClr val="780606"/>
                </a:solidFill>
              </a:rPr>
              <a:t>командующий — генерал армии Константин Рокоссовский</a:t>
            </a:r>
            <a:r>
              <a:rPr lang="ru-RU" sz="1600" b="1"/>
              <a:t>) обороняли северный фас Курского выступа, а войска Воронежского фронта (</a:t>
            </a:r>
            <a:r>
              <a:rPr lang="ru-RU" sz="1600" b="1" i="1">
                <a:solidFill>
                  <a:srgbClr val="780606"/>
                </a:solidFill>
              </a:rPr>
              <a:t>командующий — генерал армии Николай Ватутин</a:t>
            </a:r>
            <a:r>
              <a:rPr lang="ru-RU" sz="1600" b="1"/>
              <a:t>) — южный фас. Войска, занимавшие выступ, опирались на Степной фронт (</a:t>
            </a:r>
            <a:r>
              <a:rPr lang="ru-RU" sz="1600" b="1" i="1">
                <a:solidFill>
                  <a:srgbClr val="780606"/>
                </a:solidFill>
              </a:rPr>
              <a:t>командующий генерал-полковник Иван Конев</a:t>
            </a:r>
            <a:r>
              <a:rPr lang="ru-RU" sz="1600" b="1"/>
              <a:t>). Координацию действий фронтов осуществляли представители Ставки Маршалы Советского Союза </a:t>
            </a:r>
            <a:r>
              <a:rPr lang="ru-RU" sz="1600" b="1" i="1">
                <a:solidFill>
                  <a:srgbClr val="780606"/>
                </a:solidFill>
              </a:rPr>
              <a:t>Георгий Жуков и Александр Василевский</a:t>
            </a:r>
            <a:r>
              <a:rPr lang="ru-RU" sz="1600" b="1"/>
              <a:t>. </a:t>
            </a:r>
          </a:p>
          <a:p>
            <a:pPr>
              <a:lnSpc>
                <a:spcPct val="90000"/>
              </a:lnSpc>
            </a:pPr>
            <a:r>
              <a:rPr lang="ru-RU" sz="1600" b="1"/>
              <a:t>Советское командование приняло решение провести оборонительное сражение, измотать войска неприятеля и нанести им поражение, нанеся в критический момент контрудары по наступающим. С этой целью на обоих фасах курского выступа была создана глубоко эшелонированная оборона. В общей сложности было создано 8 оборонительных рубежей. Средняя плотность минирования на направлении ожидаемых ударов противника составляла 1500 противотанковых и 1700 противопехотных мин на каждый</a:t>
            </a:r>
            <a:r>
              <a:rPr lang="ru-RU" b="1"/>
              <a:t> </a:t>
            </a:r>
            <a:r>
              <a:rPr lang="ru-RU" sz="1600" b="1"/>
              <a:t>километр фронта.</a:t>
            </a:r>
          </a:p>
          <a:p>
            <a:endParaRPr lang="ru-RU" sz="1600" b="1"/>
          </a:p>
          <a:p>
            <a:endParaRPr lang="ru-RU" sz="1600" b="1"/>
          </a:p>
        </p:txBody>
      </p:sp>
      <p:pic>
        <p:nvPicPr>
          <p:cNvPr id="505862" name="Picture 6" descr="Северный ф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76250"/>
            <a:ext cx="1822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63" name="Picture 7" descr="Южный ф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27352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827088" y="3429000"/>
            <a:ext cx="182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Северный  фас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042988" y="6021388"/>
            <a:ext cx="1541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Южный  фас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uxfon.com-6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823912" cy="61926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7"/>
            <a:ext cx="8640960" cy="641786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291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uk_belgorodskiy_gosudarstvennyy_fragment_polotna_dioramy_4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50712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76" name="Picture 16" descr="Рисуно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4975" cy="7029450"/>
          </a:xfrm>
          <a:noFill/>
        </p:spPr>
      </p:pic>
      <p:sp>
        <p:nvSpPr>
          <p:cNvPr id="527371" name="WordArt 11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54006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A4080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12 июля 1943 год</a:t>
            </a: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395288" y="1803400"/>
            <a:ext cx="8281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     </a:t>
            </a:r>
            <a:r>
              <a:rPr lang="ru-RU" sz="2000" b="1">
                <a:solidFill>
                  <a:srgbClr val="A40808"/>
                </a:solidFill>
              </a:rPr>
              <a:t>В  сражении  у Прохоровки с обеих сторон участвовало до 1200 танков и самоходных орудий. За день боя противоборствовавшие стороны потеряли от 30 до 60% танков и САУ каждая. </a:t>
            </a:r>
          </a:p>
          <a:p>
            <a:r>
              <a:rPr lang="ru-RU" sz="2000" b="1">
                <a:solidFill>
                  <a:srgbClr val="A40808"/>
                </a:solidFill>
              </a:rPr>
              <a:t>     12 июля наступил перелом в Курской битве, враг прекратил наступление, а 18 июля начал отводить все свои силы в исходное положение. Войска Воронежского, а с 19 июля и Степного фронтов перешли к преследованию и к 23 июля отбросили противника на рубеж, который он занимал накануне своего наступления. </a:t>
            </a:r>
          </a:p>
          <a:p>
            <a:r>
              <a:rPr lang="ru-RU" sz="2400" b="1">
                <a:solidFill>
                  <a:srgbClr val="A40808"/>
                </a:solidFill>
              </a:rPr>
              <a:t>    «Цитадель»</a:t>
            </a:r>
            <a:r>
              <a:rPr lang="ru-RU" sz="2000" b="1">
                <a:solidFill>
                  <a:srgbClr val="A40808"/>
                </a:solidFill>
              </a:rPr>
              <a:t> провалилась, врагу не удалось повернуть ход войны в свою пользу. В этот день завершилась Курская оборонительная операция советских войск.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2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71" grpId="0" animBg="1"/>
      <p:bldP spid="527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0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3544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1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826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0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Великая  Отечественная  война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1941-1945 гг.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Битва  на  Курской  дуге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летом 1943 года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sp>
        <p:nvSpPr>
          <p:cNvPr id="520196" name="WordArt 4"/>
          <p:cNvSpPr>
            <a:spLocks noChangeArrowheads="1" noChangeShapeType="1" noTextEdit="1"/>
          </p:cNvSpPr>
          <p:nvPr/>
        </p:nvSpPr>
        <p:spPr bwMode="auto">
          <a:xfrm>
            <a:off x="1692275" y="3789363"/>
            <a:ext cx="54006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Предмет исследования:</a:t>
            </a:r>
          </a:p>
        </p:txBody>
      </p:sp>
      <p:sp>
        <p:nvSpPr>
          <p:cNvPr id="520197" name="WordArt 5"/>
          <p:cNvSpPr>
            <a:spLocks noChangeArrowheads="1" noChangeShapeType="1" noTextEdit="1"/>
          </p:cNvSpPr>
          <p:nvPr/>
        </p:nvSpPr>
        <p:spPr bwMode="auto">
          <a:xfrm>
            <a:off x="1692275" y="765175"/>
            <a:ext cx="54006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Объект  исследования: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 animBg="1"/>
      <p:bldP spid="5201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15" name="Picture 11" descr="1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09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4330700" cy="5000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Перейдя в наступление, Красная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Армия 5 августа в ходе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ожесточенных боев освободила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города Орел и Белгород.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233BE9"/>
                </a:solidFill>
              </a:rPr>
              <a:t>«Гулко катится в кровавой мгле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233BE9"/>
                </a:solidFill>
              </a:rPr>
              <a:t>  Сотой атаки вал,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233BE9"/>
                </a:solidFill>
              </a:rPr>
              <a:t>  Злой и упрямый, по грудь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233BE9"/>
                </a:solidFill>
              </a:rPr>
              <a:t>  земле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233BE9"/>
                </a:solidFill>
              </a:rPr>
              <a:t>  Насмерть солдат стоял.»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233BE9"/>
                </a:solidFill>
              </a:rPr>
              <a:t>                                                        А. Сурков</a:t>
            </a:r>
          </a:p>
        </p:txBody>
      </p:sp>
      <p:pic>
        <p:nvPicPr>
          <p:cNvPr id="497672" name="Picture 8" descr="Бойцы Н-ской части под прикрытием танков идут в атаку на орловском участке фронта 1943 г. Место съемки: Действующая армия Автор съемки: не установлен РГАКФД ед. хр. 0-228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25538"/>
            <a:ext cx="38163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673" name="Picture 9" descr="Части Степного фронта в бою на подступах к городу Белгороду 1943 г. Место съемки: Белгородская область Автор съемки: не установлен ГАКО ед. хр. 0-41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429000"/>
            <a:ext cx="38877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9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9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49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9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9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49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9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9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49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49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9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9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49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97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2089150"/>
          </a:xfrm>
        </p:spPr>
        <p:txBody>
          <a:bodyPr/>
          <a:lstStyle/>
          <a:p>
            <a:pPr eaLnBrk="1" hangingPunct="1"/>
            <a:r>
              <a:rPr lang="ru-RU" sz="1600" b="1" smtClean="0"/>
              <a:t>5 августа в Москве был дан первый за всю войну салют. Из приказа Верховного главнокомандующего от 5 августа 1943 года: «Сегодня,  5 августа, в 24 часа столица нашей Родины Москва будет салютовать нашим доблестным войскам, освободившим Орёл и Белгород, </a:t>
            </a:r>
            <a:br>
              <a:rPr lang="ru-RU" sz="1600" b="1" smtClean="0"/>
            </a:br>
            <a:r>
              <a:rPr lang="ru-RU" sz="1600" b="1" smtClean="0"/>
              <a:t>двенадцатью артиллерийскими залпами  из ста двадцати орудий.</a:t>
            </a:r>
            <a:br>
              <a:rPr lang="ru-RU" sz="1600" b="1" smtClean="0"/>
            </a:br>
            <a:r>
              <a:rPr lang="ru-RU" sz="1600" b="1" smtClean="0"/>
              <a:t>Вечная слава героям, павшим в борьбе за свободу нашей Родины! Смерть немецким оккупантам!»</a:t>
            </a:r>
            <a:br>
              <a:rPr lang="ru-RU" sz="1600" b="1" smtClean="0"/>
            </a:br>
            <a:endParaRPr lang="ru-RU" sz="1600" b="1" smtClean="0"/>
          </a:p>
        </p:txBody>
      </p:sp>
      <p:pic>
        <p:nvPicPr>
          <p:cNvPr id="526341" name="Picture 5" descr="0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92375"/>
            <a:ext cx="59055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WordArt 4"/>
          <p:cNvSpPr>
            <a:spLocks noChangeArrowheads="1" noChangeShapeType="1" noTextEdit="1"/>
          </p:cNvSpPr>
          <p:nvPr/>
        </p:nvSpPr>
        <p:spPr bwMode="auto">
          <a:xfrm>
            <a:off x="755650" y="274638"/>
            <a:ext cx="7416800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Потери   сторон  в  Курской  битве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7859713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dirty="0" smtClean="0"/>
              <a:t>          Дорогой ценой обошлась победа в Курской битве советским войскам. Они потеряли свыше 860 тыс. человек, более 6 тыс. танков и САУ, 5,2 тыс. орудий и минометов, свыше 1,6 тыс. самолетов.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          </a:t>
            </a:r>
            <a:r>
              <a:rPr lang="ru-RU" sz="2000" b="1" dirty="0" smtClean="0"/>
              <a:t>В кровопролитных боях враг понес огромные потери. Престижу немецкого оружия был нанесен непоправимый урон. Разгрому подверглись 30 немецких дивизий, в том числе 7 танковых. Общие потери Вермахта составили более 500 тыс. солдат и офицеров, до 1,5 тыс. танков, 3 тыс. орудий и более 3,5 тыс. самолетов. 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</a:t>
            </a:r>
          </a:p>
        </p:txBody>
      </p:sp>
      <p:graphicFrame>
        <p:nvGraphicFramePr>
          <p:cNvPr id="564267" name="Group 43"/>
          <p:cNvGraphicFramePr>
            <a:graphicFrameLocks noGrp="1"/>
          </p:cNvGraphicFramePr>
          <p:nvPr>
            <p:ph sz="quarter" idx="2"/>
          </p:nvPr>
        </p:nvGraphicFramePr>
        <p:xfrm>
          <a:off x="755650" y="4652963"/>
          <a:ext cx="7570788" cy="2205038"/>
        </p:xfrm>
        <a:graphic>
          <a:graphicData uri="http://schemas.openxmlformats.org/drawingml/2006/table">
            <a:tbl>
              <a:tblPr/>
              <a:tblGrid>
                <a:gridCol w="3786188"/>
                <a:gridCol w="3784600"/>
              </a:tblGrid>
              <a:tr h="414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СССР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Германия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863 303 убитых, раненых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пленных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танков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1637 самолётов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500 000 убитых, раненых или пленных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1000—1200 танков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3700 самолётов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8" grpId="0" animBg="1"/>
      <p:bldP spid="5642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39" name="WordArt 15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4006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Вывод исследования</a:t>
            </a:r>
          </a:p>
        </p:txBody>
      </p:sp>
      <p:sp>
        <p:nvSpPr>
          <p:cNvPr id="534537" name="Rectangle 9"/>
          <p:cNvSpPr>
            <a:spLocks noChangeArrowheads="1"/>
          </p:cNvSpPr>
          <p:nvPr/>
        </p:nvSpPr>
        <p:spPr bwMode="auto">
          <a:xfrm>
            <a:off x="900113" y="692150"/>
            <a:ext cx="777557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   </a:t>
            </a:r>
            <a:r>
              <a:rPr lang="ru-RU" sz="2400" b="1"/>
              <a:t>Пятьдесят дней, с 5 июля по 23 августа 1943 г., продолжалась Курская битва, включавшая в себя три крупные стратегические операции советских войск: Курскую оборонительную (5-23 июля); Орловскую (12 июля - 18 августа) и Белгородско-Харьковскую (3-23 августа) наступательные. </a:t>
            </a:r>
            <a:r>
              <a:rPr lang="ru-RU" sz="2400" b="1">
                <a:solidFill>
                  <a:srgbClr val="000000"/>
                </a:solidFill>
              </a:rPr>
              <a:t>Советские Вооружённые Силы прочно захватили стратегическую инициативу. Завершился коренной перелом в ходе Великой Отечественной войны в пользу СССР. </a:t>
            </a:r>
          </a:p>
          <a:p>
            <a:endParaRPr lang="ru-RU" sz="2400" b="1"/>
          </a:p>
          <a:p>
            <a:r>
              <a:rPr lang="ru-RU" sz="2400" b="1"/>
              <a:t>      По своему размаху, привлекаемым силам и средствам, напряженности, результатам и военно-политическим последствиям она является одной из крупнейших битв второй мировой войны.</a:t>
            </a:r>
          </a:p>
        </p:txBody>
      </p:sp>
      <p:pic>
        <p:nvPicPr>
          <p:cNvPr id="19460" name="Picture 4" descr="Воины 89-й Белгородско-Харьковской гвардейской стрелковой дивизии проходят по улице г.Белгорода 1943 г. Место съемки: Белгород Автор съемки: Кнорринг Олег Борисович РГАКФД ед. хр. 0-312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0"/>
                                        <p:tgtEl>
                                          <p:spTgt spid="53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9" grpId="0" animBg="1"/>
      <p:bldP spid="5345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4932363" cy="6119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233BE9"/>
                </a:solidFill>
              </a:rPr>
              <a:t>«Всё дальше от нас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233BE9"/>
                </a:solidFill>
              </a:rPr>
              <a:t>Грозовые военные годы,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233BE9"/>
                </a:solidFill>
              </a:rPr>
              <a:t>Сегодня они-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233BE9"/>
                </a:solidFill>
              </a:rPr>
              <a:t>В обелисках и в звонких строках.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233BE9"/>
                </a:solidFill>
              </a:rPr>
              <a:t>На все времена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233BE9"/>
                </a:solidFill>
              </a:rPr>
              <a:t>Героический подвиг народа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233BE9"/>
                </a:solidFill>
              </a:rPr>
              <a:t>Останется жить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233BE9"/>
                </a:solidFill>
              </a:rPr>
              <a:t>В благородных и честных сердцах.»                                                       (Т. Дунаевская)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i="1" dirty="0" smtClean="0">
              <a:solidFill>
                <a:srgbClr val="233BE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i="1" dirty="0" smtClean="0">
              <a:solidFill>
                <a:srgbClr val="233BE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233BE9"/>
                </a:solidFill>
              </a:rPr>
              <a:t> </a:t>
            </a:r>
          </a:p>
        </p:txBody>
      </p:sp>
      <p:sp>
        <p:nvSpPr>
          <p:cNvPr id="60212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445125"/>
            <a:ext cx="4038600" cy="68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/>
              <a:t>Памятник сражению под  Прохоровкой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602123" name="Picture 11" descr="Памятник сражению под Прохоров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76250"/>
            <a:ext cx="32400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ВОЕННЫЕ - От героев былых времен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0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0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0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0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0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0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0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02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02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02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02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02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02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02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02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02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02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02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02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02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02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02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02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02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02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02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02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02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02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02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02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18360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755650" y="2349500"/>
            <a:ext cx="7488238" cy="280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780606"/>
                  </a:solidFill>
                  <a:round/>
                  <a:headEnd/>
                  <a:tailEnd/>
                </a:ln>
                <a:solidFill>
                  <a:srgbClr val="780606"/>
                </a:solidFill>
                <a:latin typeface="Arial"/>
                <a:cs typeface="Arial"/>
              </a:rPr>
              <a:t>Развитие  чувства  патриотизма, уважения,</a:t>
            </a:r>
          </a:p>
          <a:p>
            <a:pPr algn="ctr"/>
            <a:r>
              <a:rPr lang="ru-RU" sz="3600" b="1" kern="10">
                <a:ln w="12700">
                  <a:solidFill>
                    <a:srgbClr val="780606"/>
                  </a:solidFill>
                  <a:round/>
                  <a:headEnd/>
                  <a:tailEnd/>
                </a:ln>
                <a:solidFill>
                  <a:srgbClr val="780606"/>
                </a:solidFill>
                <a:latin typeface="Arial"/>
                <a:cs typeface="Arial"/>
              </a:rPr>
              <a:t> гордости  к  знаменитым  сражениям</a:t>
            </a:r>
          </a:p>
          <a:p>
            <a:pPr algn="ctr"/>
            <a:r>
              <a:rPr lang="ru-RU" sz="3600" b="1" kern="10">
                <a:ln w="12700">
                  <a:solidFill>
                    <a:srgbClr val="780606"/>
                  </a:solidFill>
                  <a:round/>
                  <a:headEnd/>
                  <a:tailEnd/>
                </a:ln>
                <a:solidFill>
                  <a:srgbClr val="780606"/>
                </a:solidFill>
                <a:latin typeface="Arial"/>
                <a:cs typeface="Arial"/>
              </a:rPr>
              <a:t>  Великой  Отечественной войны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543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Цель  исследования: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/>
              <a:t>Оценить  обстановку  на  фронте  накануне Курской  битвы.</a:t>
            </a:r>
          </a:p>
          <a:p>
            <a:r>
              <a:rPr lang="ru-RU" b="1" smtClean="0"/>
              <a:t>Выяснить  соотношение  сил  сторон.</a:t>
            </a:r>
          </a:p>
          <a:p>
            <a:r>
              <a:rPr lang="ru-RU" b="1" smtClean="0"/>
              <a:t>Проследить  ход  битвы.</a:t>
            </a:r>
          </a:p>
          <a:p>
            <a:r>
              <a:rPr lang="ru-RU" b="1" smtClean="0"/>
              <a:t>Выявить  потери  обеих  сторон.</a:t>
            </a:r>
          </a:p>
          <a:p>
            <a:r>
              <a:rPr lang="ru-RU" b="1" smtClean="0"/>
              <a:t>Показать значение битвы  на Курской  дуге  для дальнейших  событий  Второй  мировой войны</a:t>
            </a:r>
            <a:r>
              <a:rPr lang="ru-RU" smtClean="0"/>
              <a:t>.</a:t>
            </a: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59039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Задачи исследования: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  <p:bldP spid="460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Tx/>
              <a:buNone/>
            </a:pPr>
            <a:endParaRPr lang="ru-RU" sz="2800" b="1" dirty="0" smtClean="0"/>
          </a:p>
          <a:p>
            <a:pPr>
              <a:buFontTx/>
              <a:buNone/>
            </a:pPr>
            <a:r>
              <a:rPr lang="ru-RU" sz="2800" b="1" dirty="0" smtClean="0"/>
              <a:t>1 группа. Разработка операций «Цитадель» германским командованием: Попова М., </a:t>
            </a:r>
            <a:r>
              <a:rPr lang="ru-RU" sz="2800" b="1" dirty="0" err="1" smtClean="0"/>
              <a:t>Месенева</a:t>
            </a:r>
            <a:r>
              <a:rPr lang="ru-RU" sz="2800" b="1" dirty="0" smtClean="0"/>
              <a:t> И., Кузнецова К.</a:t>
            </a:r>
          </a:p>
          <a:p>
            <a:pPr>
              <a:buFontTx/>
              <a:buNone/>
            </a:pPr>
            <a:r>
              <a:rPr lang="ru-RU" sz="2800" b="1" dirty="0" smtClean="0"/>
              <a:t>2 группа.  Наступление советской армии под Курском. </a:t>
            </a:r>
            <a:r>
              <a:rPr lang="ru-RU" sz="2800" b="1" dirty="0" smtClean="0"/>
              <a:t>Командующие  </a:t>
            </a:r>
            <a:r>
              <a:rPr lang="ru-RU" sz="2800" b="1" dirty="0" smtClean="0"/>
              <a:t>К</a:t>
            </a:r>
            <a:r>
              <a:rPr lang="ru-RU" sz="2800" b="1" dirty="0" smtClean="0"/>
              <a:t>урской </a:t>
            </a:r>
            <a:r>
              <a:rPr lang="ru-RU" sz="2800" b="1" dirty="0" smtClean="0"/>
              <a:t>битвой: Попов Я., </a:t>
            </a:r>
            <a:r>
              <a:rPr lang="ru-RU" sz="2800" b="1" dirty="0" err="1" smtClean="0"/>
              <a:t>Бодян</a:t>
            </a:r>
            <a:r>
              <a:rPr lang="ru-RU" sz="2800" b="1" dirty="0" smtClean="0"/>
              <a:t> А.</a:t>
            </a:r>
          </a:p>
          <a:p>
            <a:pPr algn="ctr">
              <a:buFontTx/>
              <a:buNone/>
            </a:pPr>
            <a:r>
              <a:rPr lang="ru-RU" sz="2800" b="1" dirty="0" smtClean="0"/>
              <a:t>3 группа. Художественно-иллюстративное и  литературное сопровождение: </a:t>
            </a:r>
            <a:r>
              <a:rPr lang="ru-RU" sz="2800" b="1" dirty="0" err="1" smtClean="0"/>
              <a:t>Алекян</a:t>
            </a:r>
            <a:r>
              <a:rPr lang="ru-RU" sz="2800" b="1" dirty="0" smtClean="0"/>
              <a:t> А., Попов В.</a:t>
            </a:r>
          </a:p>
          <a:p>
            <a:pPr>
              <a:buFontTx/>
              <a:buNone/>
            </a:pPr>
            <a:endParaRPr lang="ru-RU" sz="2800" b="1" dirty="0" smtClean="0"/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543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Творческие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  <p:bldP spid="47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  <a:r>
              <a:rPr lang="ru-RU" sz="3600" b="1" smtClean="0">
                <a:solidFill>
                  <a:srgbClr val="233BE9"/>
                </a:solidFill>
              </a:rPr>
              <a:t>«Мир будет помнить вас,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233BE9"/>
                </a:solidFill>
              </a:rPr>
              <a:t>   Гордые, смелые люди.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233BE9"/>
                </a:solidFill>
              </a:rPr>
              <a:t>   Мир не забудет России отважных солдат.»</a:t>
            </a:r>
          </a:p>
        </p:txBody>
      </p:sp>
      <p:pic>
        <p:nvPicPr>
          <p:cNvPr id="600071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268413"/>
            <a:ext cx="35179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0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0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0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0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0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0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0" name="Picture 2" descr="http://war1941-1945.narod.ru/img/maps/Kursk01.jpg"/>
          <p:cNvPicPr>
            <a:picLocks noChangeAspect="1" noChangeArrowheads="1"/>
          </p:cNvPicPr>
          <p:nvPr/>
        </p:nvPicPr>
        <p:blipFill>
          <a:blip r:embed="rId2" r:link="rId3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4140200" y="260350"/>
            <a:ext cx="46799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3538538" cy="5360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В результате наступления советской армии в 1942 году и начала 1943 года в районе города Курска образовался  в линии расположения наших войск большой выступ – очень соблазнительная для немцев позиция: если в него ударить, то можно затем легко окружить и разгромить советские войска. У фашистов родился замысел наступательной операции на Курск под кодовым названием «Цитадель».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8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8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D312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0000"/>
                </a:solidFill>
              </a:rPr>
              <a:t>Для Осуществления  этой операции под Курском, противником были сосредоточены огромные силы и назначены наиболее опытные военачальники: для группы армий "Центр" - командующий генерал-фельдмаршал Г. Клюге и группы армий "Юг" - командующий генерал-фельдмаршал Э. Манштейн.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Германское командование приняло решение провести стратегическую операцию на курском выступе. Планировалось нанести сходящиеся удары из районов городов Орёл (с севера) и Белгород (с юга).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smtClean="0"/>
          </a:p>
        </p:txBody>
      </p:sp>
      <p:sp>
        <p:nvSpPr>
          <p:cNvPr id="546831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724400"/>
            <a:ext cx="4038600" cy="14017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Немецкие  офицеры  над  разработкой  операции «Цитадель»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546827" name="Picture 11" descr="Рисунок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57338"/>
            <a:ext cx="40322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32" name="WordArt 16"/>
          <p:cNvSpPr>
            <a:spLocks noChangeArrowheads="1" noChangeShapeType="1" noTextEdit="1"/>
          </p:cNvSpPr>
          <p:nvPr/>
        </p:nvSpPr>
        <p:spPr bwMode="auto">
          <a:xfrm>
            <a:off x="1692275" y="765175"/>
            <a:ext cx="54006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"Цитадель"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4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6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6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6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  <p:bldP spid="546831" grpId="0" build="p"/>
      <p:bldP spid="5468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6375" y="404813"/>
            <a:ext cx="7210425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smtClean="0"/>
              <a:t>     Фельдмаршал Эрих фон Манштейн, разрабатывавший операцию «Цитадель» и проводивший ее, впоследствии так отзывался о ней:</a:t>
            </a:r>
            <a:endParaRPr lang="ru-RU" sz="1800" b="1" i="1" smtClean="0"/>
          </a:p>
          <a:p>
            <a:pPr eaLnBrk="1" hangingPunct="1">
              <a:buFontTx/>
              <a:buNone/>
            </a:pPr>
            <a:r>
              <a:rPr lang="ru-RU" sz="2800" i="1" smtClean="0"/>
              <a:t>   </a:t>
            </a:r>
            <a:r>
              <a:rPr lang="ru-RU" sz="2800" b="1" i="1" smtClean="0"/>
              <a:t>«Она была последней попыткой сохранить нашу инициативу на Востоке. С ее неудачей, равнозначной провалу, инициатива окончательно перешла к советской стороне. Поэтому операция «Цитадель» является решающим, поворотным пунктом в войне на Восточном фронте».</a:t>
            </a:r>
            <a:r>
              <a:rPr lang="ru-RU" sz="2800" b="1" smtClean="0"/>
              <a:t> 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508934" name="Picture 6" descr="1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14351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1027</Words>
  <Application>Microsoft Office PowerPoint</Application>
  <PresentationFormat>Экран (4:3)</PresentationFormat>
  <Paragraphs>107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5 августа в Москве был дан первый за всю войну салют. Из приказа Верховного главнокомандующего от 5 августа 1943 года: «Сегодня,  5 августа, в 24 часа столица нашей Родины Москва будет салютовать нашим доблестным войскам, освободившим Орёл и Белгород,  двенадцатью артиллерийскими залпами  из ста двадцати орудий. Вечная слава героям, павшим в борьбе за свободу нашей Родины! Смерть немецким оккупантам!» </vt:lpstr>
      <vt:lpstr>Слайд 23</vt:lpstr>
      <vt:lpstr>Слайд 24</vt:lpstr>
      <vt:lpstr>Слайд 25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School</cp:lastModifiedBy>
  <cp:revision>114</cp:revision>
  <cp:lastPrinted>1601-01-01T00:00:00Z</cp:lastPrinted>
  <dcterms:created xsi:type="dcterms:W3CDTF">2008-03-25T07:16:53Z</dcterms:created>
  <dcterms:modified xsi:type="dcterms:W3CDTF">2013-11-18T07:15:21Z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