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64" r:id="rId4"/>
    <p:sldId id="267" r:id="rId5"/>
    <p:sldId id="266" r:id="rId6"/>
    <p:sldId id="270" r:id="rId7"/>
    <p:sldId id="271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69AF5-C8FB-45A8-8F1B-46BB3EA3A0D1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49F8D-2471-4AD0-937E-770A99E8ED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1272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49F8D-2471-4AD0-937E-770A99E8EDF4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3956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49F8D-2471-4AD0-937E-770A99E8EDF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5496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10561.vkontakte.ru/u111299510/-5/x_70c5f3cb.jpg" TargetMode="External"/><Relationship Id="rId2" Type="http://schemas.openxmlformats.org/officeDocument/2006/relationships/hyperlink" Target="http://s3.uploads.ru/BdO9t.pn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lenagold.narod.ru/fon/clipart/s/svit/svitolk21.png" TargetMode="External"/><Relationship Id="rId5" Type="http://schemas.openxmlformats.org/officeDocument/2006/relationships/hyperlink" Target="http://s1.pic4you.ru/allimage/y2012/10-26/12216/2601840.png" TargetMode="External"/><Relationship Id="rId4" Type="http://schemas.openxmlformats.org/officeDocument/2006/relationships/hyperlink" Target="http://img-fotki.yandex.ru/get/6434/136487634.a39/0_d5931_5c31a0b1_XL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4575" y="908720"/>
            <a:ext cx="7272808" cy="48965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Правила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переноса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СЛОВ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6000" dirty="0">
              <a:solidFill>
                <a:schemeClr val="accent2">
                  <a:lumMod val="75000"/>
                </a:schemeClr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9552" y="1124744"/>
            <a:ext cx="81369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Правило №1.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imes New Roman" pitchFamily="18" charset="0"/>
                <a:cs typeface="Arial" pitchFamily="34" charset="0"/>
              </a:rPr>
              <a:t>Переносить слова с одной строчки на другую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нужно по слогам.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Например: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во</a:t>
            </a:r>
            <a:r>
              <a:rPr kumimoji="0" lang="ru-RU" sz="32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– робей,    воро – бей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baseline="0" dirty="0" smtClean="0">
                <a:latin typeface="Times New Roman" pitchFamily="18" charset="0"/>
                <a:cs typeface="Arial" pitchFamily="34" charset="0"/>
              </a:rPr>
              <a:t>со-рока,        соро-ка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шко – ла,     пе – нал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baseline="0" dirty="0" smtClean="0">
                <a:latin typeface="Times New Roman" pitchFamily="18" charset="0"/>
                <a:cs typeface="Arial" pitchFamily="34" charset="0"/>
              </a:rPr>
              <a:t>ли – па,    си – рень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за - яц</a:t>
            </a:r>
            <a:endParaRPr kumimoji="0" lang="ru-RU" sz="32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1026" name="Picture 2" descr="C:\Users\Ольга\Desktop\11\0b143cd16526a52a042bcc6ce9bc7d7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19"/>
            <a:ext cx="1944216" cy="244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73094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9552" y="1124744"/>
            <a:ext cx="81369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Правило № 2.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u="sng" dirty="0" smtClean="0">
                <a:latin typeface="Times New Roman" pitchFamily="18" charset="0"/>
                <a:cs typeface="Arial" pitchFamily="34" charset="0"/>
              </a:rPr>
              <a:t>Одну букву нельзя оставлять на строке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и переносить на другую строку,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imes New Roman" pitchFamily="18" charset="0"/>
                <a:cs typeface="Arial" pitchFamily="34" charset="0"/>
              </a:rPr>
              <a:t>Даже если эта буква составляет слог.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Например: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Ака – ция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ули – ца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Оси – на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Улит - ка</a:t>
            </a:r>
          </a:p>
        </p:txBody>
      </p:sp>
      <p:pic>
        <p:nvPicPr>
          <p:cNvPr id="2050" name="Picture 2" descr="C:\Users\Ольга\Desktop\11\0c28cca6e3ad094eacced1c51a597bd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2999" y="3101748"/>
            <a:ext cx="30607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73094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40196" y="1033581"/>
            <a:ext cx="813690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Правило № 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u="sng" dirty="0" smtClean="0">
                <a:latin typeface="Times New Roman" pitchFamily="18" charset="0"/>
                <a:cs typeface="Arial" pitchFamily="34" charset="0"/>
              </a:rPr>
              <a:t>Буквы   Й   Ъ    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Нельзя отрывать от предыдущей буквы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Например: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чай – 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Маль – чик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мень – ше      боль – ше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отъ – езд      подъ – езд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>
                <a:latin typeface="Times New Roman" pitchFamily="18" charset="0"/>
                <a:cs typeface="Arial" pitchFamily="34" charset="0"/>
              </a:rPr>
              <a:t>о</a:t>
            </a: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бъ – ём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3074" name="Picture 2" descr="C:\Users\Ольга\Desktop\11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7130" y="2708920"/>
            <a:ext cx="194357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73094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9552" y="1124744"/>
            <a:ext cx="813690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Правило № 4.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cs typeface="Arial" pitchFamily="34" charset="0"/>
              </a:rPr>
              <a:t>При переносе слов с удвоенными согласными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Одну из них следует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оставлять на первой строке,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u="sng" dirty="0" smtClean="0">
                <a:latin typeface="Times New Roman" pitchFamily="18" charset="0"/>
                <a:cs typeface="Arial" pitchFamily="34" charset="0"/>
              </a:rPr>
              <a:t>а вторую переносить на следующую строку.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Например: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latin typeface="Times New Roman" pitchFamily="18" charset="0"/>
                <a:cs typeface="Arial" pitchFamily="34" charset="0"/>
              </a:rPr>
              <a:t>рус – ский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длин – </a:t>
            </a:r>
            <a:r>
              <a:rPr kumimoji="0" lang="ru-RU" sz="2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ный</a:t>
            </a:r>
            <a:endParaRPr kumimoji="0" lang="ru-RU" sz="28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err="1" smtClean="0">
                <a:latin typeface="Times New Roman" pitchFamily="18" charset="0"/>
                <a:cs typeface="Arial" pitchFamily="34" charset="0"/>
              </a:rPr>
              <a:t>клас</a:t>
            </a:r>
            <a:r>
              <a:rPr lang="ru-RU" sz="2800" i="1" dirty="0" smtClean="0">
                <a:latin typeface="Times New Roman" pitchFamily="18" charset="0"/>
                <a:cs typeface="Arial" pitchFamily="34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Arial" pitchFamily="34" charset="0"/>
              </a:rPr>
              <a:t>сный</a:t>
            </a:r>
            <a:endParaRPr lang="ru-RU" sz="2800" i="1" dirty="0" smtClean="0"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err="1" smtClean="0">
                <a:latin typeface="Times New Roman" pitchFamily="18" charset="0"/>
                <a:cs typeface="Arial" pitchFamily="34" charset="0"/>
              </a:rPr>
              <a:t>с</a:t>
            </a:r>
            <a:r>
              <a:rPr kumimoji="0" lang="ru-RU" sz="2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уб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– бота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err="1" smtClean="0">
                <a:latin typeface="Times New Roman" pitchFamily="18" charset="0"/>
                <a:cs typeface="Arial" pitchFamily="34" charset="0"/>
              </a:rPr>
              <a:t>ван</a:t>
            </a:r>
            <a:r>
              <a:rPr lang="ru-RU" sz="2800" i="1" dirty="0" smtClean="0">
                <a:latin typeface="Times New Roman" pitchFamily="18" charset="0"/>
                <a:cs typeface="Arial" pitchFamily="34" charset="0"/>
              </a:rPr>
              <a:t> - на</a:t>
            </a:r>
            <a:endParaRPr kumimoji="0" lang="ru-RU" sz="28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4098" name="Picture 2" descr="C:\Users\Ольга\Desktop\11\1319911105_matroskin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284984"/>
            <a:ext cx="2281136" cy="228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73094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908720"/>
            <a:ext cx="612068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cs typeface="Arial" pitchFamily="34" charset="0"/>
              </a:rPr>
              <a:t>Правило № 5.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u="sng" dirty="0" smtClean="0">
                <a:latin typeface="Times New Roman" pitchFamily="18" charset="0"/>
                <a:cs typeface="Arial" pitchFamily="34" charset="0"/>
              </a:rPr>
              <a:t>Нельзя присоединять первую гласную корня к приставке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b="1" i="1" u="sng" dirty="0" smtClean="0"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              Например: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                   при – слать  (письмо)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             за – кладка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                до – брался (до города)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i="1" dirty="0"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5122" name="Picture 2" descr="C:\Users\Ольга\Desktop\11\0906719513b41f4f8a2eacdfc4b9ceb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2030735" cy="257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17625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3688" y="1052737"/>
            <a:ext cx="57606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cs typeface="Arial" pitchFamily="34" charset="0"/>
              </a:rPr>
              <a:t>Правило № 6.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u="sng" dirty="0" smtClean="0">
                <a:latin typeface="Times New Roman" pitchFamily="18" charset="0"/>
                <a:cs typeface="Arial" pitchFamily="34" charset="0"/>
              </a:rPr>
              <a:t>Нельзя переносить на следующую строку знаки препинания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b="1" i="1" u="sng" dirty="0" smtClean="0"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точку,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запятую,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вопросительный знак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и восклицательный знак.</a:t>
            </a:r>
            <a:endParaRPr lang="ru-RU" sz="3200" i="1" dirty="0"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6146" name="Picture 2" descr="C:\Users\Ольга\Desktop\11\1029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2643182"/>
            <a:ext cx="1905000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55617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628800"/>
            <a:ext cx="8208912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u="sng" dirty="0" smtClean="0">
                <a:hlinkClick r:id="rId2"/>
              </a:rPr>
              <a:t>http://s3.uploads.ru/BdO9t.png </a:t>
            </a:r>
            <a:endParaRPr lang="ru-RU" sz="2000" u="sng" dirty="0" smtClean="0"/>
          </a:p>
          <a:p>
            <a:pPr algn="ctr"/>
            <a:r>
              <a:rPr lang="ru-RU" sz="2400" i="1" dirty="0" smtClean="0"/>
              <a:t>рамка</a:t>
            </a:r>
          </a:p>
          <a:p>
            <a:pPr algn="ctr"/>
            <a:endParaRPr lang="ru-RU" sz="1000" i="1" dirty="0" smtClean="0"/>
          </a:p>
          <a:p>
            <a:pPr algn="ctr"/>
            <a:r>
              <a:rPr lang="en-US" sz="2000" u="sng" dirty="0" smtClean="0">
                <a:hlinkClick r:id="rId3"/>
              </a:rPr>
              <a:t>http</a:t>
            </a:r>
            <a:r>
              <a:rPr lang="ru-RU" sz="2000" u="sng" dirty="0" smtClean="0">
                <a:hlinkClick r:id="rId3"/>
              </a:rPr>
              <a:t>://</a:t>
            </a:r>
            <a:r>
              <a:rPr lang="en-US" sz="2000" u="sng" dirty="0" err="1" smtClean="0">
                <a:hlinkClick r:id="rId3"/>
              </a:rPr>
              <a:t>cs</a:t>
            </a:r>
            <a:r>
              <a:rPr lang="ru-RU" sz="2000" u="sng" dirty="0" smtClean="0">
                <a:hlinkClick r:id="rId3"/>
              </a:rPr>
              <a:t>10561.</a:t>
            </a:r>
            <a:r>
              <a:rPr lang="en-US" sz="2000" u="sng" dirty="0" err="1" smtClean="0">
                <a:hlinkClick r:id="rId3"/>
              </a:rPr>
              <a:t>vkontakte</a:t>
            </a:r>
            <a:r>
              <a:rPr lang="ru-RU" sz="2000" u="sng" dirty="0" smtClean="0">
                <a:hlinkClick r:id="rId3"/>
              </a:rPr>
              <a:t>.</a:t>
            </a:r>
            <a:r>
              <a:rPr lang="en-US" sz="2000" u="sng" dirty="0" err="1" smtClean="0">
                <a:hlinkClick r:id="rId3"/>
              </a:rPr>
              <a:t>ru</a:t>
            </a:r>
            <a:r>
              <a:rPr lang="ru-RU" sz="2000" u="sng" dirty="0" smtClean="0">
                <a:hlinkClick r:id="rId3"/>
              </a:rPr>
              <a:t>/</a:t>
            </a:r>
            <a:r>
              <a:rPr lang="en-US" sz="2000" u="sng" dirty="0" smtClean="0">
                <a:hlinkClick r:id="rId3"/>
              </a:rPr>
              <a:t>u</a:t>
            </a:r>
            <a:r>
              <a:rPr lang="ru-RU" sz="2000" u="sng" dirty="0" smtClean="0">
                <a:hlinkClick r:id="rId3"/>
              </a:rPr>
              <a:t>111299510/-5/</a:t>
            </a:r>
            <a:r>
              <a:rPr lang="en-US" sz="2000" u="sng" dirty="0" smtClean="0">
                <a:hlinkClick r:id="rId3"/>
              </a:rPr>
              <a:t>x</a:t>
            </a:r>
            <a:r>
              <a:rPr lang="ru-RU" sz="2000" u="sng" dirty="0" smtClean="0">
                <a:hlinkClick r:id="rId3"/>
              </a:rPr>
              <a:t>_70</a:t>
            </a:r>
            <a:r>
              <a:rPr lang="en-US" sz="2000" u="sng" dirty="0" smtClean="0">
                <a:hlinkClick r:id="rId3"/>
              </a:rPr>
              <a:t>c</a:t>
            </a:r>
            <a:r>
              <a:rPr lang="ru-RU" sz="2000" u="sng" dirty="0" smtClean="0">
                <a:hlinkClick r:id="rId3"/>
              </a:rPr>
              <a:t>5</a:t>
            </a:r>
            <a:r>
              <a:rPr lang="en-US" sz="2000" u="sng" dirty="0" smtClean="0">
                <a:hlinkClick r:id="rId3"/>
              </a:rPr>
              <a:t>f</a:t>
            </a:r>
            <a:r>
              <a:rPr lang="ru-RU" sz="2000" u="sng" dirty="0" smtClean="0">
                <a:hlinkClick r:id="rId3"/>
              </a:rPr>
              <a:t>3</a:t>
            </a:r>
            <a:r>
              <a:rPr lang="en-US" sz="2000" u="sng" dirty="0" err="1" smtClean="0">
                <a:hlinkClick r:id="rId3"/>
              </a:rPr>
              <a:t>cb</a:t>
            </a:r>
            <a:r>
              <a:rPr lang="ru-RU" sz="2000" u="sng" dirty="0" smtClean="0">
                <a:hlinkClick r:id="rId3"/>
              </a:rPr>
              <a:t>.</a:t>
            </a:r>
            <a:r>
              <a:rPr lang="en-US" sz="2000" u="sng" dirty="0" smtClean="0">
                <a:hlinkClick r:id="rId3"/>
              </a:rPr>
              <a:t>jpg </a:t>
            </a:r>
            <a:endParaRPr lang="ru-RU" sz="2000" u="sng" dirty="0" smtClean="0"/>
          </a:p>
          <a:p>
            <a:pPr algn="ctr"/>
            <a:r>
              <a:rPr lang="ru-RU" sz="2400" i="1" dirty="0" smtClean="0"/>
              <a:t>перо, чернильница</a:t>
            </a:r>
          </a:p>
          <a:p>
            <a:pPr algn="ctr"/>
            <a:endParaRPr lang="ru-RU" sz="1000" i="1" dirty="0" smtClean="0"/>
          </a:p>
          <a:p>
            <a:pPr lvl="0" algn="ctr"/>
            <a:r>
              <a:rPr lang="ru-RU" dirty="0" smtClean="0">
                <a:hlinkClick r:id="rId4"/>
              </a:rPr>
              <a:t>http://img-fotki.yandex.ru/get/6434/136487634.a39/0_d5931_5c31a0b1_XL.png</a:t>
            </a:r>
            <a:r>
              <a:rPr lang="ru-RU" dirty="0" smtClean="0"/>
              <a:t>  </a:t>
            </a:r>
          </a:p>
          <a:p>
            <a:pPr lvl="0" algn="ctr"/>
            <a:r>
              <a:rPr lang="ru-RU" sz="2400" i="1" dirty="0" smtClean="0"/>
              <a:t>книги</a:t>
            </a:r>
          </a:p>
          <a:p>
            <a:pPr algn="ctr"/>
            <a:endParaRPr lang="ru-RU" sz="1000" dirty="0" smtClean="0"/>
          </a:p>
          <a:p>
            <a:pPr algn="ctr"/>
            <a:r>
              <a:rPr lang="ru-RU" sz="2000" dirty="0" smtClean="0">
                <a:hlinkClick r:id="rId5"/>
              </a:rPr>
              <a:t>http://s1.pic4you.ru/allimage/y2012/10-26/12216/2601840.png</a:t>
            </a:r>
            <a:endParaRPr lang="ru-RU" sz="2000" dirty="0" smtClean="0"/>
          </a:p>
          <a:p>
            <a:pPr algn="ctr"/>
            <a:r>
              <a:rPr lang="ru-RU" sz="2000" dirty="0" smtClean="0"/>
              <a:t> </a:t>
            </a:r>
            <a:r>
              <a:rPr lang="ru-RU" sz="2400" i="1" dirty="0" smtClean="0"/>
              <a:t>открытая книга с пером</a:t>
            </a:r>
          </a:p>
          <a:p>
            <a:pPr algn="ctr"/>
            <a:endParaRPr lang="ru-RU" sz="1000" i="1" dirty="0" smtClean="0"/>
          </a:p>
          <a:p>
            <a:pPr algn="ctr"/>
            <a:r>
              <a:rPr lang="ru-RU" sz="2000" dirty="0" smtClean="0">
                <a:hlinkClick r:id="rId6"/>
              </a:rPr>
              <a:t>http://lenagold.narod.ru/fon/clipart/s/svit/svitolk21.png</a:t>
            </a:r>
            <a:endParaRPr lang="ru-RU" sz="2000" dirty="0" smtClean="0"/>
          </a:p>
          <a:p>
            <a:pPr algn="ctr"/>
            <a:r>
              <a:rPr lang="ru-RU" sz="2400" i="1" dirty="0" smtClean="0"/>
              <a:t>свитки</a:t>
            </a:r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92696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Интернет – ресурсы: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266</Words>
  <Application>Microsoft Office PowerPoint</Application>
  <PresentationFormat>Экран (4:3)</PresentationFormat>
  <Paragraphs>72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filcova</cp:lastModifiedBy>
  <cp:revision>12</cp:revision>
  <dcterms:created xsi:type="dcterms:W3CDTF">2013-08-20T23:50:31Z</dcterms:created>
  <dcterms:modified xsi:type="dcterms:W3CDTF">2016-02-24T10:16:18Z</dcterms:modified>
</cp:coreProperties>
</file>