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59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B9FA-26D5-4608-9CA3-419779676E8C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C696-352C-4A40-811E-12FF073B0B9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B9FA-26D5-4608-9CA3-419779676E8C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C696-352C-4A40-811E-12FF073B0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B9FA-26D5-4608-9CA3-419779676E8C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C696-352C-4A40-811E-12FF073B0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B9FA-26D5-4608-9CA3-419779676E8C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C696-352C-4A40-811E-12FF073B0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B9FA-26D5-4608-9CA3-419779676E8C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C696-352C-4A40-811E-12FF073B0B9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B9FA-26D5-4608-9CA3-419779676E8C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C696-352C-4A40-811E-12FF073B0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B9FA-26D5-4608-9CA3-419779676E8C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C696-352C-4A40-811E-12FF073B0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B9FA-26D5-4608-9CA3-419779676E8C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C696-352C-4A40-811E-12FF073B0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B9FA-26D5-4608-9CA3-419779676E8C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C696-352C-4A40-811E-12FF073B0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B9FA-26D5-4608-9CA3-419779676E8C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97C696-352C-4A40-811E-12FF073B0B9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0B9FA-26D5-4608-9CA3-419779676E8C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F97C696-352C-4A40-811E-12FF073B0B9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70B9FA-26D5-4608-9CA3-419779676E8C}" type="datetimeFigureOut">
              <a:rPr lang="ru-RU" smtClean="0"/>
              <a:t>23.02.2016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97C696-352C-4A40-811E-12FF073B0B9F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push dir="u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0186" y="1772816"/>
            <a:ext cx="6007644" cy="4949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кёрлинг?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420888"/>
            <a:ext cx="4032448" cy="424847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Кёрлинг 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— командная спортивная игра на ледяной площадке.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 двух команд поочерёдно пускают по льду специальные тяжёлые гранитные снаряды («камни») в сторону размеченной на льду мишени («дома»).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каждой команде — четыре игрока.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www.cojeco.cz/attach/photos/ostatni/curling_389799/curling-1ma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4008" y="2852936"/>
            <a:ext cx="4063428" cy="3312368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2277082" y="476672"/>
            <a:ext cx="4398640" cy="1008112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5600" b="1" kern="120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6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Кёрлинг</a:t>
            </a:r>
            <a:endParaRPr lang="ru-RU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692696"/>
            <a:ext cx="4618856" cy="924712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774500"/>
            <a:ext cx="4032448" cy="4389120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Старейшим кёрлинг-клубом в мире является ассоциация игроков города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Килсит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расположенного на севере Шотландии, основанная в 1716г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Исследователи считают, что игра получила своё имя от шотландского глагола 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curr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описывает низкое рычание или рёв 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Гранитный камень касался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зазубринок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льда, отчего происходил характерный звук.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362" name="Picture 2" descr="http://files.web2edu.ru/3940bec1-b742-4fe8-9f8c-d6180af782ff/f0eecd0b-64dd-4048-93e7-1904162ecb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2132856"/>
            <a:ext cx="4704754" cy="367240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67744" y="620688"/>
            <a:ext cx="4258816" cy="723917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Игровое поле 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412780"/>
            <a:ext cx="8712968" cy="2448272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Площадка для кёрлинга представляет собой прямоугольное поле. Его длина может варьироваться от 44,5 м до 45,72 м, а ширина от 4,42 м до 5 м.  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Мишень, называемая «домом», имеет диаметр 3,66 м.  Расстояние между центрами двух мишеней нанесенных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игровую поверхность 34,75 м.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Камень весом 19,96 кг изготавливается из определенного вида гранита, добываемого на острове 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Эйлса-Крейг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в Шотландии.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7412" name="Picture 4" descr="http://picbit.net/image/03022012_1328305243929_132830222191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3167843" y="1376777"/>
            <a:ext cx="2736305" cy="77048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43808" y="764704"/>
            <a:ext cx="3672408" cy="72008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Инвентарь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9168" y="1772816"/>
            <a:ext cx="5122912" cy="4389120"/>
          </a:xfrm>
        </p:spPr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Камень весом 19,96 кг изготавливается из определенного вида гранита, добываемого на острове 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Эйлса-Крейг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в Шотландии.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из игроков вооружён специальной щёткой, которой он может натирать лёд перед движущимся камнем.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Бросающий игрок надевает на обувь тефлоновый слайдер, обеспечивающий хорошее скольжение.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предотвращения травм используются наколенники.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434" name="Picture 2" descr="http://www.stalker-exe.ru/content/18_14386327904a1d2f4bc5b2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94149" y="2348880"/>
            <a:ext cx="3322764" cy="2736304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836712"/>
            <a:ext cx="4042792" cy="63668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Правила игры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916832"/>
            <a:ext cx="5220072" cy="4464496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игре участвуют две команды по четыре человека: Скип,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вице-скип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первый и второй. Игра состоит из 10 независимых периодов, так называемых 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«эндов»</a:t>
            </a:r>
            <a:r>
              <a:rPr lang="en-US" sz="2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течение одного энда команды по очереди выпускают по 8 камней.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При розыгрыше камня игрок отталкивается от стартовой колодки и разгоняет по льду камень.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игроки команды могут с помощью специальных щёток тереть лёд перед камнем, тем самым слегка подправляя его движение. 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58" name="Picture 2" descr="http://rittenhoused.com/wp-content/uploads/2012/02/Russian-Curlin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1700808"/>
            <a:ext cx="3312368" cy="2306665"/>
          </a:xfrm>
          <a:prstGeom prst="rect">
            <a:avLst/>
          </a:prstGeom>
          <a:noFill/>
        </p:spPr>
      </p:pic>
      <p:pic>
        <p:nvPicPr>
          <p:cNvPr id="19460" name="Picture 4" descr="http://www.theepochtimes.com/n2/images/stories/large/2010/02/19/sweep9687289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221088"/>
            <a:ext cx="3312368" cy="230425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088740"/>
            <a:ext cx="5040560" cy="5400600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того, как разыграны все 16 камней, производится подсчёт очков в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энде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Учитываются только те камни, которые находятся внутри дома.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Команда, чей камень оказался ближе всего к центру, считается выигравшей энд. Она получает по одному очку за каждый камень, оказавшийся ближе к центру, чем ближайший к центру камень противника.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обедитель определяется по сумме очков во всех эндах. В случае равенства очков после десяти эндов, назначается дополнительный период, называемый экстра-эндом, победитель которого и становится победителем матча.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82" name="Picture 2" descr="http://transferov.net.ru/_fr/8/074648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0112" y="3789040"/>
            <a:ext cx="3343119" cy="2592288"/>
          </a:xfrm>
          <a:prstGeom prst="rect">
            <a:avLst/>
          </a:prstGeom>
          <a:noFill/>
        </p:spPr>
      </p:pic>
      <p:pic>
        <p:nvPicPr>
          <p:cNvPr id="20484" name="Picture 4" descr="http://xn--e1anddw8c.com.ua/i2/l/ee72a8715da2e92d13e1b36ff2d7b30b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0112" y="620688"/>
            <a:ext cx="3312368" cy="302433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9928" y="332656"/>
            <a:ext cx="4104456" cy="1008112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Олимпиады</a:t>
            </a:r>
            <a:endParaRPr lang="ru-RU" sz="4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403" name="Picture 19" descr="Bronze medal ic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3717032"/>
            <a:ext cx="152400" cy="152400"/>
          </a:xfrm>
          <a:prstGeom prst="rect">
            <a:avLst/>
          </a:prstGeom>
          <a:noFill/>
        </p:spPr>
      </p:pic>
      <p:pic>
        <p:nvPicPr>
          <p:cNvPr id="16405" name="Picture 21" descr="Silver medal icon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752" y="1844824"/>
            <a:ext cx="152400" cy="152400"/>
          </a:xfrm>
          <a:prstGeom prst="rect">
            <a:avLst/>
          </a:prstGeom>
          <a:noFill/>
        </p:spPr>
      </p:pic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aphicFrame>
        <p:nvGraphicFramePr>
          <p:cNvPr id="40" name="Таблица 39"/>
          <p:cNvGraphicFramePr>
            <a:graphicFrameLocks noGrp="1"/>
          </p:cNvGraphicFramePr>
          <p:nvPr/>
        </p:nvGraphicFramePr>
        <p:xfrm>
          <a:off x="323528" y="1844824"/>
          <a:ext cx="3807820" cy="4536502"/>
        </p:xfrm>
        <a:graphic>
          <a:graphicData uri="http://schemas.openxmlformats.org/drawingml/2006/table">
            <a:tbl>
              <a:tblPr/>
              <a:tblGrid>
                <a:gridCol w="1039622"/>
                <a:gridCol w="366980"/>
                <a:gridCol w="356784"/>
                <a:gridCol w="356784"/>
                <a:gridCol w="356784"/>
                <a:gridCol w="356784"/>
                <a:gridCol w="356784"/>
                <a:gridCol w="617298"/>
              </a:tblGrid>
              <a:tr h="20844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Команд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1924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1998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2002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2006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2010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2014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Турниров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5613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Канада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2</a:t>
                      </a:r>
                      <a:endParaRPr lang="ru-RU" sz="1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b="1" kern="12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b="1" dirty="0">
                        <a:solidFill>
                          <a:srgbClr val="CCCC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CCCC00"/>
                          </a:solidFill>
                          <a:latin typeface="+mj-lt"/>
                        </a:rPr>
                        <a:t>1</a:t>
                      </a:r>
                      <a:endParaRPr lang="ru-RU" sz="1000" b="1" dirty="0">
                        <a:solidFill>
                          <a:srgbClr val="CCCC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CCCC00"/>
                          </a:solidFill>
                          <a:latin typeface="+mj-lt"/>
                        </a:rPr>
                        <a:t>1</a:t>
                      </a:r>
                      <a:endParaRPr lang="ru-RU" sz="1000" b="1" dirty="0">
                        <a:solidFill>
                          <a:srgbClr val="CCCC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0070C0"/>
                          </a:solidFill>
                          <a:latin typeface="+mj-lt"/>
                        </a:rPr>
                        <a:t>5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9777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Норвегия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C000"/>
                          </a:solidFill>
                          <a:latin typeface="+mj-lt"/>
                        </a:rPr>
                        <a:t>3</a:t>
                      </a:r>
                      <a:endParaRPr lang="ru-RU" sz="1000" b="1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CCCC00"/>
                          </a:solidFill>
                          <a:latin typeface="+mj-lt"/>
                        </a:rPr>
                        <a:t>1</a:t>
                      </a:r>
                      <a:endParaRPr lang="ru-RU" sz="1000" b="1" dirty="0">
                        <a:solidFill>
                          <a:srgbClr val="CCCC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2</a:t>
                      </a:r>
                      <a:endParaRPr lang="ru-RU" sz="100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7828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Великобритания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CCCC00"/>
                          </a:solidFill>
                          <a:latin typeface="+mj-lt"/>
                        </a:rPr>
                        <a:t>1</a:t>
                      </a:r>
                      <a:endParaRPr lang="ru-RU" sz="1000" dirty="0">
                        <a:solidFill>
                          <a:srgbClr val="CCCC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2</a:t>
                      </a:r>
                      <a:endParaRPr lang="ru-RU" sz="1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9777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Швейцария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CCCC00"/>
                          </a:solidFill>
                          <a:latin typeface="+mj-lt"/>
                        </a:rPr>
                        <a:t>1</a:t>
                      </a:r>
                      <a:endParaRPr lang="ru-RU" sz="1000" b="1" dirty="0">
                        <a:solidFill>
                          <a:srgbClr val="CCCC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C000"/>
                          </a:solidFill>
                          <a:latin typeface="+mj-lt"/>
                        </a:rPr>
                        <a:t>3</a:t>
                      </a:r>
                      <a:endParaRPr lang="ru-RU" sz="1000" b="1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C000"/>
                          </a:solidFill>
                          <a:latin typeface="+mj-lt"/>
                        </a:rPr>
                        <a:t>3</a:t>
                      </a:r>
                      <a:endParaRPr lang="ru-RU" sz="1000" b="1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7828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Швеция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i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2</a:t>
                      </a:r>
                      <a:endParaRPr lang="ru-RU" sz="1000" b="1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C000"/>
                          </a:solidFill>
                          <a:latin typeface="+mj-lt"/>
                        </a:rPr>
                        <a:t>3</a:t>
                      </a:r>
                      <a:endParaRPr lang="ru-RU" sz="1000" b="1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9777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Финляндия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+mj-lt"/>
                        </a:rPr>
                        <a:t>2</a:t>
                      </a:r>
                      <a:endParaRPr lang="ru-RU" sz="1000" b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78287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США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9</a:t>
                      </a:r>
                      <a:endParaRPr lang="ru-RU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C000"/>
                          </a:solidFill>
                          <a:latin typeface="+mj-lt"/>
                        </a:rPr>
                        <a:t>3</a:t>
                      </a:r>
                      <a:endParaRPr lang="ru-RU" sz="1000" b="1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10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Франция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b="1" dirty="0" smtClean="0">
                          <a:solidFill>
                            <a:srgbClr val="FFC000"/>
                          </a:solidFill>
                          <a:latin typeface="+mj-lt"/>
                        </a:rPr>
                        <a:t>3</a:t>
                      </a:r>
                      <a:endParaRPr lang="ru-RU" sz="1000" b="1" dirty="0">
                        <a:solidFill>
                          <a:srgbClr val="FFC0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solidFill>
                            <a:srgbClr val="FF0000"/>
                          </a:solidFill>
                          <a:latin typeface="+mj-lt"/>
                        </a:rPr>
                        <a:t>10</a:t>
                      </a:r>
                      <a:endParaRPr lang="ru-RU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Китай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Германия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10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Дания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Япония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Италия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8030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Россия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Новая Зеландия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10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30556" marR="30556" marT="15278" marB="15278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sp>
        <p:nvSpPr>
          <p:cNvPr id="16454" name="Rectangle 7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pic>
        <p:nvPicPr>
          <p:cNvPr id="16406" name="Picture 22" descr="Bronze medal ic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3284984"/>
            <a:ext cx="152400" cy="152400"/>
          </a:xfrm>
          <a:prstGeom prst="rect">
            <a:avLst/>
          </a:prstGeom>
          <a:noFill/>
        </p:spPr>
      </p:pic>
      <p:pic>
        <p:nvPicPr>
          <p:cNvPr id="16401" name="Picture 17" descr="Gold medal icon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55776" y="2132856"/>
            <a:ext cx="152400" cy="152400"/>
          </a:xfrm>
          <a:prstGeom prst="rect">
            <a:avLst/>
          </a:prstGeom>
          <a:noFill/>
        </p:spPr>
      </p:pic>
      <p:pic>
        <p:nvPicPr>
          <p:cNvPr id="75" name="Picture 17" descr="Gold medal icon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2132856"/>
            <a:ext cx="144016" cy="144016"/>
          </a:xfrm>
          <a:prstGeom prst="rect">
            <a:avLst/>
          </a:prstGeom>
          <a:noFill/>
        </p:spPr>
      </p:pic>
      <p:pic>
        <p:nvPicPr>
          <p:cNvPr id="76" name="Picture 17" descr="Gold medal icon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835696" y="2996952"/>
            <a:ext cx="152400" cy="152400"/>
          </a:xfrm>
          <a:prstGeom prst="rect">
            <a:avLst/>
          </a:prstGeom>
          <a:noFill/>
        </p:spPr>
      </p:pic>
      <p:pic>
        <p:nvPicPr>
          <p:cNvPr id="77" name="Picture 17" descr="Gold medal icon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75656" y="2708920"/>
            <a:ext cx="152400" cy="152400"/>
          </a:xfrm>
          <a:prstGeom prst="rect">
            <a:avLst/>
          </a:prstGeom>
          <a:noFill/>
        </p:spPr>
      </p:pic>
      <p:pic>
        <p:nvPicPr>
          <p:cNvPr id="78" name="Picture 17" descr="Gold medal icon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2420888"/>
            <a:ext cx="152400" cy="152400"/>
          </a:xfrm>
          <a:prstGeom prst="rect">
            <a:avLst/>
          </a:prstGeom>
          <a:noFill/>
        </p:spPr>
      </p:pic>
      <p:pic>
        <p:nvPicPr>
          <p:cNvPr id="79" name="Picture 17" descr="Gold medal icon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5856" y="2132856"/>
            <a:ext cx="152400" cy="152400"/>
          </a:xfrm>
          <a:prstGeom prst="rect">
            <a:avLst/>
          </a:prstGeom>
          <a:noFill/>
        </p:spPr>
      </p:pic>
      <p:pic>
        <p:nvPicPr>
          <p:cNvPr id="80" name="Picture 22" descr="Bronze medal ic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2420888"/>
            <a:ext cx="152400" cy="152400"/>
          </a:xfrm>
          <a:prstGeom prst="rect">
            <a:avLst/>
          </a:prstGeom>
          <a:noFill/>
        </p:spPr>
      </p:pic>
      <p:pic>
        <p:nvPicPr>
          <p:cNvPr id="81" name="Picture 22" descr="Bronze medal ic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996952"/>
            <a:ext cx="152400" cy="152400"/>
          </a:xfrm>
          <a:prstGeom prst="rect">
            <a:avLst/>
          </a:prstGeom>
          <a:noFill/>
        </p:spPr>
      </p:pic>
      <p:pic>
        <p:nvPicPr>
          <p:cNvPr id="82" name="Picture 22" descr="Bronze medal ic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996952"/>
            <a:ext cx="152400" cy="152400"/>
          </a:xfrm>
          <a:prstGeom prst="rect">
            <a:avLst/>
          </a:prstGeom>
          <a:noFill/>
        </p:spPr>
      </p:pic>
      <p:pic>
        <p:nvPicPr>
          <p:cNvPr id="83" name="Picture 22" descr="Bronze medal ic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3861048"/>
            <a:ext cx="152400" cy="152400"/>
          </a:xfrm>
          <a:prstGeom prst="rect">
            <a:avLst/>
          </a:prstGeom>
          <a:noFill/>
        </p:spPr>
      </p:pic>
      <p:pic>
        <p:nvPicPr>
          <p:cNvPr id="84" name="Picture 22" descr="Bronze medal ic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149080"/>
            <a:ext cx="152400" cy="152400"/>
          </a:xfrm>
          <a:prstGeom prst="rect">
            <a:avLst/>
          </a:prstGeom>
          <a:noFill/>
        </p:spPr>
      </p:pic>
      <p:pic>
        <p:nvPicPr>
          <p:cNvPr id="16408" name="Picture 24" descr="Silver medal icon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284984"/>
            <a:ext cx="152400" cy="152400"/>
          </a:xfrm>
          <a:prstGeom prst="rect">
            <a:avLst/>
          </a:prstGeom>
          <a:noFill/>
        </p:spPr>
      </p:pic>
      <p:sp>
        <p:nvSpPr>
          <p:cNvPr id="85" name="Прямоугольник 84"/>
          <p:cNvSpPr/>
          <p:nvPr/>
        </p:nvSpPr>
        <p:spPr>
          <a:xfrm>
            <a:off x="1364142" y="1340768"/>
            <a:ext cx="21319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Мужские турниры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6" name="Picture 24" descr="Silver medal icon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3573016"/>
            <a:ext cx="152400" cy="152400"/>
          </a:xfrm>
          <a:prstGeom prst="rect">
            <a:avLst/>
          </a:prstGeom>
          <a:noFill/>
        </p:spPr>
      </p:pic>
      <p:pic>
        <p:nvPicPr>
          <p:cNvPr id="87" name="Picture 24" descr="Silver medal icon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2420888"/>
            <a:ext cx="152400" cy="152400"/>
          </a:xfrm>
          <a:prstGeom prst="rect">
            <a:avLst/>
          </a:prstGeom>
          <a:noFill/>
        </p:spPr>
      </p:pic>
      <p:pic>
        <p:nvPicPr>
          <p:cNvPr id="88" name="Picture 24" descr="Silver medal icon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75856" y="2708920"/>
            <a:ext cx="152400" cy="152400"/>
          </a:xfrm>
          <a:prstGeom prst="rect">
            <a:avLst/>
          </a:prstGeom>
          <a:noFill/>
        </p:spPr>
      </p:pic>
      <p:pic>
        <p:nvPicPr>
          <p:cNvPr id="89" name="Picture 24" descr="Silver medal icon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95736" y="2132856"/>
            <a:ext cx="152400" cy="152400"/>
          </a:xfrm>
          <a:prstGeom prst="rect">
            <a:avLst/>
          </a:prstGeom>
          <a:noFill/>
        </p:spPr>
      </p:pic>
      <p:pic>
        <p:nvPicPr>
          <p:cNvPr id="90" name="Picture 24" descr="Silver medal icon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132856"/>
            <a:ext cx="152400" cy="152400"/>
          </a:xfrm>
          <a:prstGeom prst="rect">
            <a:avLst/>
          </a:prstGeom>
          <a:noFill/>
        </p:spPr>
      </p:pic>
      <p:graphicFrame>
        <p:nvGraphicFramePr>
          <p:cNvPr id="91" name="Таблица 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463711"/>
              </p:ext>
            </p:extLst>
          </p:nvPr>
        </p:nvGraphicFramePr>
        <p:xfrm>
          <a:off x="4760403" y="1844824"/>
          <a:ext cx="3960441" cy="4536502"/>
        </p:xfrm>
        <a:graphic>
          <a:graphicData uri="http://schemas.openxmlformats.org/drawingml/2006/table">
            <a:tbl>
              <a:tblPr/>
              <a:tblGrid>
                <a:gridCol w="1175992"/>
                <a:gridCol w="415733"/>
                <a:gridCol w="415733"/>
                <a:gridCol w="415733"/>
                <a:gridCol w="415733"/>
                <a:gridCol w="429788"/>
                <a:gridCol w="691729"/>
              </a:tblGrid>
              <a:tr h="32917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Команда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1998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2002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2006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2010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2014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Турниров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32917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Канада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2917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Швеция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254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Великобритания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2251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Швейцария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2251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Дания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2917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Китай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000" dirty="0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2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2917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Норвегия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0920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США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10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10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2917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Япония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7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2917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Германия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5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3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2917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Россия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10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6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9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4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17138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Южная Корея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8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  <a:tr h="329175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 </a:t>
                      </a:r>
                      <a:r>
                        <a:rPr lang="ru-RU" sz="1000" u="none" strike="noStrike" dirty="0">
                          <a:solidFill>
                            <a:srgbClr val="0070C0"/>
                          </a:solidFill>
                          <a:latin typeface="+mj-lt"/>
                        </a:rPr>
                        <a:t>Италия</a:t>
                      </a:r>
                      <a:endParaRPr lang="ru-RU" sz="1000" dirty="0">
                        <a:solidFill>
                          <a:srgbClr val="0070C0"/>
                        </a:solidFill>
                        <a:latin typeface="+mj-lt"/>
                      </a:endParaRP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10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>
                          <a:solidFill>
                            <a:srgbClr val="FF0000"/>
                          </a:solidFill>
                          <a:latin typeface="+mj-lt"/>
                        </a:rPr>
                        <a:t>–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>
                          <a:solidFill>
                            <a:srgbClr val="0070C0"/>
                          </a:solidFill>
                          <a:latin typeface="+mj-lt"/>
                        </a:rPr>
                        <a:t>1</a:t>
                      </a:r>
                    </a:p>
                  </a:txBody>
                  <a:tcPr marL="38705" marR="38705" marT="19352" marB="19352" anchor="ctr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F9F9"/>
                    </a:solidFill>
                  </a:tcPr>
                </a:tc>
              </a:tr>
            </a:tbl>
          </a:graphicData>
        </a:graphic>
      </p:graphicFrame>
      <p:pic>
        <p:nvPicPr>
          <p:cNvPr id="121" name="Picture 17" descr="Gold medal icon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88224" y="2492896"/>
            <a:ext cx="152400" cy="152400"/>
          </a:xfrm>
          <a:prstGeom prst="rect">
            <a:avLst/>
          </a:prstGeom>
          <a:noFill/>
        </p:spPr>
      </p:pic>
      <p:pic>
        <p:nvPicPr>
          <p:cNvPr id="122" name="Picture 17" descr="Gold medal icon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8264" y="2204864"/>
            <a:ext cx="152400" cy="152400"/>
          </a:xfrm>
          <a:prstGeom prst="rect">
            <a:avLst/>
          </a:prstGeom>
          <a:noFill/>
        </p:spPr>
      </p:pic>
      <p:pic>
        <p:nvPicPr>
          <p:cNvPr id="123" name="Picture 17" descr="Gold medal icon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28184" y="2492896"/>
            <a:ext cx="152400" cy="152400"/>
          </a:xfrm>
          <a:prstGeom prst="rect">
            <a:avLst/>
          </a:prstGeom>
          <a:noFill/>
        </p:spPr>
      </p:pic>
      <p:pic>
        <p:nvPicPr>
          <p:cNvPr id="124" name="Picture 17" descr="Gold medal icon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8144" y="2780928"/>
            <a:ext cx="152400" cy="152400"/>
          </a:xfrm>
          <a:prstGeom prst="rect">
            <a:avLst/>
          </a:prstGeom>
          <a:noFill/>
        </p:spPr>
      </p:pic>
      <p:pic>
        <p:nvPicPr>
          <p:cNvPr id="125" name="Picture 17" descr="Gold medal icon.sv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08104" y="2204864"/>
            <a:ext cx="152400" cy="152400"/>
          </a:xfrm>
          <a:prstGeom prst="rect">
            <a:avLst/>
          </a:prstGeom>
          <a:noFill/>
        </p:spPr>
      </p:pic>
      <p:pic>
        <p:nvPicPr>
          <p:cNvPr id="126" name="Picture 24" descr="Silver medal icon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104" y="3356992"/>
            <a:ext cx="152400" cy="152400"/>
          </a:xfrm>
          <a:prstGeom prst="rect">
            <a:avLst/>
          </a:prstGeom>
          <a:noFill/>
        </p:spPr>
      </p:pic>
      <p:pic>
        <p:nvPicPr>
          <p:cNvPr id="127" name="Picture 24" descr="Silver medal icon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3068960"/>
            <a:ext cx="152400" cy="152400"/>
          </a:xfrm>
          <a:prstGeom prst="rect">
            <a:avLst/>
          </a:prstGeom>
          <a:noFill/>
        </p:spPr>
      </p:pic>
      <p:pic>
        <p:nvPicPr>
          <p:cNvPr id="128" name="Picture 24" descr="Silver medal icon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3068960"/>
            <a:ext cx="152400" cy="152400"/>
          </a:xfrm>
          <a:prstGeom prst="rect">
            <a:avLst/>
          </a:prstGeom>
          <a:noFill/>
        </p:spPr>
      </p:pic>
      <p:pic>
        <p:nvPicPr>
          <p:cNvPr id="129" name="Picture 24" descr="Silver medal icon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88224" y="2204864"/>
            <a:ext cx="152400" cy="152400"/>
          </a:xfrm>
          <a:prstGeom prst="rect">
            <a:avLst/>
          </a:prstGeom>
          <a:noFill/>
        </p:spPr>
      </p:pic>
      <p:pic>
        <p:nvPicPr>
          <p:cNvPr id="130" name="Picture 24" descr="Silver medal icon.sv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264" y="2492896"/>
            <a:ext cx="152400" cy="152400"/>
          </a:xfrm>
          <a:prstGeom prst="rect">
            <a:avLst/>
          </a:prstGeom>
          <a:noFill/>
        </p:spPr>
      </p:pic>
      <p:pic>
        <p:nvPicPr>
          <p:cNvPr id="131" name="Picture 22" descr="Bronze medal ic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2204864"/>
            <a:ext cx="152400" cy="152400"/>
          </a:xfrm>
          <a:prstGeom prst="rect">
            <a:avLst/>
          </a:prstGeom>
          <a:noFill/>
        </p:spPr>
      </p:pic>
      <p:pic>
        <p:nvPicPr>
          <p:cNvPr id="132" name="Picture 22" descr="Bronze medal ic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4" y="2204864"/>
            <a:ext cx="152400" cy="152400"/>
          </a:xfrm>
          <a:prstGeom prst="rect">
            <a:avLst/>
          </a:prstGeom>
          <a:noFill/>
        </p:spPr>
      </p:pic>
      <p:pic>
        <p:nvPicPr>
          <p:cNvPr id="133" name="Picture 22" descr="Bronze medal ic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780928"/>
            <a:ext cx="152400" cy="152400"/>
          </a:xfrm>
          <a:prstGeom prst="rect">
            <a:avLst/>
          </a:prstGeom>
          <a:noFill/>
        </p:spPr>
      </p:pic>
      <p:pic>
        <p:nvPicPr>
          <p:cNvPr id="134" name="Picture 22" descr="Bronze medal ic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2492896"/>
            <a:ext cx="152400" cy="152400"/>
          </a:xfrm>
          <a:prstGeom prst="rect">
            <a:avLst/>
          </a:prstGeom>
          <a:noFill/>
        </p:spPr>
      </p:pic>
      <p:pic>
        <p:nvPicPr>
          <p:cNvPr id="135" name="Picture 22" descr="Bronze medal icon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3645024"/>
            <a:ext cx="152400" cy="152400"/>
          </a:xfrm>
          <a:prstGeom prst="rect">
            <a:avLst/>
          </a:prstGeom>
          <a:noFill/>
        </p:spPr>
      </p:pic>
      <p:sp>
        <p:nvSpPr>
          <p:cNvPr id="136" name="Прямоугольник 135"/>
          <p:cNvSpPr/>
          <p:nvPr/>
        </p:nvSpPr>
        <p:spPr>
          <a:xfrm>
            <a:off x="5901503" y="1340768"/>
            <a:ext cx="2093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Женские турниры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80000"/>
                <a:satMod val="400000"/>
                <a:alpha val="6000"/>
              </a:schemeClr>
            </a:gs>
            <a:gs pos="91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83968" y="6021288"/>
            <a:ext cx="4248472" cy="504056"/>
          </a:xfrm>
        </p:spPr>
        <p:txBody>
          <a:bodyPr>
            <a:noAutofit/>
          </a:bodyPr>
          <a:lstStyle/>
          <a:p>
            <a:pPr algn="l"/>
            <a:endParaRPr lang="ru-RU" sz="1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0" y="692696"/>
            <a:ext cx="9144000" cy="114300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7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Спасибо за просмотр</a:t>
            </a:r>
            <a:endParaRPr kumimoji="0" lang="ru-RU" sz="7200" b="1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Подзаголовок 2"/>
          <p:cNvSpPr txBox="1">
            <a:spLocks/>
          </p:cNvSpPr>
          <p:nvPr/>
        </p:nvSpPr>
        <p:spPr>
          <a:xfrm>
            <a:off x="539552" y="4293096"/>
            <a:ext cx="7056784" cy="792088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2303748" y="3140968"/>
            <a:ext cx="3708412" cy="1152128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Источники информации:</a:t>
            </a:r>
          </a:p>
          <a:p>
            <a:pPr marR="45720" lvl="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http://images.yandex.ru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R="45720" lvl="0">
              <a:spcBef>
                <a:spcPct val="20000"/>
              </a:spcBef>
              <a:buClr>
                <a:schemeClr val="accent3"/>
              </a:buClr>
              <a:buSzPct val="95000"/>
            </a:pPr>
            <a:r>
              <a:rPr lang="en-US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http://ru.wikipedia.org</a:t>
            </a: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5720" lvl="0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5720" lvl="0">
              <a:spcBef>
                <a:spcPct val="20000"/>
              </a:spcBef>
              <a:buClr>
                <a:schemeClr val="accent3"/>
              </a:buClr>
              <a:buSzPct val="95000"/>
            </a:pPr>
            <a:endParaRPr lang="ru-RU" sz="20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45720" lvl="0">
              <a:spcBef>
                <a:spcPct val="20000"/>
              </a:spcBef>
              <a:buClr>
                <a:schemeClr val="accent3"/>
              </a:buClr>
              <a:buSzPct val="95000"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comb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143</TotalTime>
  <Words>368</Words>
  <Application>Microsoft Office PowerPoint</Application>
  <PresentationFormat>Экран (4:3)</PresentationFormat>
  <Paragraphs>246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Что такое кёрлинг?</vt:lpstr>
      <vt:lpstr>История</vt:lpstr>
      <vt:lpstr>Игровое поле </vt:lpstr>
      <vt:lpstr>Инвентарь</vt:lpstr>
      <vt:lpstr>Правила игры</vt:lpstr>
      <vt:lpstr>Презентация PowerPoint</vt:lpstr>
      <vt:lpstr>Олимпиады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Кёрлинг</dc:title>
  <dc:creator>Роман</dc:creator>
  <cp:lastModifiedBy>Tosh</cp:lastModifiedBy>
  <cp:revision>18</cp:revision>
  <dcterms:created xsi:type="dcterms:W3CDTF">2014-03-11T15:15:03Z</dcterms:created>
  <dcterms:modified xsi:type="dcterms:W3CDTF">2016-02-23T13:04:25Z</dcterms:modified>
</cp:coreProperties>
</file>