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58" r:id="rId6"/>
    <p:sldId id="259" r:id="rId7"/>
    <p:sldId id="260" r:id="rId8"/>
    <p:sldId id="262" r:id="rId9"/>
    <p:sldId id="268" r:id="rId10"/>
    <p:sldId id="257" r:id="rId1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5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9398C67-3A69-4C38-B1DF-EFEC6BF870C6}" type="datetimeFigureOut">
              <a:rPr lang="ru-RU"/>
              <a:pPr>
                <a:defRPr/>
              </a:pPr>
              <a:t>13.10.2013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6229603-5926-4CF0-8DBC-3A86BE242C78}"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C2D2557-ED72-439E-9E8E-92895D847842}" type="datetimeFigureOut">
              <a:rPr lang="ru-RU"/>
              <a:pPr>
                <a:defRPr/>
              </a:pPr>
              <a:t>13.10.2013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732752D-1BDD-458E-84C9-D66784153DF5}"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3388CED-980D-4CBE-BDF3-D978E4DB6753}" type="datetimeFigureOut">
              <a:rPr lang="ru-RU"/>
              <a:pPr>
                <a:defRPr/>
              </a:pPr>
              <a:t>13.10.2013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39CD4D8-684F-4AA1-A607-4554B78F704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9703B7E-9D26-4344-9EA4-6063A0F2575E}" type="datetimeFigureOut">
              <a:rPr lang="ru-RU"/>
              <a:pPr>
                <a:defRPr/>
              </a:pPr>
              <a:t>13.10.2013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5F5120-E584-4539-ADAF-54CD8CCDED16}"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F7F7DE91-DD45-4829-B10E-B17FD6ED30B6}" type="datetimeFigureOut">
              <a:rPr lang="ru-RU"/>
              <a:pPr>
                <a:defRPr/>
              </a:pPr>
              <a:t>13.10.2013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5B459C-2589-455E-B3CE-6ACF26A62AF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D012511-5D98-4BB1-8BBD-BC66B00F012B}" type="datetimeFigureOut">
              <a:rPr lang="ru-RU"/>
              <a:pPr>
                <a:defRPr/>
              </a:pPr>
              <a:t>13.10.2013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B91F9D6-6DD7-41F1-8E8A-99C987B40EF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5024B8E-7844-40DF-9FE4-6AFC0A40797D}" type="datetimeFigureOut">
              <a:rPr lang="ru-RU"/>
              <a:pPr>
                <a:defRPr/>
              </a:pPr>
              <a:t>13.10.2013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B4F2BB8-63D2-49F1-9FCD-B06F0A82C14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D5B5E97-C7BC-4B99-A904-4D0BC68818C4}" type="datetimeFigureOut">
              <a:rPr lang="ru-RU"/>
              <a:pPr>
                <a:defRPr/>
              </a:pPr>
              <a:t>13.10.2013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E8FCA95-262A-4451-816E-25E8F20666A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E26FAE3-3A64-449F-9BBA-79784C14989A}" type="datetimeFigureOut">
              <a:rPr lang="ru-RU"/>
              <a:pPr>
                <a:defRPr/>
              </a:pPr>
              <a:t>13.10.2013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40A6C4F4-1D0A-425D-9632-4E6F976D2EF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FBB0343-1AE8-4F6F-BB8B-7F146824EC52}" type="datetimeFigureOut">
              <a:rPr lang="ru-RU"/>
              <a:pPr>
                <a:defRPr/>
              </a:pPr>
              <a:t>13.10.2013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75368B9-FF2E-4B6F-8A26-1E12BCD669C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D66F029-14A1-4B02-9802-1A58F53A878B}" type="datetimeFigureOut">
              <a:rPr lang="ru-RU"/>
              <a:pPr>
                <a:defRPr/>
              </a:pPr>
              <a:t>13.10.2013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742A3DE-3EE8-4CAF-904C-7991A4A0B08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56CEFD1-E35F-4747-A6A8-776ED53CEFFA}" type="datetimeFigureOut">
              <a:rPr lang="ru-RU"/>
              <a:pPr>
                <a:defRPr/>
              </a:pPr>
              <a:t>13.10.2013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36D4778-5828-48DF-8ECB-A6DD30694D41}" type="slidenum">
              <a:rPr lang="ru-RU"/>
              <a:pPr>
                <a:defRPr/>
              </a:pPr>
              <a:t>‹#›</a:t>
            </a:fld>
            <a:endParaRPr lang="ru-RU"/>
          </a:p>
        </p:txBody>
      </p:sp>
      <p:sp>
        <p:nvSpPr>
          <p:cNvPr id="13313" name="Rectangle 1"/>
          <p:cNvSpPr>
            <a:spLocks noChangeArrowheads="1"/>
          </p:cNvSpPr>
          <p:nvPr/>
        </p:nvSpPr>
        <p:spPr bwMode="auto">
          <a:xfrm>
            <a:off x="0" y="6642100"/>
            <a:ext cx="1246188" cy="215900"/>
          </a:xfrm>
          <a:prstGeom prst="rect">
            <a:avLst/>
          </a:prstGeom>
          <a:noFill/>
          <a:ln w="9525">
            <a:noFill/>
            <a:miter lim="800000"/>
            <a:headEnd/>
            <a:tailEnd/>
          </a:ln>
          <a:effectLst/>
        </p:spPr>
        <p:txBody>
          <a:bodyPr wrap="none" anchor="ctr">
            <a:spAutoFit/>
          </a:bodyPr>
          <a:lstStyle/>
          <a:p>
            <a:pPr>
              <a:defRPr/>
            </a:pPr>
            <a:r>
              <a:rPr lang="en-US" sz="800">
                <a:solidFill>
                  <a:srgbClr val="BFBFBF"/>
                </a:solidFill>
                <a:ea typeface="Calibri" pitchFamily="34" charset="0"/>
                <a:cs typeface="Times New Roman" pitchFamily="18" charset="0"/>
              </a:rPr>
              <a:t>FokinaLida.75@mail.ru</a:t>
            </a:r>
          </a:p>
        </p:txBody>
      </p:sp>
      <p:sp>
        <p:nvSpPr>
          <p:cNvPr id="8" name="Прямоугольник 7"/>
          <p:cNvSpPr/>
          <p:nvPr/>
        </p:nvSpPr>
        <p:spPr>
          <a:xfrm>
            <a:off x="179388" y="188913"/>
            <a:ext cx="8785225" cy="648017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grpSp>
        <p:nvGrpSpPr>
          <p:cNvPr id="1033" name="Группа 68"/>
          <p:cNvGrpSpPr>
            <a:grpSpLocks/>
          </p:cNvGrpSpPr>
          <p:nvPr/>
        </p:nvGrpSpPr>
        <p:grpSpPr bwMode="auto">
          <a:xfrm>
            <a:off x="0" y="0"/>
            <a:ext cx="9144000" cy="371475"/>
            <a:chOff x="0" y="0"/>
            <a:chExt cx="9144000" cy="371475"/>
          </a:xfrm>
        </p:grpSpPr>
        <p:pic>
          <p:nvPicPr>
            <p:cNvPr id="1044" name="Picture 13" descr="http://www.fotohost.by/pic_b/11/11/3/1bca9ef6885d85f23a69c93db4331004.gif"/>
            <p:cNvPicPr>
              <a:picLocks noChangeAspect="1" noChangeArrowheads="1" noCrop="1"/>
            </p:cNvPicPr>
            <p:nvPr/>
          </p:nvPicPr>
          <p:blipFill>
            <a:blip r:embed="rId13"/>
            <a:srcRect/>
            <a:stretch>
              <a:fillRect/>
            </a:stretch>
          </p:blipFill>
          <p:spPr bwMode="auto">
            <a:xfrm>
              <a:off x="0" y="0"/>
              <a:ext cx="4219575" cy="371475"/>
            </a:xfrm>
            <a:prstGeom prst="rect">
              <a:avLst/>
            </a:prstGeom>
            <a:noFill/>
            <a:ln w="9525">
              <a:noFill/>
              <a:miter lim="800000"/>
              <a:headEnd/>
              <a:tailEnd/>
            </a:ln>
          </p:spPr>
        </p:pic>
        <p:pic>
          <p:nvPicPr>
            <p:cNvPr id="1045" name="Picture 15" descr="http://www.fotohost.by/pic_b/11/11/3/1bca9ef6885d85f23a69c93db4331004.gif"/>
            <p:cNvPicPr>
              <a:picLocks noChangeAspect="1" noChangeArrowheads="1" noCrop="1"/>
            </p:cNvPicPr>
            <p:nvPr/>
          </p:nvPicPr>
          <p:blipFill>
            <a:blip r:embed="rId13"/>
            <a:srcRect/>
            <a:stretch>
              <a:fillRect/>
            </a:stretch>
          </p:blipFill>
          <p:spPr bwMode="auto">
            <a:xfrm>
              <a:off x="4924425" y="0"/>
              <a:ext cx="4219575" cy="371475"/>
            </a:xfrm>
            <a:prstGeom prst="rect">
              <a:avLst/>
            </a:prstGeom>
            <a:noFill/>
            <a:ln w="9525">
              <a:noFill/>
              <a:miter lim="800000"/>
              <a:headEnd/>
              <a:tailEnd/>
            </a:ln>
          </p:spPr>
        </p:pic>
        <p:pic>
          <p:nvPicPr>
            <p:cNvPr id="1046" name="Picture 19" descr="http://www.fotohost.by/pic_b/11/11/3/1bca9ef6885d85f23a69c93db4331004.gif"/>
            <p:cNvPicPr>
              <a:picLocks noChangeAspect="1" noChangeArrowheads="1" noCrop="1"/>
            </p:cNvPicPr>
            <p:nvPr/>
          </p:nvPicPr>
          <p:blipFill>
            <a:blip r:embed="rId13"/>
            <a:srcRect/>
            <a:stretch>
              <a:fillRect/>
            </a:stretch>
          </p:blipFill>
          <p:spPr bwMode="auto">
            <a:xfrm>
              <a:off x="1907704" y="0"/>
              <a:ext cx="4032448" cy="371475"/>
            </a:xfrm>
            <a:prstGeom prst="rect">
              <a:avLst/>
            </a:prstGeom>
            <a:noFill/>
            <a:ln w="9525">
              <a:noFill/>
              <a:miter lim="800000"/>
              <a:headEnd/>
              <a:tailEnd/>
            </a:ln>
          </p:spPr>
        </p:pic>
      </p:grpSp>
      <p:grpSp>
        <p:nvGrpSpPr>
          <p:cNvPr id="1034" name="Группа 69"/>
          <p:cNvGrpSpPr>
            <a:grpSpLocks/>
          </p:cNvGrpSpPr>
          <p:nvPr/>
        </p:nvGrpSpPr>
        <p:grpSpPr bwMode="auto">
          <a:xfrm>
            <a:off x="0" y="6486525"/>
            <a:ext cx="9144000" cy="371475"/>
            <a:chOff x="0" y="0"/>
            <a:chExt cx="9144000" cy="371475"/>
          </a:xfrm>
        </p:grpSpPr>
        <p:pic>
          <p:nvPicPr>
            <p:cNvPr id="1041" name="Picture 13" descr="http://www.fotohost.by/pic_b/11/11/3/1bca9ef6885d85f23a69c93db4331004.gif"/>
            <p:cNvPicPr>
              <a:picLocks noChangeAspect="1" noChangeArrowheads="1" noCrop="1"/>
            </p:cNvPicPr>
            <p:nvPr/>
          </p:nvPicPr>
          <p:blipFill>
            <a:blip r:embed="rId13"/>
            <a:srcRect/>
            <a:stretch>
              <a:fillRect/>
            </a:stretch>
          </p:blipFill>
          <p:spPr bwMode="auto">
            <a:xfrm>
              <a:off x="0" y="0"/>
              <a:ext cx="4219575" cy="371475"/>
            </a:xfrm>
            <a:prstGeom prst="rect">
              <a:avLst/>
            </a:prstGeom>
            <a:noFill/>
            <a:ln w="9525">
              <a:noFill/>
              <a:miter lim="800000"/>
              <a:headEnd/>
              <a:tailEnd/>
            </a:ln>
          </p:spPr>
        </p:pic>
        <p:pic>
          <p:nvPicPr>
            <p:cNvPr id="1042" name="Picture 15" descr="http://www.fotohost.by/pic_b/11/11/3/1bca9ef6885d85f23a69c93db4331004.gif"/>
            <p:cNvPicPr>
              <a:picLocks noChangeAspect="1" noChangeArrowheads="1" noCrop="1"/>
            </p:cNvPicPr>
            <p:nvPr/>
          </p:nvPicPr>
          <p:blipFill>
            <a:blip r:embed="rId13"/>
            <a:srcRect/>
            <a:stretch>
              <a:fillRect/>
            </a:stretch>
          </p:blipFill>
          <p:spPr bwMode="auto">
            <a:xfrm>
              <a:off x="4924425" y="0"/>
              <a:ext cx="4219575" cy="371475"/>
            </a:xfrm>
            <a:prstGeom prst="rect">
              <a:avLst/>
            </a:prstGeom>
            <a:noFill/>
            <a:ln w="9525">
              <a:noFill/>
              <a:miter lim="800000"/>
              <a:headEnd/>
              <a:tailEnd/>
            </a:ln>
          </p:spPr>
        </p:pic>
        <p:pic>
          <p:nvPicPr>
            <p:cNvPr id="1043" name="Picture 19" descr="http://www.fotohost.by/pic_b/11/11/3/1bca9ef6885d85f23a69c93db4331004.gif"/>
            <p:cNvPicPr>
              <a:picLocks noChangeAspect="1" noChangeArrowheads="1" noCrop="1"/>
            </p:cNvPicPr>
            <p:nvPr/>
          </p:nvPicPr>
          <p:blipFill>
            <a:blip r:embed="rId13"/>
            <a:srcRect/>
            <a:stretch>
              <a:fillRect/>
            </a:stretch>
          </p:blipFill>
          <p:spPr bwMode="auto">
            <a:xfrm>
              <a:off x="1907704" y="0"/>
              <a:ext cx="4032448" cy="371475"/>
            </a:xfrm>
            <a:prstGeom prst="rect">
              <a:avLst/>
            </a:prstGeom>
            <a:noFill/>
            <a:ln w="9525">
              <a:noFill/>
              <a:miter lim="800000"/>
              <a:headEnd/>
              <a:tailEnd/>
            </a:ln>
          </p:spPr>
        </p:pic>
      </p:grpSp>
      <p:grpSp>
        <p:nvGrpSpPr>
          <p:cNvPr id="1035" name="Группа 74"/>
          <p:cNvGrpSpPr>
            <a:grpSpLocks/>
          </p:cNvGrpSpPr>
          <p:nvPr/>
        </p:nvGrpSpPr>
        <p:grpSpPr bwMode="auto">
          <a:xfrm>
            <a:off x="0" y="0"/>
            <a:ext cx="371475" cy="6858000"/>
            <a:chOff x="0" y="0"/>
            <a:chExt cx="371475" cy="6858000"/>
          </a:xfrm>
        </p:grpSpPr>
        <p:pic>
          <p:nvPicPr>
            <p:cNvPr id="1039" name="Picture 17" descr="http://www.fotohost.by/pic_b/11/11/3/1bca9ef6885d85f23a69c93db4331004.gif"/>
            <p:cNvPicPr>
              <a:picLocks noChangeAspect="1" noChangeArrowheads="1" noCrop="1"/>
            </p:cNvPicPr>
            <p:nvPr/>
          </p:nvPicPr>
          <p:blipFill>
            <a:blip r:embed="rId13"/>
            <a:srcRect/>
            <a:stretch>
              <a:fillRect/>
            </a:stretch>
          </p:blipFill>
          <p:spPr bwMode="auto">
            <a:xfrm rot="-5400000">
              <a:off x="-1924050" y="1924050"/>
              <a:ext cx="4219575" cy="371475"/>
            </a:xfrm>
            <a:prstGeom prst="rect">
              <a:avLst/>
            </a:prstGeom>
            <a:noFill/>
            <a:ln w="9525">
              <a:noFill/>
              <a:miter lim="800000"/>
              <a:headEnd/>
              <a:tailEnd/>
            </a:ln>
          </p:spPr>
        </p:pic>
        <p:pic>
          <p:nvPicPr>
            <p:cNvPr id="1040" name="Picture 17" descr="http://www.fotohost.by/pic_b/11/11/3/1bca9ef6885d85f23a69c93db4331004.gif"/>
            <p:cNvPicPr>
              <a:picLocks noChangeAspect="1" noChangeArrowheads="1" noCrop="1"/>
            </p:cNvPicPr>
            <p:nvPr/>
          </p:nvPicPr>
          <p:blipFill>
            <a:blip r:embed="rId13"/>
            <a:srcRect/>
            <a:stretch>
              <a:fillRect/>
            </a:stretch>
          </p:blipFill>
          <p:spPr bwMode="auto">
            <a:xfrm rot="-5400000">
              <a:off x="-1960810" y="4525714"/>
              <a:ext cx="4293096" cy="371475"/>
            </a:xfrm>
            <a:prstGeom prst="rect">
              <a:avLst/>
            </a:prstGeom>
            <a:noFill/>
            <a:ln w="9525">
              <a:noFill/>
              <a:miter lim="800000"/>
              <a:headEnd/>
              <a:tailEnd/>
            </a:ln>
          </p:spPr>
        </p:pic>
      </p:grpSp>
      <p:grpSp>
        <p:nvGrpSpPr>
          <p:cNvPr id="1036" name="Группа 76"/>
          <p:cNvGrpSpPr>
            <a:grpSpLocks/>
          </p:cNvGrpSpPr>
          <p:nvPr/>
        </p:nvGrpSpPr>
        <p:grpSpPr bwMode="auto">
          <a:xfrm>
            <a:off x="8772525" y="0"/>
            <a:ext cx="371475" cy="6858000"/>
            <a:chOff x="0" y="0"/>
            <a:chExt cx="371475" cy="6858000"/>
          </a:xfrm>
        </p:grpSpPr>
        <p:pic>
          <p:nvPicPr>
            <p:cNvPr id="1037" name="Picture 17" descr="http://www.fotohost.by/pic_b/11/11/3/1bca9ef6885d85f23a69c93db4331004.gif"/>
            <p:cNvPicPr>
              <a:picLocks noChangeAspect="1" noChangeArrowheads="1" noCrop="1"/>
            </p:cNvPicPr>
            <p:nvPr/>
          </p:nvPicPr>
          <p:blipFill>
            <a:blip r:embed="rId13"/>
            <a:srcRect/>
            <a:stretch>
              <a:fillRect/>
            </a:stretch>
          </p:blipFill>
          <p:spPr bwMode="auto">
            <a:xfrm rot="-5400000">
              <a:off x="-1924050" y="1924050"/>
              <a:ext cx="4219575" cy="371475"/>
            </a:xfrm>
            <a:prstGeom prst="rect">
              <a:avLst/>
            </a:prstGeom>
            <a:noFill/>
            <a:ln w="9525">
              <a:noFill/>
              <a:miter lim="800000"/>
              <a:headEnd/>
              <a:tailEnd/>
            </a:ln>
          </p:spPr>
        </p:pic>
        <p:pic>
          <p:nvPicPr>
            <p:cNvPr id="1038" name="Picture 17" descr="http://www.fotohost.by/pic_b/11/11/3/1bca9ef6885d85f23a69c93db4331004.gif"/>
            <p:cNvPicPr>
              <a:picLocks noChangeAspect="1" noChangeArrowheads="1" noCrop="1"/>
            </p:cNvPicPr>
            <p:nvPr/>
          </p:nvPicPr>
          <p:blipFill>
            <a:blip r:embed="rId13"/>
            <a:srcRect/>
            <a:stretch>
              <a:fillRect/>
            </a:stretch>
          </p:blipFill>
          <p:spPr bwMode="auto">
            <a:xfrm rot="-5400000">
              <a:off x="-1960810" y="4525714"/>
              <a:ext cx="4293096" cy="3714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linda6035.ucoz.r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411413" y="4941888"/>
            <a:ext cx="4572000" cy="1465262"/>
          </a:xfrm>
          <a:prstGeom prst="rect">
            <a:avLst/>
          </a:prstGeom>
        </p:spPr>
        <p:txBody>
          <a:bodyPr>
            <a:spAutoFit/>
          </a:bodyPr>
          <a:lstStyle/>
          <a:p>
            <a:pPr algn="ctr">
              <a:defRPr/>
            </a:pPr>
            <a:r>
              <a:rPr lang="ru-RU">
                <a:effectLst>
                  <a:outerShdw blurRad="38100" dist="38100" dir="2700000" algn="tl">
                    <a:srgbClr val="FFFFFF"/>
                  </a:outerShdw>
                </a:effectLst>
              </a:rPr>
              <a:t>Парушкина Галина Николаевна</a:t>
            </a:r>
            <a:r>
              <a:rPr lang="ru-RU">
                <a:effectLst>
                  <a:outerShdw blurRad="38100" dist="38100" dir="2700000" algn="tl">
                    <a:srgbClr val="FFFFFF"/>
                  </a:outerShdw>
                </a:effectLst>
                <a:latin typeface="Monotype Corsiva" pitchFamily="66" charset="0"/>
              </a:rPr>
              <a:t>, </a:t>
            </a:r>
          </a:p>
          <a:p>
            <a:pPr algn="ctr">
              <a:defRPr/>
            </a:pPr>
            <a:r>
              <a:rPr lang="ru-RU">
                <a:effectLst>
                  <a:outerShdw blurRad="38100" dist="38100" dir="2700000" algn="tl">
                    <a:srgbClr val="FFFFFF"/>
                  </a:outerShdw>
                </a:effectLst>
                <a:latin typeface="Monotype Corsiva" pitchFamily="66" charset="0"/>
              </a:rPr>
              <a:t>учитель </a:t>
            </a:r>
            <a:r>
              <a:rPr lang="ru-RU">
                <a:effectLst>
                  <a:outerShdw blurRad="38100" dist="38100" dir="2700000" algn="tl">
                    <a:srgbClr val="FFFFFF"/>
                  </a:outerShdw>
                </a:effectLst>
              </a:rPr>
              <a:t>русского языка и литературы</a:t>
            </a:r>
          </a:p>
          <a:p>
            <a:pPr algn="ctr">
              <a:defRPr/>
            </a:pPr>
            <a:r>
              <a:rPr lang="ru-RU">
                <a:effectLst>
                  <a:outerShdw blurRad="38100" dist="38100" dir="2700000" algn="tl">
                    <a:srgbClr val="FFFFFF"/>
                  </a:outerShdw>
                </a:effectLst>
                <a:latin typeface="Monotype Corsiva" pitchFamily="66" charset="0"/>
              </a:rPr>
              <a:t>МКОУ «</a:t>
            </a:r>
            <a:r>
              <a:rPr lang="ru-RU">
                <a:effectLst>
                  <a:outerShdw blurRad="38100" dist="38100" dir="2700000" algn="tl">
                    <a:srgbClr val="FFFFFF"/>
                  </a:outerShdw>
                </a:effectLst>
              </a:rPr>
              <a:t>Бородинская ООШ</a:t>
            </a:r>
            <a:endParaRPr lang="ru-RU">
              <a:effectLst>
                <a:outerShdw blurRad="38100" dist="38100" dir="2700000" algn="tl">
                  <a:srgbClr val="FFFFFF"/>
                </a:outerShdw>
              </a:effectLst>
              <a:latin typeface="Monotype Corsiva" pitchFamily="66" charset="0"/>
            </a:endParaRPr>
          </a:p>
          <a:p>
            <a:pPr algn="ctr">
              <a:defRPr/>
            </a:pPr>
            <a:r>
              <a:rPr lang="ru-RU">
                <a:effectLst>
                  <a:outerShdw blurRad="38100" dist="38100" dir="2700000" algn="tl">
                    <a:srgbClr val="FFFFFF"/>
                  </a:outerShdw>
                </a:effectLst>
              </a:rPr>
              <a:t>Омского </a:t>
            </a:r>
            <a:r>
              <a:rPr lang="ru-RU">
                <a:effectLst>
                  <a:outerShdw blurRad="38100" dist="38100" dir="2700000" algn="tl">
                    <a:srgbClr val="FFFFFF"/>
                  </a:outerShdw>
                </a:effectLst>
                <a:latin typeface="Monotype Corsiva" pitchFamily="66" charset="0"/>
              </a:rPr>
              <a:t> района </a:t>
            </a:r>
            <a:r>
              <a:rPr lang="ru-RU">
                <a:effectLst>
                  <a:outerShdw blurRad="38100" dist="38100" dir="2700000" algn="tl">
                    <a:srgbClr val="FFFFFF"/>
                  </a:outerShdw>
                </a:effectLst>
              </a:rPr>
              <a:t>Ом</a:t>
            </a:r>
            <a:r>
              <a:rPr lang="ru-RU">
                <a:effectLst>
                  <a:outerShdw blurRad="38100" dist="38100" dir="2700000" algn="tl">
                    <a:srgbClr val="FFFFFF"/>
                  </a:outerShdw>
                </a:effectLst>
                <a:latin typeface="Monotype Corsiva" pitchFamily="66" charset="0"/>
              </a:rPr>
              <a:t>ской области</a:t>
            </a:r>
          </a:p>
          <a:p>
            <a:pPr algn="ctr">
              <a:defRPr/>
            </a:pPr>
            <a:r>
              <a:rPr lang="ru-RU">
                <a:effectLst>
                  <a:outerShdw blurRad="38100" dist="38100" dir="2700000" algn="tl">
                    <a:srgbClr val="FFFFFF"/>
                  </a:outerShdw>
                </a:effectLst>
                <a:latin typeface="Monotype Corsiva" pitchFamily="66" charset="0"/>
              </a:rPr>
              <a:t>2013</a:t>
            </a:r>
            <a:endParaRPr lang="ru-RU">
              <a:latin typeface="Calibri" pitchFamily="34" charset="0"/>
            </a:endParaRPr>
          </a:p>
        </p:txBody>
      </p:sp>
      <p:sp>
        <p:nvSpPr>
          <p:cNvPr id="13314" name="WordArt 4"/>
          <p:cNvSpPr>
            <a:spLocks noChangeArrowheads="1" noChangeShapeType="1" noTextEdit="1"/>
          </p:cNvSpPr>
          <p:nvPr/>
        </p:nvSpPr>
        <p:spPr bwMode="auto">
          <a:xfrm>
            <a:off x="2700338" y="1268413"/>
            <a:ext cx="4319587" cy="2571750"/>
          </a:xfrm>
          <a:prstGeom prst="rect">
            <a:avLst/>
          </a:prstGeom>
        </p:spPr>
        <p:txBody>
          <a:bodyPr wrap="none" fromWordArt="1">
            <a:prstTxWarp prst="textPlain">
              <a:avLst>
                <a:gd name="adj" fmla="val 50000"/>
              </a:avLst>
            </a:prstTxWarp>
          </a:bodyPr>
          <a:lstStyle/>
          <a:p>
            <a:pPr algn="ctr"/>
            <a:r>
              <a:rPr lang="ru-RU" sz="2800" kern="10">
                <a:ln w="19050">
                  <a:solidFill>
                    <a:srgbClr val="FF6600"/>
                  </a:solidFill>
                  <a:round/>
                  <a:headEnd/>
                  <a:tailEnd/>
                </a:ln>
                <a:solidFill>
                  <a:srgbClr val="FF0000"/>
                </a:solidFill>
                <a:effectLst>
                  <a:outerShdw dist="35921" dir="2700000" algn="ctr" rotWithShape="0">
                    <a:srgbClr val="990000"/>
                  </a:outerShdw>
                </a:effectLst>
                <a:latin typeface="Impact"/>
              </a:rPr>
              <a:t>Гласные в суффиксах</a:t>
            </a:r>
          </a:p>
          <a:p>
            <a:pPr algn="ctr"/>
            <a:r>
              <a:rPr lang="ru-RU" sz="2800" kern="10">
                <a:ln w="19050">
                  <a:solidFill>
                    <a:srgbClr val="FF6600"/>
                  </a:solidFill>
                  <a:round/>
                  <a:headEnd/>
                  <a:tailEnd/>
                </a:ln>
                <a:solidFill>
                  <a:srgbClr val="FF0000"/>
                </a:solidFill>
                <a:effectLst>
                  <a:outerShdw dist="35921" dir="2700000" algn="ctr" rotWithShape="0">
                    <a:srgbClr val="990000"/>
                  </a:outerShdw>
                </a:effectLst>
                <a:latin typeface="Impact"/>
              </a:rPr>
              <a:t> страдательных</a:t>
            </a:r>
          </a:p>
          <a:p>
            <a:pPr algn="ctr"/>
            <a:r>
              <a:rPr lang="ru-RU" sz="2800" kern="10">
                <a:ln w="19050">
                  <a:solidFill>
                    <a:srgbClr val="FF6600"/>
                  </a:solidFill>
                  <a:round/>
                  <a:headEnd/>
                  <a:tailEnd/>
                </a:ln>
                <a:solidFill>
                  <a:srgbClr val="FF0000"/>
                </a:solidFill>
                <a:effectLst>
                  <a:outerShdw dist="35921" dir="2700000" algn="ctr" rotWithShape="0">
                    <a:srgbClr val="990000"/>
                  </a:outerShdw>
                </a:effectLst>
                <a:latin typeface="Impact"/>
              </a:rPr>
              <a:t> причастий </a:t>
            </a:r>
          </a:p>
          <a:p>
            <a:pPr algn="ctr"/>
            <a:r>
              <a:rPr lang="ru-RU" sz="2800" kern="10">
                <a:ln w="19050">
                  <a:solidFill>
                    <a:srgbClr val="FF6600"/>
                  </a:solidFill>
                  <a:round/>
                  <a:headEnd/>
                  <a:tailEnd/>
                </a:ln>
                <a:solidFill>
                  <a:srgbClr val="FF0000"/>
                </a:solidFill>
                <a:effectLst>
                  <a:outerShdw dist="35921" dir="2700000" algn="ctr" rotWithShape="0">
                    <a:srgbClr val="990000"/>
                  </a:outerShdw>
                </a:effectLst>
                <a:latin typeface="Impact"/>
              </a:rPr>
              <a:t>настоящего</a:t>
            </a:r>
          </a:p>
          <a:p>
            <a:pPr algn="ctr"/>
            <a:r>
              <a:rPr lang="ru-RU" sz="2800" kern="10">
                <a:ln w="19050">
                  <a:solidFill>
                    <a:srgbClr val="FF6600"/>
                  </a:solidFill>
                  <a:round/>
                  <a:headEnd/>
                  <a:tailEnd/>
                </a:ln>
                <a:solidFill>
                  <a:srgbClr val="FF0000"/>
                </a:solidFill>
                <a:effectLst>
                  <a:outerShdw dist="35921" dir="2700000" algn="ctr" rotWithShape="0">
                    <a:srgbClr val="990000"/>
                  </a:outerShdw>
                </a:effectLst>
                <a:latin typeface="Impact"/>
              </a:rPr>
              <a:t> времени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9" name="Группа 1"/>
          <p:cNvGrpSpPr>
            <a:grpSpLocks/>
          </p:cNvGrpSpPr>
          <p:nvPr/>
        </p:nvGrpSpPr>
        <p:grpSpPr bwMode="auto">
          <a:xfrm>
            <a:off x="539750" y="1700213"/>
            <a:ext cx="7993063" cy="4359275"/>
            <a:chOff x="539552" y="260648"/>
            <a:chExt cx="7992888" cy="5310815"/>
          </a:xfrm>
        </p:grpSpPr>
        <p:sp>
          <p:nvSpPr>
            <p:cNvPr id="5" name="Прямоугольник 4"/>
            <p:cNvSpPr/>
            <p:nvPr/>
          </p:nvSpPr>
          <p:spPr>
            <a:xfrm>
              <a:off x="539552" y="260648"/>
              <a:ext cx="7992888" cy="3082826"/>
            </a:xfrm>
            <a:prstGeom prst="rect">
              <a:avLst/>
            </a:prstGeom>
          </p:spPr>
          <p:txBody>
            <a:bodyPr>
              <a:spAutoFit/>
            </a:bodyPr>
            <a:lstStyle/>
            <a:p>
              <a:pPr algn="ctr">
                <a:defRPr/>
              </a:pPr>
              <a:endParaRPr lang="ru-RU" sz="2000">
                <a:latin typeface="Monotype Corsiva" pitchFamily="66" charset="0"/>
              </a:endParaRPr>
            </a:p>
            <a:p>
              <a:pPr algn="ctr">
                <a:defRPr/>
              </a:pPr>
              <a:r>
                <a:rPr lang="ru-RU" sz="2000">
                  <a:latin typeface="Monotype Corsiva" pitchFamily="66" charset="0"/>
                </a:rPr>
                <a:t>источник шаблона: </a:t>
              </a:r>
            </a:p>
            <a:p>
              <a:pPr algn="ctr">
                <a:defRPr/>
              </a:pPr>
              <a:endParaRPr lang="ru-RU" sz="2000">
                <a:latin typeface="Monotype Corsiva" pitchFamily="66" charset="0"/>
              </a:endParaRPr>
            </a:p>
            <a:p>
              <a:pPr algn="ctr">
                <a:defRPr/>
              </a:pPr>
              <a:r>
                <a:rPr lang="ru-RU" sz="2000" b="1">
                  <a:solidFill>
                    <a:srgbClr val="C00000"/>
                  </a:solidFill>
                  <a:effectLst>
                    <a:outerShdw blurRad="38100" dist="38100" dir="2700000" algn="tl">
                      <a:srgbClr val="000000"/>
                    </a:outerShdw>
                  </a:effectLst>
                  <a:latin typeface="Monotype Corsiva" pitchFamily="66" charset="0"/>
                </a:rPr>
                <a:t>Фокина Лидия Петровна</a:t>
              </a:r>
            </a:p>
            <a:p>
              <a:pPr algn="ctr">
                <a:defRPr/>
              </a:pPr>
              <a:r>
                <a:rPr lang="ru-RU" sz="2000" b="1">
                  <a:solidFill>
                    <a:srgbClr val="C00000"/>
                  </a:solidFill>
                  <a:effectLst>
                    <a:outerShdw blurRad="38100" dist="38100" dir="2700000" algn="tl">
                      <a:srgbClr val="000000"/>
                    </a:outerShdw>
                  </a:effectLst>
                  <a:latin typeface="Monotype Corsiva" pitchFamily="66" charset="0"/>
                </a:rPr>
                <a:t>учитель начальных классов</a:t>
              </a:r>
            </a:p>
            <a:p>
              <a:pPr algn="ctr">
                <a:defRPr/>
              </a:pPr>
              <a:r>
                <a:rPr lang="ru-RU" sz="2000" b="1">
                  <a:solidFill>
                    <a:srgbClr val="C00000"/>
                  </a:solidFill>
                  <a:effectLst>
                    <a:outerShdw blurRad="38100" dist="38100" dir="2700000" algn="tl">
                      <a:srgbClr val="000000"/>
                    </a:outerShdw>
                  </a:effectLst>
                  <a:latin typeface="Monotype Corsiva" pitchFamily="66" charset="0"/>
                </a:rPr>
                <a:t>МКОУ «СОШ ст. Евсино»</a:t>
              </a:r>
            </a:p>
            <a:p>
              <a:pPr algn="ctr">
                <a:defRPr/>
              </a:pPr>
              <a:r>
                <a:rPr lang="ru-RU" sz="2000" b="1">
                  <a:solidFill>
                    <a:srgbClr val="C00000"/>
                  </a:solidFill>
                  <a:effectLst>
                    <a:outerShdw blurRad="38100" dist="38100" dir="2700000" algn="tl">
                      <a:srgbClr val="000000"/>
                    </a:outerShdw>
                  </a:effectLst>
                  <a:latin typeface="Monotype Corsiva" pitchFamily="66" charset="0"/>
                </a:rPr>
                <a:t>Искитимского района</a:t>
              </a:r>
            </a:p>
            <a:p>
              <a:pPr algn="ctr">
                <a:defRPr/>
              </a:pPr>
              <a:r>
                <a:rPr lang="ru-RU" sz="2000" b="1">
                  <a:solidFill>
                    <a:srgbClr val="C00000"/>
                  </a:solidFill>
                  <a:effectLst>
                    <a:outerShdw blurRad="38100" dist="38100" dir="2700000" algn="tl">
                      <a:srgbClr val="000000"/>
                    </a:outerShdw>
                  </a:effectLst>
                  <a:latin typeface="Monotype Corsiva" pitchFamily="66" charset="0"/>
                </a:rPr>
                <a:t>Новосибирской области</a:t>
              </a:r>
              <a:endParaRPr lang="ru-RU" sz="2000">
                <a:solidFill>
                  <a:srgbClr val="C00000"/>
                </a:solidFill>
              </a:endParaRPr>
            </a:p>
          </p:txBody>
        </p:sp>
        <p:sp>
          <p:nvSpPr>
            <p:cNvPr id="24581" name="Прямоугольник 3"/>
            <p:cNvSpPr>
              <a:spLocks noChangeArrowheads="1"/>
            </p:cNvSpPr>
            <p:nvPr/>
          </p:nvSpPr>
          <p:spPr bwMode="auto">
            <a:xfrm>
              <a:off x="2699792" y="4559241"/>
              <a:ext cx="3628503" cy="1012222"/>
            </a:xfrm>
            <a:prstGeom prst="rect">
              <a:avLst/>
            </a:prstGeom>
            <a:noFill/>
            <a:ln w="9525">
              <a:noFill/>
              <a:miter lim="800000"/>
              <a:headEnd/>
              <a:tailEnd/>
            </a:ln>
          </p:spPr>
          <p:txBody>
            <a:bodyPr>
              <a:spAutoFit/>
            </a:bodyPr>
            <a:lstStyle/>
            <a:p>
              <a:pPr algn="ctr"/>
              <a:r>
                <a:rPr lang="ru-RU" sz="2400" b="1">
                  <a:latin typeface="Monotype Corsiva" pitchFamily="66" charset="0"/>
                </a:rPr>
                <a:t>Сайт </a:t>
              </a:r>
              <a:r>
                <a:rPr lang="en-US" sz="2400" b="1">
                  <a:latin typeface="Monotype Corsiva" pitchFamily="66" charset="0"/>
                  <a:hlinkClick r:id="rId2"/>
                </a:rPr>
                <a:t>http://linda6035.ucoz.ru/</a:t>
              </a:r>
              <a:r>
                <a:rPr lang="ru-RU" sz="2400" b="1">
                  <a:latin typeface="Monotype Corsiva" pitchFamily="66" charset="0"/>
                </a:rPr>
                <a:t>    </a:t>
              </a:r>
              <a:r>
                <a:rPr lang="ru-RU" sz="2400" b="1" i="1">
                  <a:latin typeface="Monotype Corsiva" pitchFamily="66" charset="0"/>
                </a:rPr>
                <a:t>  </a:t>
              </a:r>
              <a:endParaRPr lang="ru-RU" sz="2400" b="1">
                <a:latin typeface="Monotype Corsiva" pitchFamily="66"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p:cNvSpPr>
          <p:nvPr>
            <p:ph type="title"/>
          </p:nvPr>
        </p:nvSpPr>
        <p:spPr/>
        <p:txBody>
          <a:bodyPr/>
          <a:lstStyle/>
          <a:p>
            <a:r>
              <a:rPr lang="ru-RU" smtClean="0"/>
              <a:t>Словарный диктант</a:t>
            </a:r>
          </a:p>
        </p:txBody>
      </p:sp>
      <p:sp>
        <p:nvSpPr>
          <p:cNvPr id="14338" name="Rectangle 3"/>
          <p:cNvSpPr>
            <a:spLocks noGrp="1"/>
          </p:cNvSpPr>
          <p:nvPr>
            <p:ph type="body" idx="1"/>
          </p:nvPr>
        </p:nvSpPr>
        <p:spPr/>
        <p:txBody>
          <a:bodyPr/>
          <a:lstStyle/>
          <a:p>
            <a:r>
              <a:rPr lang="ru-RU" smtClean="0"/>
              <a:t>Движ..мый, пор..зительный, с..луэт, п..кет, г..рлянда, отр..зить, к..литка, коло..на, пр..сутствовать,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Rectangle 2"/>
          <p:cNvSpPr>
            <a:spLocks noGrp="1"/>
          </p:cNvSpPr>
          <p:nvPr>
            <p:ph type="title"/>
          </p:nvPr>
        </p:nvSpPr>
        <p:spPr/>
        <p:txBody>
          <a:bodyPr/>
          <a:lstStyle/>
          <a:p>
            <a:r>
              <a:rPr lang="ru-RU" smtClean="0"/>
              <a:t>Проверка домашнего задания</a:t>
            </a:r>
          </a:p>
        </p:txBody>
      </p:sp>
      <p:sp>
        <p:nvSpPr>
          <p:cNvPr id="28675" name="Rectangle 3"/>
          <p:cNvSpPr>
            <a:spLocks noGrp="1"/>
          </p:cNvSpPr>
          <p:nvPr>
            <p:ph type="body" idx="1"/>
          </p:nvPr>
        </p:nvSpPr>
        <p:spPr/>
        <p:txBody>
          <a:bodyPr/>
          <a:lstStyle/>
          <a:p>
            <a:r>
              <a:rPr lang="ru-RU" smtClean="0"/>
              <a:t>Лошадей </a:t>
            </a:r>
          </a:p>
          <a:p>
            <a:r>
              <a:rPr lang="ru-RU" smtClean="0"/>
              <a:t>Кого?- сущ.</a:t>
            </a:r>
          </a:p>
          <a:p>
            <a:r>
              <a:rPr lang="ru-RU" smtClean="0"/>
              <a:t>Н.Ф. лошадь, нарицат., одуш., ж.р., 3 скл., мн.ч., Р.п.</a:t>
            </a:r>
          </a:p>
          <a:p>
            <a:r>
              <a:rPr lang="ru-RU" smtClean="0"/>
              <a:t>Кого? Лошадей</a:t>
            </a:r>
          </a:p>
          <a:p>
            <a:r>
              <a:rPr lang="ru-RU" smtClean="0"/>
              <a:t>         </a:t>
            </a:r>
          </a:p>
        </p:txBody>
      </p:sp>
      <p:sp>
        <p:nvSpPr>
          <p:cNvPr id="15363" name="Line 4"/>
          <p:cNvSpPr>
            <a:spLocks noChangeShapeType="1"/>
          </p:cNvSpPr>
          <p:nvPr/>
        </p:nvSpPr>
        <p:spPr bwMode="auto">
          <a:xfrm>
            <a:off x="1908175" y="4365625"/>
            <a:ext cx="1511300" cy="0"/>
          </a:xfrm>
          <a:prstGeom prst="line">
            <a:avLst/>
          </a:prstGeom>
          <a:noFill/>
          <a:ln w="19050">
            <a:solidFill>
              <a:srgbClr val="000000"/>
            </a:solidFill>
            <a:prstDash val="dash"/>
            <a:round/>
            <a:headEnd/>
            <a:tailEnd/>
          </a:ln>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p:cNvSpPr>
          <p:nvPr>
            <p:ph type="title"/>
          </p:nvPr>
        </p:nvSpPr>
        <p:spPr/>
        <p:txBody>
          <a:bodyPr/>
          <a:lstStyle/>
          <a:p>
            <a:endParaRPr lang="ru-RU" smtClean="0"/>
          </a:p>
        </p:txBody>
      </p:sp>
      <p:sp>
        <p:nvSpPr>
          <p:cNvPr id="16386" name="Rectangle 3"/>
          <p:cNvSpPr>
            <a:spLocks noGrp="1"/>
          </p:cNvSpPr>
          <p:nvPr>
            <p:ph type="body" idx="1"/>
          </p:nvPr>
        </p:nvSpPr>
        <p:spPr/>
        <p:txBody>
          <a:bodyPr/>
          <a:lstStyle/>
          <a:p>
            <a:r>
              <a:rPr lang="ru-RU" smtClean="0"/>
              <a:t>(В) гавань </a:t>
            </a:r>
          </a:p>
          <a:p>
            <a:r>
              <a:rPr lang="ru-RU" smtClean="0"/>
              <a:t>Во что? – сущ., </a:t>
            </a:r>
          </a:p>
          <a:p>
            <a:r>
              <a:rPr lang="ru-RU" smtClean="0"/>
              <a:t>Н.ф.- гавань, неодуш., нариц., ж.р., 3 скл., ед.ч., В.п.</a:t>
            </a:r>
          </a:p>
          <a:p>
            <a:r>
              <a:rPr lang="ru-RU" smtClean="0"/>
              <a:t>Куда? В гавань.</a:t>
            </a:r>
          </a:p>
          <a:p>
            <a:r>
              <a:rPr lang="ru-RU" sz="1200" smtClean="0"/>
              <a:t>                           </a:t>
            </a:r>
          </a:p>
        </p:txBody>
      </p:sp>
      <p:sp>
        <p:nvSpPr>
          <p:cNvPr id="16387" name="Line 4"/>
          <p:cNvSpPr>
            <a:spLocks noChangeShapeType="1"/>
          </p:cNvSpPr>
          <p:nvPr/>
        </p:nvSpPr>
        <p:spPr bwMode="auto">
          <a:xfrm>
            <a:off x="1908175" y="4437063"/>
            <a:ext cx="1727200" cy="0"/>
          </a:xfrm>
          <a:prstGeom prst="line">
            <a:avLst/>
          </a:prstGeom>
          <a:noFill/>
          <a:ln w="19050">
            <a:solidFill>
              <a:srgbClr val="000000"/>
            </a:solidFill>
            <a:prstDash val="lgDashDot"/>
            <a:round/>
            <a:headEnd/>
            <a:tailEnd/>
          </a:ln>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09" name="Rectangle 2"/>
          <p:cNvSpPr>
            <a:spLocks noGrp="1"/>
          </p:cNvSpPr>
          <p:nvPr>
            <p:ph type="title" idx="4294967295"/>
          </p:nvPr>
        </p:nvSpPr>
        <p:spPr/>
        <p:txBody>
          <a:bodyPr/>
          <a:lstStyle/>
          <a:p>
            <a:r>
              <a:rPr lang="ru-RU" smtClean="0"/>
              <a:t>Проверка домашнего задания</a:t>
            </a:r>
          </a:p>
        </p:txBody>
      </p:sp>
      <p:sp>
        <p:nvSpPr>
          <p:cNvPr id="14339" name="Rectangle 3"/>
          <p:cNvSpPr>
            <a:spLocks noGrp="1"/>
          </p:cNvSpPr>
          <p:nvPr>
            <p:ph type="body" idx="4294967295"/>
          </p:nvPr>
        </p:nvSpPr>
        <p:spPr/>
        <p:txBody>
          <a:bodyPr/>
          <a:lstStyle/>
          <a:p>
            <a:pPr>
              <a:lnSpc>
                <a:spcPct val="90000"/>
              </a:lnSpc>
            </a:pPr>
            <a:r>
              <a:rPr lang="ru-RU" smtClean="0"/>
              <a:t>1. От основы глаголов какого времени и какого вида образуются страдательные причастия настоящего времени?</a:t>
            </a:r>
          </a:p>
          <a:p>
            <a:pPr>
              <a:lnSpc>
                <a:spcPct val="90000"/>
              </a:lnSpc>
            </a:pPr>
            <a:r>
              <a:rPr lang="ru-RU" smtClean="0"/>
              <a:t>2. При помощи каких суффиксов образуются страдательные причастия настоящего времени?</a:t>
            </a:r>
          </a:p>
          <a:p>
            <a:pPr>
              <a:lnSpc>
                <a:spcPct val="90000"/>
              </a:lnSpc>
            </a:pPr>
            <a:r>
              <a:rPr lang="ru-RU" smtClean="0"/>
              <a:t>3. Какие гласные нужно писать в суффиксах страдательных причастий настоящего времени, от чего они зависят?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ru-RU" smtClean="0"/>
              <a:t>Объяснительный диктант</a:t>
            </a:r>
          </a:p>
        </p:txBody>
      </p:sp>
      <p:sp>
        <p:nvSpPr>
          <p:cNvPr id="15363" name="Rectangle 3"/>
          <p:cNvSpPr>
            <a:spLocks noGrp="1"/>
          </p:cNvSpPr>
          <p:nvPr>
            <p:ph type="body" idx="4294967295"/>
          </p:nvPr>
        </p:nvSpPr>
        <p:spPr/>
        <p:txBody>
          <a:bodyPr/>
          <a:lstStyle/>
          <a:p>
            <a:r>
              <a:rPr lang="ru-RU" b="1" u="sng" smtClean="0">
                <a:solidFill>
                  <a:srgbClr val="800000"/>
                </a:solidFill>
              </a:rPr>
              <a:t>Задание</a:t>
            </a:r>
            <a:r>
              <a:rPr lang="ru-RU" smtClean="0">
                <a:solidFill>
                  <a:srgbClr val="800000"/>
                </a:solidFill>
              </a:rPr>
              <a:t>: обозначить суффиксы причастий.</a:t>
            </a:r>
          </a:p>
          <a:p>
            <a:r>
              <a:rPr lang="ru-RU" smtClean="0"/>
              <a:t>1. Труден перелёт соверша..мый птицами на юг. 2. Вот показались огни так долго ожида..мого поезда. 3. Горы озаря..мые луной сверкали своими снежными вершинами. 4. Камыш колебл..мый ветром тихо шелестел. 5. Раздува..мый ветом костёр весело потрескивал.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idx="4294967295"/>
          </p:nvPr>
        </p:nvSpPr>
        <p:spPr/>
        <p:txBody>
          <a:bodyPr/>
          <a:lstStyle/>
          <a:p>
            <a:r>
              <a:rPr lang="ru-RU" smtClean="0"/>
              <a:t>Тренировочное упражнение</a:t>
            </a:r>
          </a:p>
        </p:txBody>
      </p:sp>
      <p:sp>
        <p:nvSpPr>
          <p:cNvPr id="19458" name="Rectangle 3"/>
          <p:cNvSpPr>
            <a:spLocks noGrp="1"/>
          </p:cNvSpPr>
          <p:nvPr>
            <p:ph type="body" idx="4294967295"/>
          </p:nvPr>
        </p:nvSpPr>
        <p:spPr/>
        <p:txBody>
          <a:bodyPr/>
          <a:lstStyle/>
          <a:p>
            <a:r>
              <a:rPr lang="ru-RU" smtClean="0"/>
              <a:t>Упражнение 104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p:cNvSpPr>
          <p:nvPr>
            <p:ph type="body" idx="1"/>
          </p:nvPr>
        </p:nvSpPr>
        <p:spPr>
          <a:xfrm>
            <a:off x="250825" y="260350"/>
            <a:ext cx="8569325" cy="5865813"/>
          </a:xfrm>
        </p:spPr>
        <p:txBody>
          <a:bodyPr/>
          <a:lstStyle/>
          <a:p>
            <a:pPr>
              <a:lnSpc>
                <a:spcPct val="90000"/>
              </a:lnSpc>
            </a:pPr>
            <a:r>
              <a:rPr lang="ru-RU" smtClean="0"/>
              <a:t>Определите время причастий в помещённых ниже словосочетаниях. Докажите, что в данных словосочетаниях причастия обозначают признак, присущий предмету или явлению вообще, не приуроченный ко времени. Вставьте буквы в суффиксах причастий.</a:t>
            </a:r>
          </a:p>
          <a:p>
            <a:pPr>
              <a:lnSpc>
                <a:spcPct val="90000"/>
              </a:lnSpc>
            </a:pPr>
            <a:r>
              <a:rPr lang="ru-RU" smtClean="0">
                <a:solidFill>
                  <a:srgbClr val="800000"/>
                </a:solidFill>
              </a:rPr>
              <a:t>Мысл..щее существо, дума..щий человек, пиш..щая машинка, крас..щее вещество, спряга..мые слова, неизменя..мые существительные, уважа..мый человек, игра..щий тренер.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p:nvPr>
        </p:nvSpPr>
        <p:spPr/>
        <p:txBody>
          <a:bodyPr/>
          <a:lstStyle/>
          <a:p>
            <a:r>
              <a:rPr lang="ru-RU" smtClean="0"/>
              <a:t>Дома </a:t>
            </a:r>
          </a:p>
        </p:txBody>
      </p:sp>
      <p:sp>
        <p:nvSpPr>
          <p:cNvPr id="21506" name="Rectangle 3"/>
          <p:cNvSpPr>
            <a:spLocks noGrp="1"/>
          </p:cNvSpPr>
          <p:nvPr>
            <p:ph type="body" idx="1"/>
          </p:nvPr>
        </p:nvSpPr>
        <p:spPr/>
        <p:txBody>
          <a:bodyPr/>
          <a:lstStyle/>
          <a:p>
            <a:r>
              <a:rPr lang="ru-RU" smtClean="0"/>
              <a:t>1. Упражнение 100: подготовиться к изложению (составить вопросный план)</a:t>
            </a:r>
          </a:p>
        </p:txBody>
      </p:sp>
    </p:spTree>
  </p:cSld>
  <p:clrMapOvr>
    <a:masterClrMapping/>
  </p:clrMapOvr>
</p:sld>
</file>

<file path=ppt/theme/theme1.xml><?xml version="1.0" encoding="utf-8"?>
<a:theme xmlns:a="http://schemas.openxmlformats.org/drawingml/2006/main" name="Фокина Л. П. Шаблон (фон) презентации15">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Фокина Л. П. Шаблон (фон) презентации15</Template>
  <TotalTime>61</TotalTime>
  <Words>244</Words>
  <Application>Microsoft Office PowerPoint</Application>
  <PresentationFormat>Экран (4:3)</PresentationFormat>
  <Paragraphs>40</Paragraphs>
  <Slides>10</Slides>
  <Notes>0</Notes>
  <HiddenSlides>0</HiddenSlides>
  <MMClips>0</MMClips>
  <ScaleCrop>false</ScaleCrop>
  <HeadingPairs>
    <vt:vector size="6" baseType="variant">
      <vt:variant>
        <vt:lpstr>Использованные шрифты</vt:lpstr>
      </vt:variant>
      <vt:variant>
        <vt:i4>4</vt:i4>
      </vt:variant>
      <vt:variant>
        <vt:lpstr>Шаблон оформления</vt:lpstr>
      </vt:variant>
      <vt:variant>
        <vt:i4>1</vt:i4>
      </vt:variant>
      <vt:variant>
        <vt:lpstr>Заголовки слайдов</vt:lpstr>
      </vt:variant>
      <vt:variant>
        <vt:i4>10</vt:i4>
      </vt:variant>
    </vt:vector>
  </HeadingPairs>
  <TitlesOfParts>
    <vt:vector size="15" baseType="lpstr">
      <vt:lpstr>Arial</vt:lpstr>
      <vt:lpstr>Calibri</vt:lpstr>
      <vt:lpstr>Times New Roman</vt:lpstr>
      <vt:lpstr>Monotype Corsiva</vt:lpstr>
      <vt:lpstr>Фокина Л. П. Шаблон (фон) презентации15</vt:lpstr>
      <vt:lpstr>Слайд 1</vt:lpstr>
      <vt:lpstr>Словарный диктант</vt:lpstr>
      <vt:lpstr>Проверка домашнего задания</vt:lpstr>
      <vt:lpstr>Слайд 4</vt:lpstr>
      <vt:lpstr>Проверка домашнего задания</vt:lpstr>
      <vt:lpstr>Объяснительный диктант</vt:lpstr>
      <vt:lpstr>Тренировочное упражнение</vt:lpstr>
      <vt:lpstr>Слайд 8</vt:lpstr>
      <vt:lpstr>Дома </vt:lpstr>
      <vt:lpstr>Слайд 10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Компас</dc:creator>
  <cp:lastModifiedBy>Мама</cp:lastModifiedBy>
  <cp:revision>4</cp:revision>
  <dcterms:created xsi:type="dcterms:W3CDTF">2013-07-26T05:46:27Z</dcterms:created>
  <dcterms:modified xsi:type="dcterms:W3CDTF">2013-10-13T15:39:33Z</dcterms:modified>
</cp:coreProperties>
</file>