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>
      <p:cViewPr>
        <p:scale>
          <a:sx n="62" d="100"/>
          <a:sy n="62" d="100"/>
        </p:scale>
        <p:origin x="-171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9E6BE-C1ED-43BF-B3DE-5653A9A93B74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4E016-0915-4A53-BFFF-7D15AF84A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3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0F332A-94F9-460B-BE57-DE44572EE416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760B36-AEE7-4859-94E9-ABD624C77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sport.ru/news/index.php?news=4108" TargetMode="External"/><Relationship Id="rId2" Type="http://schemas.openxmlformats.org/officeDocument/2006/relationships/hyperlink" Target="http://ru.wikipedia.org/wiki/%C1%E8%E0%F2%EB%EE%ED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athlonrus.com/contests/international/2013-2014/olympic-games/" TargetMode="External"/><Relationship Id="rId4" Type="http://schemas.openxmlformats.org/officeDocument/2006/relationships/hyperlink" Target="http://guns.arsenalnoe.ru/m/5050/wintowki_biatlon_bi-7-3_i_bi-7-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969129"/>
            <a:ext cx="3744417" cy="54121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Биатлон — зимний олимпийский вид спорта, сочетающий лыжную гонку со стрельбой из винтовки.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Биатлон наиболее популярен в Германии, России,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Белоруси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, Австрии, Норвегии, Франции, Швеции, Украине. 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7505" y="0"/>
            <a:ext cx="2337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Биатлон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30px-Svetlana_Ishmouratova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58081"/>
            <a:ext cx="4224831" cy="563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48" y="3689648"/>
            <a:ext cx="8784976" cy="31683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Соревнования по биатлону проводятся на самых различных уровнях. Условно все соревнования можно разделить на две группы -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разновидовые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, которые помимо биатлонных дисциплин включают в себя и другие виды спорта, а также собственно биатлонные соревнования, которые можно разделить на кубковые и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некубковые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. Кроме того, проводятся различные неофициальные коммерческие биатлонные соревнования.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800px-Torino2006_Biathlon_Massen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33594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920880" cy="40324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В 1999 году Международный союз биатлонистов основал так называемый Клуб «Зеро» — это символический элитный спортивный клуб, в который входят биатлонисты и биатлонистки, выигравшие золотую медаль зимних Олимпийских игр или чемпионатов мира в личных гонках (индивидуальной гонке, спринте,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пасюте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или масс-старте) с нулевым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(то есть без единого промаха) результатом в стрельбе.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80020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effectLst/>
                <a:latin typeface="+mn-lt"/>
              </a:rPr>
              <a:t>Самые титулованные биатлонисты России: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Александр Тихонов -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10 раз побеждал в составе советской команды в эстафете (1968-80 гг.) и выиграл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4 чемпионских титула в индивидуальном зачёте.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5212c0dd6657894aef3421a0dfd5b7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187" y="2060848"/>
            <a:ext cx="582335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c3c6b5ea5f7833a4f8ec8f6280643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231" y="188640"/>
            <a:ext cx="4583257" cy="6552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2" y="1592796"/>
            <a:ext cx="4273727" cy="37444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Анфиса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+mn-lt"/>
              </a:rPr>
              <a:t>Резцова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 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- завоевала 2 высших титула,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это наибольшее число среди женщин</a:t>
            </a: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Она выиграла: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- 7,5 км в 1992 г.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- 7,5 км в 1994 г.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008104"/>
            <a:ext cx="3330624" cy="4647382"/>
          </a:xfrm>
          <a:prstGeom prst="rect">
            <a:avLst/>
          </a:prstGeom>
        </p:spPr>
      </p:pic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76662"/>
            <a:ext cx="3281490" cy="45788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1663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</a:t>
            </a:r>
            <a:r>
              <a:rPr lang="ru-RU" sz="40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Сочи-2014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833389"/>
            <a:ext cx="3275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Ольга </a:t>
            </a:r>
            <a:r>
              <a:rPr lang="ru-RU" sz="2400" dirty="0" err="1">
                <a:solidFill>
                  <a:srgbClr val="C00000"/>
                </a:solidFill>
              </a:rPr>
              <a:t>Вилухина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Спринт: 2 </a:t>
            </a:r>
            <a:r>
              <a:rPr lang="ru-RU" sz="2400" dirty="0">
                <a:solidFill>
                  <a:srgbClr val="C00000"/>
                </a:solidFill>
              </a:rPr>
              <a:t>место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0369" y="5883019"/>
            <a:ext cx="306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Антон Шипулин Спринт: 4 </a:t>
            </a:r>
            <a:r>
              <a:rPr lang="ru-RU" sz="2400" dirty="0" smtClean="0">
                <a:ln w="6350">
                  <a:noFill/>
                </a:ln>
                <a:solidFill>
                  <a:srgbClr val="C00000"/>
                </a:solidFill>
              </a:rPr>
              <a:t>место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890361"/>
            <a:ext cx="3549080" cy="804817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C00000"/>
                </a:solidFill>
                <a:effectLst/>
                <a:latin typeface="+mn-lt"/>
              </a:rPr>
              <a:t>Ольга </a:t>
            </a:r>
            <a:r>
              <a:rPr lang="ru-RU" sz="2400" b="0" dirty="0" err="1">
                <a:solidFill>
                  <a:srgbClr val="C00000"/>
                </a:solidFill>
                <a:effectLst/>
                <a:latin typeface="+mn-lt"/>
              </a:rPr>
              <a:t>Вилухина</a:t>
            </a:r>
            <a:r>
              <a:rPr lang="ru-RU" sz="2400" b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2400" b="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0" dirty="0" smtClean="0">
                <a:solidFill>
                  <a:srgbClr val="C00000"/>
                </a:solidFill>
                <a:effectLst/>
                <a:latin typeface="+mn-lt"/>
              </a:rPr>
              <a:t>7 место</a:t>
            </a:r>
            <a:endParaRPr lang="ru-RU" sz="2400" b="0" dirty="0">
              <a:effectLst/>
              <a:latin typeface="+mn-lt"/>
            </a:endParaRPr>
          </a:p>
        </p:txBody>
      </p:sp>
      <p:pic>
        <p:nvPicPr>
          <p:cNvPr id="3" name="Рисунок 2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15576"/>
            <a:ext cx="3340607" cy="4661310"/>
          </a:xfrm>
          <a:prstGeom prst="rect">
            <a:avLst/>
          </a:prstGeom>
        </p:spPr>
      </p:pic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34656"/>
            <a:ext cx="3334035" cy="4652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16632"/>
            <a:ext cx="71776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1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Гонка преследования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77272"/>
            <a:ext cx="29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Евгений Устюгов </a:t>
            </a:r>
            <a:endParaRPr lang="ru-RU" sz="2400" dirty="0" smtClean="0">
              <a:ln w="6350">
                <a:noFill/>
              </a:ln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ln w="6350">
                  <a:noFill/>
                </a:ln>
                <a:solidFill>
                  <a:srgbClr val="C00000"/>
                </a:solidFill>
              </a:rPr>
              <a:t>5 </a:t>
            </a:r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место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042" y="1244656"/>
            <a:ext cx="3216830" cy="4488599"/>
          </a:xfrm>
          <a:prstGeom prst="rect">
            <a:avLst/>
          </a:prstGeom>
        </p:spPr>
      </p:pic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223" y="1250376"/>
            <a:ext cx="3212731" cy="4482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40" y="212483"/>
            <a:ext cx="64087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гонка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234" y="5897743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Евгений </a:t>
            </a:r>
            <a:r>
              <a:rPr lang="ru-RU" sz="2400" dirty="0" err="1">
                <a:ln w="6350">
                  <a:noFill/>
                </a:ln>
                <a:solidFill>
                  <a:srgbClr val="C00000"/>
                </a:solidFill>
              </a:rPr>
              <a:t>Гараничев</a:t>
            </a:r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ln w="6350">
                  <a:noFill/>
                </a:ln>
                <a:solidFill>
                  <a:srgbClr val="C00000"/>
                </a:solidFill>
              </a:rPr>
              <a:t/>
            </a:r>
            <a:br>
              <a:rPr lang="ru-RU" sz="2400" dirty="0" smtClean="0">
                <a:ln w="6350">
                  <a:noFill/>
                </a:ln>
                <a:solidFill>
                  <a:srgbClr val="C00000"/>
                </a:solidFill>
              </a:rPr>
            </a:br>
            <a:r>
              <a:rPr lang="ru-RU" sz="2400" dirty="0" smtClean="0">
                <a:ln w="6350">
                  <a:noFill/>
                </a:ln>
                <a:solidFill>
                  <a:srgbClr val="C00000"/>
                </a:solidFill>
              </a:rPr>
              <a:t>3 место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457" y="5897743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Ольга Зайцева</a:t>
            </a:r>
          </a:p>
          <a:p>
            <a:pPr lvl="0" algn="ctr">
              <a:spcBef>
                <a:spcPct val="0"/>
              </a:spcBef>
            </a:pPr>
            <a:r>
              <a:rPr lang="ru-RU" sz="2400" dirty="0">
                <a:ln w="6350">
                  <a:noFill/>
                </a:ln>
                <a:solidFill>
                  <a:srgbClr val="C00000"/>
                </a:solidFill>
              </a:rPr>
              <a:t>15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88740"/>
            <a:ext cx="3279044" cy="51125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Екатерина </a:t>
            </a: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Шумилова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Яна Романова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Ольга Зайцева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Ольга </a:t>
            </a:r>
            <a:r>
              <a:rPr lang="ru-RU" sz="2400" dirty="0" err="1">
                <a:solidFill>
                  <a:srgbClr val="C00000"/>
                </a:solidFill>
                <a:effectLst/>
                <a:latin typeface="+mn-lt"/>
              </a:rPr>
              <a:t>Вилухина</a:t>
            </a: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2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место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Алексей Волков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Евгений Устюгов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Дмитрий Малышко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Антон Шипулин</a:t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>1 место</a:t>
            </a:r>
            <a:endParaRPr lang="ru-RU" sz="2400" dirty="0">
              <a:effectLst/>
              <a:latin typeface="+mn-lt"/>
            </a:endParaRPr>
          </a:p>
        </p:txBody>
      </p:sp>
      <p:pic>
        <p:nvPicPr>
          <p:cNvPr id="3" name="Рисунок 2" descr="1188905-24858297-640-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997" y="270708"/>
            <a:ext cx="5224484" cy="3014276"/>
          </a:xfrm>
          <a:prstGeom prst="rect">
            <a:avLst/>
          </a:prstGeom>
        </p:spPr>
      </p:pic>
      <p:pic>
        <p:nvPicPr>
          <p:cNvPr id="4" name="Рисунок 3" descr="135514.jpg"/>
          <p:cNvPicPr>
            <a:picLocks noChangeAspect="1"/>
          </p:cNvPicPr>
          <p:nvPr/>
        </p:nvPicPr>
        <p:blipFill rotWithShape="1">
          <a:blip r:embed="rId3" cstate="print"/>
          <a:srcRect b="14461"/>
          <a:stretch/>
        </p:blipFill>
        <p:spPr>
          <a:xfrm>
            <a:off x="3675997" y="3645024"/>
            <a:ext cx="5224484" cy="2975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2370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Эстафета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46672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6350">
                  <a:noFill/>
                </a:ln>
                <a:solidFill>
                  <a:srgbClr val="C00000"/>
                </a:solidFill>
              </a:rPr>
              <a:t>СПАСИБО за внимание!</a:t>
            </a:r>
            <a:endParaRPr lang="ru-RU" sz="5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Использованные ресурсы: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http://ru.wikipedia.org/wiki/%C1%E8%E0%F2%EB%EE%ED</a:t>
            </a:r>
            <a:r>
              <a:rPr lang="ru-RU" sz="2400" dirty="0" smtClean="0">
                <a:solidFill>
                  <a:srgbClr val="C00000"/>
                </a:solidFill>
              </a:rPr>
              <a:t> (текст)</a:t>
            </a:r>
          </a:p>
          <a:p>
            <a:pPr marL="457200" indent="-457200"/>
            <a:r>
              <a:rPr lang="ru-RU" sz="2400" dirty="0" smtClean="0">
                <a:solidFill>
                  <a:srgbClr val="C00000"/>
                </a:solidFill>
              </a:rPr>
              <a:t>Картинки: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http://www.skisport.ru/news/index.php?news=4108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C00000"/>
                </a:solidFill>
                <a:hlinkClick r:id="rId4"/>
              </a:rPr>
              <a:t>http://guns.arsenalnoe.ru/m/5050/wintowki_biatlon_bi-7-3_i_bi-7-4.html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C00000"/>
                </a:solidFill>
                <a:hlinkClick r:id="rId5"/>
              </a:rPr>
              <a:t>http://biathlonrus.com/contests/international/2013-2014/olympic-games/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3668" y="5958916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1600" dirty="0">
              <a:ln w="6350">
                <a:noFill/>
              </a:ln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784976" cy="309634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   Прародителем биатлона считаются соревнования военных патрулей (вид спорта), правила проведения которого напоминают современную биатлонную командную гонку. Сегодня много разновидностей биатлона, сочетающие: лыжную гонку и стрельбу из спортивного лука (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ачери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 биатлон); гонку на снегоступах и стрельбу из винтовки (биатлон на снегоступах); гонку на охотничьих лыжах и стрельбу из охотничьей винтовки (охотничий биатлон). </a:t>
            </a:r>
          </a:p>
        </p:txBody>
      </p:sp>
      <p:pic>
        <p:nvPicPr>
          <p:cNvPr id="3" name="Рисунок 2" descr="7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24" y="260648"/>
            <a:ext cx="4536504" cy="3024336"/>
          </a:xfrm>
          <a:prstGeom prst="rect">
            <a:avLst/>
          </a:prstGeom>
        </p:spPr>
      </p:pic>
      <p:pic>
        <p:nvPicPr>
          <p:cNvPr id="4" name="Рисунок 3" descr="1360669388_arsenev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418" y="260647"/>
            <a:ext cx="4028557" cy="302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8784976" cy="27363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Кроме зимних видов биатлона выделяют ещё летний биатлон — он сочетает бег и стрельбу (кросс-биатлон); гонку на лыжероллерах и стрельбу (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лыжероллерный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биатлон); гонку на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маунтин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-байках и стрельбу (биатлон на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маунтин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-байках). Из всех разновидностей биатлона только «классический» зимний биатлон и летний биатлон (все три разновидности) курируются МСБ.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0115682ccb5833357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7725" y="0"/>
            <a:ext cx="3803915" cy="2852936"/>
          </a:xfrm>
          <a:prstGeom prst="rect">
            <a:avLst/>
          </a:prstGeom>
        </p:spPr>
      </p:pic>
      <p:pic>
        <p:nvPicPr>
          <p:cNvPr id="4" name="Рисунок 3" descr="ad0075b619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688" cy="2852936"/>
          </a:xfrm>
          <a:prstGeom prst="rect">
            <a:avLst/>
          </a:prstGeom>
        </p:spPr>
      </p:pic>
      <p:pic>
        <p:nvPicPr>
          <p:cNvPr id="5" name="Рисунок 4" descr="545545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37030"/>
            <a:ext cx="3839559" cy="2558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272808" cy="34563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3 августа 1948 года была создана Международная федерация современного пятиборья, которая с 1953 года начала курировать биатлон.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В 1954 году Международный олимпийский комитет признал биатлон как вид спорта.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В 1960 году биатлон был включён в официальную программу зимних Олимпийских Игр.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5" y="3212976"/>
            <a:ext cx="8744353" cy="34563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В биатлоне используется свободный стиль передвижения на лыжах. Длина лыж зависит от роста спортсмена — они не должны быть короче, чем рост спортсмена минус 4 см, максимальная длина не ограничена. Минимальная ширина лыж — 4 см, масса — не менее 750 граммов. Используются обычные лыжи и лыжные палки для лыжных гонок (длина палок не должна превышать рост спортсмена; не разрешаются палки изменяемой длины и усиливающие толчок).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45410">
            <a:off x="4038179" y="-2678551"/>
            <a:ext cx="1152128" cy="879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84976" cy="417646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Для стрельбы применяются винтовки с минимальным весом 3,5 кг, которые во время гонки транспортируются на спине. Запрещено автоматическое и самозарядное оружие. При спуске крючка указательный палец должен преодолевать усилие как минимум 500 г. Прицелу винтовки не разрешено иметь эффект увеличения цели, используется кольцевая мушка и диоптрический прицел, которые при стрельбе нужно совместить с кружком мишени. Калибр патронов составляет 5,6 мм. Скорость пули при выстреле на расстоянии 1 м от среза ствола не должна превышать 380 м/с.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На стрельбище расстояние до мишеней составляет 50 метров. 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NEWLarsen7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1128"/>
            <a:ext cx="739084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594790" cy="55446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Мишени, используемые на соревнованиях, традиционно чёрного цвета, в количестве пяти штук на одной белой пластине.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По мере попадания мишени закрываются белым клапаном, что позволяет биатлонисту сразу увидеть результат своей стрельбы. 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301104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978464" cy="4978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20162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  Во всех видах гонок, за исключением эстафеты, на каждом огневом рубеже у биатлониста в распоряжении пять выстрелов. В эстафете можно использовать дополнительные патроны, заряжающиеся вручную, в количестве 3 штук на каждый огневой рубеж.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Рисунок 3" descr="3636-1-min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9775"/>
            <a:ext cx="5904656" cy="44284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7300"/>
            <a:ext cx="4248472" cy="4743400"/>
          </a:xfrm>
        </p:spPr>
        <p:txBody>
          <a:bodyPr>
            <a:noAutofit/>
          </a:bodyPr>
          <a:lstStyle/>
          <a:p>
            <a:pPr indent="-514350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На сегодняшний день в рамках крупнейших международных биатлонных соревнований проводится шесть видов гонок: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  <a:sym typeface="Symbol"/>
              </a:rPr>
              <a:t>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индивидуальная гонка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  <a:sym typeface="Symbol"/>
              </a:rPr>
              <a:t>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спринт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  <a:sym typeface="Symbol"/>
              </a:rPr>
              <a:t>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гонка преследования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  <a:sym typeface="Symbol"/>
              </a:rPr>
              <a:t>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масс-старт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  <a:sym typeface="Symbol"/>
              </a:rPr>
              <a:t>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эстафета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  <a:sym typeface="Symbol"/>
              </a:rPr>
              <a:t>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смешанная эстафета.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Рисунок 2" descr="65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5622" y="3429000"/>
            <a:ext cx="4378865" cy="3240360"/>
          </a:xfrm>
          <a:prstGeom prst="rect">
            <a:avLst/>
          </a:prstGeom>
        </p:spPr>
      </p:pic>
      <p:pic>
        <p:nvPicPr>
          <p:cNvPr id="4" name="Рисунок 3" descr="800px-Torino2006_Biathlon_Massenst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471" y="219512"/>
            <a:ext cx="4418081" cy="292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</TotalTime>
  <Words>573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Биатлон — зимний олимпийский вид спорта, сочетающий лыжную гонку со стрельбой из винтовки.  Биатлон наиболее популярен в Германии, России, Белоруси, Австрии, Норвегии, Франции, Швеции, Украине. </vt:lpstr>
      <vt:lpstr>   Прародителем биатлона считаются соревнования военных патрулей (вид спорта), правила проведения которого напоминают современную биатлонную командную гонку. Сегодня много разновидностей биатлона, сочетающие: лыжную гонку и стрельбу из спортивного лука (ачери биатлон); гонку на снегоступах и стрельбу из винтовки (биатлон на снегоступах); гонку на охотничьих лыжах и стрельбу из охотничьей винтовки (охотничий биатлон). </vt:lpstr>
      <vt:lpstr>   Кроме зимних видов биатлона выделяют ещё летний биатлон — он сочетает бег и стрельбу (кросс-биатлон); гонку на лыжероллерах и стрельбу (лыжероллерный биатлон); гонку на маунтин-байках и стрельбу (биатлон на маунтин-байках). Из всех разновидностей биатлона только «классический» зимний биатлон и летний биатлон (все три разновидности) курируются МСБ.</vt:lpstr>
      <vt:lpstr>   3 августа 1948 года была создана Международная федерация современного пятиборья, которая с 1953 года начала курировать биатлон.   В 1954 году Международный олимпийский комитет признал биатлон как вид спорта.   В 1960 году биатлон был включён в официальную программу зимних Олимпийских Игр.</vt:lpstr>
      <vt:lpstr>   В биатлоне используется свободный стиль передвижения на лыжах. Длина лыж зависит от роста спортсмена — они не должны быть короче, чем рост спортсмена минус 4 см, максимальная длина не ограничена. Минимальная ширина лыж — 4 см, масса — не менее 750 граммов. Используются обычные лыжи и лыжные палки для лыжных гонок (длина палок не должна превышать рост спортсмена; не разрешаются палки изменяемой длины и усиливающие толчок).</vt:lpstr>
      <vt:lpstr>   Для стрельбы применяются винтовки с минимальным весом 3,5 кг, которые во время гонки транспортируются на спине. Запрещено автоматическое и самозарядное оружие. При спуске крючка указательный палец должен преодолевать усилие как минимум 500 г. Прицелу винтовки не разрешено иметь эффект увеличения цели, используется кольцевая мушка и диоптрический прицел, которые при стрельбе нужно совместить с кружком мишени. Калибр патронов составляет 5,6 мм. Скорость пули при выстреле на расстоянии 1 м от среза ствола не должна превышать 380 м/с. На стрельбище расстояние до мишеней составляет 50 метров. </vt:lpstr>
      <vt:lpstr>   Мишени, используемые на соревнованиях, традиционно чёрного цвета, в количестве пяти штук на одной белой пластине.   По мере попадания мишени закрываются белым клапаном, что позволяет биатлонисту сразу увидеть результат своей стрельбы. </vt:lpstr>
      <vt:lpstr>   Во всех видах гонок, за исключением эстафеты, на каждом огневом рубеже у биатлониста в распоряжении пять выстрелов. В эстафете можно использовать дополнительные патроны, заряжающиеся вручную, в количестве 3 штук на каждый огневой рубеж.</vt:lpstr>
      <vt:lpstr>На сегодняшний день в рамках крупнейших международных биатлонных соревнований проводится шесть видов гонок:  индивидуальная гонка спринт гонка преследования масс-старт эстафета смешанная эстафета.</vt:lpstr>
      <vt:lpstr>   Соревнования по биатлону проводятся на самых различных уровнях. Условно все соревнования можно разделить на две группы - разновидовые, которые помимо биатлонных дисциплин включают в себя и другие виды спорта, а также собственно биатлонные соревнования, которые можно разделить на кубковые и некубковые. Кроме того, проводятся различные неофициальные коммерческие биатлонные соревнования.</vt:lpstr>
      <vt:lpstr>   В 1999 году Международный союз биатлонистов основал так называемый Клуб «Зеро» — это символический элитный спортивный клуб, в который входят биатлонисты и биатлонистки, выигравшие золотую медаль зимних Олимпийских игр или чемпионатов мира в личных гонках (индивидуальной гонке, спринте, пасюте или масс-старте) с нулевым  (то есть без единого промаха) результатом в стрельбе.</vt:lpstr>
      <vt:lpstr>Самые титулованные биатлонисты России: Александр Тихонов - 10 раз побеждал в составе советской команды в эстафете (1968-80 гг.) и выиграл  4 чемпионских титула в индивидуальном зачёте.</vt:lpstr>
      <vt:lpstr>   Анфиса Резцова  - завоевала 2 высших титула,  это наибольшее число среди женщин.  Она выиграла:  - 7,5 км в 1992 г.  - 7,5 км в 1994 г.</vt:lpstr>
      <vt:lpstr>Презентация PowerPoint</vt:lpstr>
      <vt:lpstr>Ольга Вилухина  7 место</vt:lpstr>
      <vt:lpstr>Презентация PowerPoint</vt:lpstr>
      <vt:lpstr>Екатерина Шумилова Яна Романова Ольга Зайцева Ольга Вилухина 2 место   Алексей Волков Евгений Устюгов Дмитрий Малышко Антон Шипулин 1 место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Биатлон.</dc:title>
  <dc:creator>Dad</dc:creator>
  <cp:lastModifiedBy>Tosh</cp:lastModifiedBy>
  <cp:revision>46</cp:revision>
  <dcterms:created xsi:type="dcterms:W3CDTF">2014-03-12T14:27:44Z</dcterms:created>
  <dcterms:modified xsi:type="dcterms:W3CDTF">2016-02-23T13:03:30Z</dcterms:modified>
</cp:coreProperties>
</file>