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4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1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3CE4-3377-41C9-AE1E-0C3D2D90861F}" type="datetimeFigureOut">
              <a:rPr lang="ru-RU" smtClean="0"/>
              <a:pPr/>
              <a:t>12.11.2014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48E1E-9061-4BBD-9D7D-8B825F1C2C3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1071538" y="4357694"/>
            <a:ext cx="7500990" cy="2357454"/>
          </a:xfrm>
          <a:prstGeom prst="irregularSeal1">
            <a:avLst/>
          </a:prstGeom>
          <a:solidFill>
            <a:srgbClr val="FFFFC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a_BosaNovaCps" pitchFamily="82" charset="-52"/>
              </a:rPr>
              <a:t>Как воспитать и поддержать в детях привычку к чтению</a:t>
            </a:r>
            <a:r>
              <a:rPr lang="ru-RU" sz="2400" b="1" dirty="0" smtClean="0">
                <a:latin typeface="a_BosaNovaCps" pitchFamily="82" charset="-52"/>
              </a:rPr>
              <a:t> </a:t>
            </a:r>
            <a:endParaRPr lang="ru-RU" sz="2400" b="1" dirty="0">
              <a:latin typeface="a_BosaNovaCps" pitchFamily="82" charset="-52"/>
            </a:endParaRP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3714744" y="1428736"/>
            <a:ext cx="1643074" cy="1357322"/>
          </a:xfrm>
          <a:prstGeom prst="verticalScroll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</a:rPr>
              <a:t>Родительское собрание</a:t>
            </a:r>
          </a:p>
          <a:p>
            <a:pPr algn="ctr"/>
            <a:endParaRPr lang="ru-RU" sz="1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ru-RU" sz="14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Играйте в настольные игры, которые предполагают    чтение.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доме должна быть детская библиотека,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электронная библиотека в компьютере.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Выделите дома специальное место для чтения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( укромный уголок с полками.)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1506" name="Picture 2" descr="C:\Documents and Settings\Admin\Рабочий стол\чтение\post-149-12336348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3429000"/>
            <a:ext cx="4286280" cy="2985176"/>
          </a:xfrm>
          <a:prstGeom prst="rect">
            <a:avLst/>
          </a:prstGeom>
          <a:noFill/>
        </p:spPr>
      </p:pic>
      <p:pic>
        <p:nvPicPr>
          <p:cNvPr id="21508" name="Picture 4" descr="C:\Documents and Settings\Admin\Рабочий стол\чтение\skazki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3429000"/>
            <a:ext cx="3929090" cy="2946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Предложите детям до или после просмотра фильма прочитать книгу, по которой составлен фильм.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Собирайте книги на темы, которые вдохновят детей еще что – то прочитать об этом ( например, книги о динозаврах, космических приключениях).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Разгадывайте с детьми кроссворды и дарите их 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в доме будут журналы, сборники рассказов для детей и взрослых, газеты.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482" name="Picture 2" descr="C:\Documents and Settings\Admin\Рабочий стол\чтение\s933839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5" y="3949310"/>
            <a:ext cx="1428760" cy="2048402"/>
          </a:xfrm>
          <a:prstGeom prst="rect">
            <a:avLst/>
          </a:prstGeom>
          <a:noFill/>
        </p:spPr>
      </p:pic>
      <p:pic>
        <p:nvPicPr>
          <p:cNvPr id="20483" name="Picture 3" descr="C:\Documents and Settings\Admin\Рабочий стол\чтение\12_books_twis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78" y="3929067"/>
            <a:ext cx="1381135" cy="2071702"/>
          </a:xfrm>
          <a:prstGeom prst="rect">
            <a:avLst/>
          </a:prstGeom>
          <a:noFill/>
        </p:spPr>
      </p:pic>
      <p:pic>
        <p:nvPicPr>
          <p:cNvPr id="20484" name="Picture 4" descr="C:\Documents and Settings\Admin\Рабочий стол\чтение\KindleDX_5.jpg"/>
          <p:cNvPicPr>
            <a:picLocks noChangeAspect="1" noChangeArrowheads="1"/>
          </p:cNvPicPr>
          <p:nvPr/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357818" y="3500438"/>
            <a:ext cx="2690803" cy="244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85786" y="928670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детей вслух, когда это возможно, чтобы развить их навык в чтении и уверенность в себе.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дружбу с детьми, которые любят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чтение любых материалов периодической печати: даже гороскопов, писем к издателю, комиксов,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анонс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ов телесериалов.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19458" name="Picture 2" descr="C:\Documents and Settings\Admin\Рабочий стол\чтение\School Photo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3357562"/>
            <a:ext cx="3210124" cy="2143140"/>
          </a:xfrm>
          <a:prstGeom prst="rect">
            <a:avLst/>
          </a:prstGeom>
          <a:noFill/>
        </p:spPr>
      </p:pic>
      <p:pic>
        <p:nvPicPr>
          <p:cNvPr id="19459" name="Picture 3" descr="C:\Documents and Settings\Admin\Рабочий стол\чтение\дет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90997" y="2857496"/>
            <a:ext cx="409577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857224" y="928670"/>
            <a:ext cx="75723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Детям лучше читать короткие рассказы, а не большие произведения: тогда у них появится ощущение законченности и удовлетворения.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Поощряйте написание детьми собственных пьес или других сочинений.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Устраивайте вечера, посвященные любимым книгам.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4578" name="Picture 2" descr="C:\Documents and Settings\Admin\Рабочий стол\чтение\gazeta.jpg"/>
          <p:cNvPicPr>
            <a:picLocks noChangeAspect="1" noChangeArrowheads="1"/>
          </p:cNvPicPr>
          <p:nvPr/>
        </p:nvPicPr>
        <p:blipFill>
          <a:blip r:embed="rId2" cstate="email">
            <a:lum bright="-20000" contrast="20000"/>
          </a:blip>
          <a:srcRect/>
          <a:stretch>
            <a:fillRect/>
          </a:stretch>
        </p:blipFill>
        <p:spPr bwMode="auto">
          <a:xfrm>
            <a:off x="857224" y="3357562"/>
            <a:ext cx="4013196" cy="2679170"/>
          </a:xfrm>
          <a:prstGeom prst="rect">
            <a:avLst/>
          </a:prstGeom>
          <a:noFill/>
        </p:spPr>
      </p:pic>
      <p:pic>
        <p:nvPicPr>
          <p:cNvPr id="24579" name="Picture 3" descr="C:\Documents and Settings\Admin\Рабочий стол\чтение\1275138056_2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357562"/>
            <a:ext cx="3270383" cy="260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7500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Привлекайте к совместному чтению книг бабушек и дедушек. Им, наверняка, будет приятно!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6626" name="Picture 2" descr="C:\Documents and Settings\Admin\Рабочий стол\чтение\b53a3748bd7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857364"/>
            <a:ext cx="4222779" cy="4071965"/>
          </a:xfrm>
          <a:prstGeom prst="rect">
            <a:avLst/>
          </a:prstGeom>
          <a:noFill/>
        </p:spPr>
      </p:pic>
      <p:pic>
        <p:nvPicPr>
          <p:cNvPr id="26627" name="Picture 3" descr="C:\Documents and Settings\Admin\Рабочий стол\чтение\6842479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857364"/>
            <a:ext cx="2689194" cy="4071966"/>
          </a:xfrm>
          <a:prstGeom prst="rect">
            <a:avLst/>
          </a:prstGeom>
          <a:noFill/>
        </p:spPr>
      </p:pic>
      <p:pic>
        <p:nvPicPr>
          <p:cNvPr id="26628" name="Picture 4" descr="C:\Documents and Settings\Admin\Рабочий стол\чтение\j04386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2000240"/>
            <a:ext cx="4357718" cy="3669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ru-RU" sz="2000" b="1" u="sng" dirty="0" smtClean="0"/>
              <a:t>Вопросы  </a:t>
            </a:r>
            <a:r>
              <a:rPr lang="ru-RU" sz="2000" b="1" u="sng" dirty="0" smtClean="0"/>
              <a:t>для  родителей: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Что  чаще  всего  предпочитает  ваш  ребенок?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любит   читать  сам;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слушать  чтение  взрослых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Как   вы  поступаете, когда  читает  ваш  ребенок?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хвалите  его;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ругает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Принято ли  в  вашей  семье  читать  книги  вслух?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конечно, да;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нет</a:t>
            </a:r>
          </a:p>
          <a:p>
            <a:pPr>
              <a:lnSpc>
                <a:spcPct val="80000"/>
              </a:lnSpc>
            </a:pPr>
            <a:r>
              <a:rPr lang="ru-RU" sz="2000" dirty="0" smtClean="0"/>
              <a:t>Сможете  ли  вы  назвать  книгу, которую  недавно  прочитал  ваш  ребенок?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Безусловно, да;</a:t>
            </a:r>
          </a:p>
          <a:p>
            <a:pPr lvl="1">
              <a:lnSpc>
                <a:spcPct val="80000"/>
              </a:lnSpc>
            </a:pPr>
            <a:r>
              <a:rPr lang="ru-RU" sz="2000" dirty="0" smtClean="0"/>
              <a:t>Наверно, нет.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cs308731.userapi.com/v308731400/b6a/O9QvqhkegN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28667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24745"/>
            <a:ext cx="4572000" cy="4937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638">
              <a:lnSpc>
                <a:spcPct val="110000"/>
              </a:lnSpc>
              <a:buFont typeface="Wingdings" pitchFamily="2" charset="2"/>
              <a:buNone/>
            </a:pPr>
            <a:r>
              <a:rPr lang="ru-RU" sz="3600" b="1" dirty="0" smtClean="0"/>
              <a:t>Книга – учитель,</a:t>
            </a:r>
            <a:br>
              <a:rPr lang="ru-RU" sz="3600" b="1" dirty="0" smtClean="0"/>
            </a:br>
            <a:r>
              <a:rPr lang="ru-RU" sz="3600" b="1" dirty="0" smtClean="0"/>
              <a:t>Книга – наставник,</a:t>
            </a:r>
            <a:br>
              <a:rPr lang="ru-RU" sz="3600" b="1" dirty="0" smtClean="0"/>
            </a:br>
            <a:r>
              <a:rPr lang="ru-RU" sz="3600" b="1" dirty="0" smtClean="0"/>
              <a:t>Книга надёжный товарищ и друг.</a:t>
            </a:r>
            <a:br>
              <a:rPr lang="ru-RU" sz="3600" b="1" dirty="0" smtClean="0"/>
            </a:br>
            <a:r>
              <a:rPr lang="ru-RU" sz="3600" b="1" dirty="0" smtClean="0"/>
              <a:t>Ум, как ручей, высыхает и старится,</a:t>
            </a:r>
            <a:br>
              <a:rPr lang="ru-RU" sz="3600" b="1" dirty="0" smtClean="0"/>
            </a:br>
            <a:r>
              <a:rPr lang="ru-RU" sz="3600" b="1" dirty="0" smtClean="0"/>
              <a:t>Если ты выпустишь книгу из рук.</a:t>
            </a:r>
            <a:endParaRPr lang="ru-RU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2410de7bc98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3857628"/>
            <a:ext cx="3856261" cy="2913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928670"/>
            <a:ext cx="76438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Вопрос, как привить ребёнку любовь к чтению, волнует многих родителей. Однозначного ответа нет, хотя имеется ряд общих правил и рекомендаций.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Прежде всего, надо </a:t>
            </a:r>
            <a:r>
              <a:rPr lang="ru-RU" sz="2800" b="1" i="1" u="sng" dirty="0" smtClean="0">
                <a:solidFill>
                  <a:schemeClr val="accent6">
                    <a:lumMod val="50000"/>
                  </a:schemeClr>
                </a:solidFill>
              </a:rPr>
              <a:t>развить собственную культуру чтения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 Если всё свободное время мама смотрит сериал, а папа – спорт, и единственные книги в доме – кулинарная, журнал мод и несколько детективов, </a:t>
            </a:r>
          </a:p>
          <a:p>
            <a:pPr algn="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то не ждите, что ребёнок </a:t>
            </a:r>
          </a:p>
          <a:p>
            <a:pPr algn="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кажется книголюбом.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00108"/>
            <a:ext cx="74295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  <a:latin typeface="a_BosaNovaCps" pitchFamily="82" charset="-52"/>
              </a:rPr>
              <a:t>Практические советы для заинтересованных родителей</a:t>
            </a:r>
            <a:endParaRPr lang="ru-RU" sz="7200" b="1" dirty="0">
              <a:solidFill>
                <a:schemeClr val="accent6">
                  <a:lumMod val="50000"/>
                </a:schemeClr>
              </a:solidFill>
              <a:latin typeface="a_BosaNovaCps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вслух с самого раннего возраста.</a:t>
            </a: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Наслаждайтесь чтением сами и выработайте у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детей отношение к чтению как к удовольствию.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Пусть дети видят, как Вы сами читаете с удовольствием: цитируйте, смейтесь, заучивайте отрывки, делитесь прочитанным и т.п.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098" name="Picture 2" descr="C:\Documents and Settings\Admin\Рабочий стол\чтение\stat-ya160310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3504" y="3143248"/>
            <a:ext cx="3022251" cy="3002706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чтение\d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3286124"/>
            <a:ext cx="3803989" cy="2720971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Рабочий стол\чтение\eb69773ec32229461afe47f4da381c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928670"/>
            <a:ext cx="7592633" cy="5137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85786" y="857232"/>
            <a:ext cx="75724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Почаще берите детей с собой в библиотеку и учите их пользоваться ее фондами.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Показывайте, что Вы цените чтение: покупайте книги, дарите их сами и получайте в качестве подарков.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дети сами выбирают себе книги и журналы ( в библиотеке, книжном магазине и т.п.)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074" name="Picture 2" descr="C:\Documents and Settings\Admin\Рабочий стол\чтение\01766c09f32029323b9a8764e0ed59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3357562"/>
            <a:ext cx="3281345" cy="2590244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чтение\1k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726" y="3286124"/>
            <a:ext cx="4001050" cy="2643206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чтение\33_1_big.jpg"/>
          <p:cNvPicPr>
            <a:picLocks noChangeAspect="1" noChangeArrowheads="1"/>
          </p:cNvPicPr>
          <p:nvPr/>
        </p:nvPicPr>
        <p:blipFill>
          <a:blip r:embed="rId4" cstate="print"/>
          <a:srcRect t="7582" b="22926"/>
          <a:stretch>
            <a:fillRect/>
          </a:stretch>
        </p:blipFill>
        <p:spPr bwMode="auto">
          <a:xfrm>
            <a:off x="857224" y="3286124"/>
            <a:ext cx="5196845" cy="2780002"/>
          </a:xfrm>
          <a:prstGeom prst="rect">
            <a:avLst/>
          </a:prstGeom>
          <a:noFill/>
        </p:spPr>
      </p:pic>
      <p:pic>
        <p:nvPicPr>
          <p:cNvPr id="3077" name="Picture 5" descr="C:\Documents and Settings\Admin\Рабочий стол\чтение\nyan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286124"/>
            <a:ext cx="2286016" cy="2795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Читайте детям волшебные сказки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Подпишитесь на журналы для ребенка (на его имя!) с учетом его интересов и увлечений.</a:t>
            </a:r>
            <a:r>
              <a:rPr lang="ru-RU" sz="2400" dirty="0"/>
              <a:t> </a:t>
            </a:r>
            <a:endParaRPr lang="ru-RU" sz="2400" dirty="0" smtClean="0"/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Устройте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с детьми поход в библиотеку. Запишите в читальный зал.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050" name="Picture 2" descr="C:\Documents and Settings\Admin\Рабочий стол\чтение\preview46539_122678430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500306"/>
            <a:ext cx="2992895" cy="350046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чтение\67648.1246667910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2786058"/>
            <a:ext cx="432163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857224" y="857232"/>
            <a:ext cx="742955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Пусть ребенок читает кому-нибудь из домашних или своим друзьям, которые еще не умеют 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Поощряйте чтение: наградой может быть новая книга, принадлежность для рисования, билеты в театр, поход в зоопарк или музей, разрешение подольше не ложиться спать, чтобы почитать.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видном месте дома повесьте список, где будет отражен прогресс ребенка (сколько книг прочитано и за какой срок)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3554" name="Picture 2" descr="C:\Documents and Settings\Admin\Рабочий стол\чтение\1251123840_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32" y="3929066"/>
            <a:ext cx="2714644" cy="2103849"/>
          </a:xfrm>
          <a:prstGeom prst="rect">
            <a:avLst/>
          </a:prstGeom>
          <a:noFill/>
        </p:spPr>
      </p:pic>
      <p:pic>
        <p:nvPicPr>
          <p:cNvPr id="23555" name="Picture 3" descr="C:\Documents and Settings\Admin\Рабочий стол\чтение\63012400_1282412776_bc899400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4146404"/>
            <a:ext cx="2646348" cy="1854363"/>
          </a:xfrm>
          <a:prstGeom prst="rect">
            <a:avLst/>
          </a:prstGeom>
          <a:noFill/>
        </p:spPr>
      </p:pic>
      <p:pic>
        <p:nvPicPr>
          <p:cNvPr id="23556" name="Picture 4" descr="C:\Documents and Settings\Admin\Рабочий стол\чтение\21865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00100" y="4214818"/>
            <a:ext cx="1157140" cy="1793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857224" y="928670"/>
            <a:ext cx="75009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Вы путешествуете вместе с детьми, предложите им почитать о тех местах, куда Вы едете (и до, и после поездки)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Во время поездки на машине пусть дети слушают магнитофонные записи литературных произведений.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22530" name="Picture 2" descr="C:\Documents and Settings\Admin\Рабочий стол\чтение\28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2857496"/>
            <a:ext cx="2119295" cy="3150304"/>
          </a:xfrm>
          <a:prstGeom prst="rect">
            <a:avLst/>
          </a:prstGeom>
          <a:noFill/>
        </p:spPr>
      </p:pic>
      <p:pic>
        <p:nvPicPr>
          <p:cNvPr id="22531" name="Picture 3" descr="C:\Documents and Settings\Admin\Рабочий стол\чтение\6654_big_Entsiklopediya stran mira 1.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41306" y="2857496"/>
            <a:ext cx="2766966" cy="3143272"/>
          </a:xfrm>
          <a:prstGeom prst="rect">
            <a:avLst/>
          </a:prstGeom>
          <a:noFill/>
        </p:spPr>
      </p:pic>
      <p:pic>
        <p:nvPicPr>
          <p:cNvPr id="22532" name="Picture 4" descr="C:\Documents and Settings\Admin\Рабочий стол\чтение\145973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64" y="3786190"/>
            <a:ext cx="27432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593</Words>
  <Application>Microsoft Office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33</cp:revision>
  <dcterms:created xsi:type="dcterms:W3CDTF">2010-12-10T12:29:35Z</dcterms:created>
  <dcterms:modified xsi:type="dcterms:W3CDTF">2014-11-12T14:41:26Z</dcterms:modified>
</cp:coreProperties>
</file>