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2"/>
  </p:notesMasterIdLst>
  <p:sldIdLst>
    <p:sldId id="256" r:id="rId3"/>
    <p:sldId id="263" r:id="rId4"/>
    <p:sldId id="264" r:id="rId5"/>
    <p:sldId id="275" r:id="rId6"/>
    <p:sldId id="273" r:id="rId7"/>
    <p:sldId id="301" r:id="rId8"/>
    <p:sldId id="271" r:id="rId9"/>
    <p:sldId id="270" r:id="rId10"/>
    <p:sldId id="302"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ma" initials="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2C09"/>
    <a:srgbClr val="00FF00"/>
    <a:srgbClr val="EA22E0"/>
    <a:srgbClr val="0033CC"/>
    <a:srgbClr val="F37F4B"/>
    <a:srgbClr val="DE2222"/>
    <a:srgbClr val="00FFFF"/>
    <a:srgbClr val="CC3399"/>
    <a:srgbClr val="008000"/>
    <a:srgbClr val="6B44D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54" autoAdjust="0"/>
    <p:restoredTop sz="94660"/>
  </p:normalViewPr>
  <p:slideViewPr>
    <p:cSldViewPr>
      <p:cViewPr>
        <p:scale>
          <a:sx n="71" d="100"/>
          <a:sy n="71" d="100"/>
        </p:scale>
        <p:origin x="-1386"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F80292-D375-4FC6-9322-CD43B813DF2E}" type="datetimeFigureOut">
              <a:rPr lang="ru-RU" smtClean="0"/>
              <a:pPr/>
              <a:t>27.02.2016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A655C4-9189-40EA-9449-C7361432772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ABA0CD-0A95-4F14-8BE3-1A59D92F0E15}" type="datetimeFigureOut">
              <a:rPr lang="ru-RU" smtClean="0"/>
              <a:pPr/>
              <a:t>27.02.2016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ABA0CD-0A95-4F14-8BE3-1A59D92F0E15}" type="datetimeFigureOut">
              <a:rPr lang="ru-RU" smtClean="0"/>
              <a:pPr/>
              <a:t>27.02.2016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ABA0CD-0A95-4F14-8BE3-1A59D92F0E15}" type="datetimeFigureOut">
              <a:rPr lang="ru-RU" smtClean="0"/>
              <a:pPr/>
              <a:t>27.02.2016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ABA0CD-0A95-4F14-8BE3-1A59D92F0E15}" type="datetimeFigureOut">
              <a:rPr lang="ru-RU" smtClean="0"/>
              <a:pPr/>
              <a:t>27.02.2016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ABA0CD-0A95-4F14-8BE3-1A59D92F0E15}" type="datetimeFigureOut">
              <a:rPr lang="ru-RU" smtClean="0"/>
              <a:pPr/>
              <a:t>27.02.2016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ABA0CD-0A95-4F14-8BE3-1A59D92F0E15}" type="datetimeFigureOut">
              <a:rPr lang="ru-RU" smtClean="0"/>
              <a:pPr/>
              <a:t>27.02.2016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ABA0CD-0A95-4F14-8BE3-1A59D92F0E15}" type="datetimeFigureOut">
              <a:rPr lang="ru-RU" smtClean="0"/>
              <a:pPr/>
              <a:t>27.02.2016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ABA0CD-0A95-4F14-8BE3-1A59D92F0E15}" type="datetimeFigureOut">
              <a:rPr lang="ru-RU" smtClean="0"/>
              <a:pPr/>
              <a:t>27.02.2016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ABA0CD-0A95-4F14-8BE3-1A59D92F0E15}" type="datetimeFigureOut">
              <a:rPr lang="ru-RU" smtClean="0"/>
              <a:pPr/>
              <a:t>27.02.2016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ABA0CD-0A95-4F14-8BE3-1A59D92F0E15}" type="datetimeFigureOut">
              <a:rPr lang="ru-RU" smtClean="0"/>
              <a:pPr/>
              <a:t>27.02.2016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ABA0CD-0A95-4F14-8BE3-1A59D92F0E15}" type="datetimeFigureOut">
              <a:rPr lang="ru-RU" smtClean="0"/>
              <a:pPr/>
              <a:t>27.02.2016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3399"/>
            </a:gs>
            <a:gs pos="25000">
              <a:srgbClr val="FF6633"/>
            </a:gs>
            <a:gs pos="50000">
              <a:srgbClr val="FFFF00"/>
            </a:gs>
            <a:gs pos="75000">
              <a:srgbClr val="15C5DD"/>
            </a:gs>
            <a:gs pos="100000">
              <a:srgbClr val="0033CC"/>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BA0CD-0A95-4F14-8BE3-1A59D92F0E15}" type="datetimeFigureOut">
              <a:rPr lang="ru-RU" smtClean="0"/>
              <a:pPr/>
              <a:t>27.02.2016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08AE3-C74B-40EA-A036-B163DBC88F1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772816"/>
            <a:ext cx="7772400" cy="1398017"/>
          </a:xfrm>
        </p:spPr>
        <p:txBody>
          <a:bodyPr>
            <a:normAutofit fontScale="90000"/>
          </a:bodyPr>
          <a:lstStyle/>
          <a:p>
            <a:r>
              <a:rPr lang="ru-RU"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Нетрадиционная техника рисования</a:t>
            </a:r>
            <a:endParaRPr lang="ru-RU"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Подзаголовок 2"/>
          <p:cNvSpPr>
            <a:spLocks noGrp="1"/>
          </p:cNvSpPr>
          <p:nvPr>
            <p:ph type="subTitle" idx="1"/>
          </p:nvPr>
        </p:nvSpPr>
        <p:spPr>
          <a:xfrm>
            <a:off x="971600" y="4005064"/>
            <a:ext cx="7272808" cy="1584176"/>
          </a:xfrm>
        </p:spPr>
        <p:txBody>
          <a:bodyPr>
            <a:prstTxWarp prst="textDoubleWave1">
              <a:avLst>
                <a:gd name="adj1" fmla="val 12500"/>
                <a:gd name="adj2" fmla="val 0"/>
              </a:avLst>
            </a:prstTxWarp>
            <a:normAutofit/>
            <a:scene3d>
              <a:camera prst="orthographicFront"/>
              <a:lightRig rig="glow" dir="tl">
                <a:rot lat="0" lon="0" rev="5400000"/>
              </a:lightRig>
            </a:scene3d>
            <a:sp3d contourW="12700">
              <a:bevelT w="25400" h="25400"/>
              <a:contourClr>
                <a:schemeClr val="accent6">
                  <a:shade val="73000"/>
                </a:schemeClr>
              </a:contourClr>
            </a:sp3d>
          </a:bodyPr>
          <a:lstStyle/>
          <a:p>
            <a:endParaRPr lang="ru-RU" b="1" dirty="0">
              <a:ln w="11430">
                <a:solidFill>
                  <a:schemeClr val="tx1"/>
                </a:solidFill>
              </a:ln>
              <a:solidFill>
                <a:srgbClr val="FF0000"/>
              </a:solidFill>
              <a:effectLst>
                <a:outerShdw blurRad="80000" dist="40000" dir="5040000" algn="tl">
                  <a:srgbClr val="000000">
                    <a:alpha val="30000"/>
                  </a:srgbClr>
                </a:outerShdw>
              </a:effectLst>
              <a:latin typeface="Segoe UI Light" pitchFamily="34" charset="0"/>
            </a:endParaRPr>
          </a:p>
        </p:txBody>
      </p:sp>
      <p:pic>
        <p:nvPicPr>
          <p:cNvPr id="8" name="Рисунок 7" descr="83356878_large_oillica.gif"/>
          <p:cNvPicPr>
            <a:picLocks noChangeAspect="1"/>
          </p:cNvPicPr>
          <p:nvPr/>
        </p:nvPicPr>
        <p:blipFill>
          <a:blip r:embed="rId2" cstate="email"/>
          <a:stretch>
            <a:fillRect/>
          </a:stretch>
        </p:blipFill>
        <p:spPr>
          <a:xfrm>
            <a:off x="7042087" y="188640"/>
            <a:ext cx="2101913" cy="1886314"/>
          </a:xfrm>
          <a:prstGeom prst="rect">
            <a:avLst/>
          </a:prstGeo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4968552"/>
          </a:xfrm>
        </p:spPr>
        <p:txBody>
          <a:bodyPr>
            <a:normAutofit fontScale="90000"/>
          </a:bodyPr>
          <a:lstStyle/>
          <a:p>
            <a:pPr algn="l"/>
            <a:r>
              <a:rPr lang="ru-RU" sz="4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Рисование пальчиками и ладошкой.</a:t>
            </a:r>
            <a:r>
              <a:rPr lang="ru-RU" sz="2400" b="1" dirty="0" smtClean="0"/>
              <a:t/>
            </a:r>
            <a:br>
              <a:rPr lang="ru-RU" sz="2400" b="1" dirty="0" smtClean="0"/>
            </a:br>
            <a:r>
              <a:rPr lang="ru-RU" sz="2400" b="1" u="sng" dirty="0" smtClean="0"/>
              <a:t>Возраст: </a:t>
            </a:r>
            <a:r>
              <a:rPr lang="ru-RU" sz="2400" b="1" i="1" dirty="0" smtClean="0"/>
              <a:t>от двух лет.</a:t>
            </a:r>
            <a:br>
              <a:rPr lang="ru-RU" sz="2400" b="1" i="1" dirty="0" smtClean="0"/>
            </a:br>
            <a:r>
              <a:rPr lang="ru-RU" sz="2400" b="1" u="sng" dirty="0" smtClean="0"/>
              <a:t>Средства выразительности: </a:t>
            </a:r>
            <a:r>
              <a:rPr lang="ru-RU" sz="2400" b="1" i="1" dirty="0" smtClean="0"/>
              <a:t>пятно, цвет, фантастический силуэт.</a:t>
            </a:r>
            <a:br>
              <a:rPr lang="ru-RU" sz="2400" b="1" i="1" dirty="0" smtClean="0"/>
            </a:br>
            <a:r>
              <a:rPr lang="ru-RU" sz="2400" b="1" u="sng" dirty="0" smtClean="0"/>
              <a:t>Материалы: </a:t>
            </a:r>
            <a:r>
              <a:rPr lang="ru-RU" sz="2400" b="1" i="1" dirty="0" smtClean="0"/>
              <a:t>широкие блюдечки с гуашью, кисть, плотная бумага любого цвета, листы большого формата, салфетки.</a:t>
            </a:r>
            <a:br>
              <a:rPr lang="ru-RU" sz="2400" b="1" i="1" dirty="0" smtClean="0"/>
            </a:br>
            <a:r>
              <a:rPr lang="ru-RU" sz="2400" b="1" i="1" u="sng" dirty="0" smtClean="0"/>
              <a:t>Способ получения изображения</a:t>
            </a:r>
            <a:r>
              <a:rPr lang="ru-RU" sz="2400" b="1" dirty="0" smtClean="0"/>
              <a:t>: </a:t>
            </a:r>
            <a:r>
              <a:rPr lang="ru-RU" sz="2400" b="1" i="1" dirty="0" smtClean="0"/>
              <a:t>ребенок опускает в гуашь ладошку (палец)или окрашивает с помощью кисточки (с пяти лет) и делает отпечаток на бумаге. Рисуют и правой и левой руками, окрашенными разными цветами. После работы руки вытираются салфеткой, затем гуашь легко смывается.</a:t>
            </a:r>
            <a:r>
              <a:rPr lang="ru-RU" sz="2400" b="1" dirty="0" smtClean="0"/>
              <a:t/>
            </a:r>
            <a:br>
              <a:rPr lang="ru-RU" sz="2400" b="1" dirty="0" smtClean="0"/>
            </a:br>
            <a:endParaRPr lang="ru-RU" sz="2200" dirty="0"/>
          </a:p>
        </p:txBody>
      </p:sp>
      <p:pic>
        <p:nvPicPr>
          <p:cNvPr id="1030" name="Picture 6"/>
          <p:cNvPicPr>
            <a:picLocks noGrp="1" noChangeAspect="1" noChangeArrowheads="1"/>
          </p:cNvPicPr>
          <p:nvPr>
            <p:ph idx="1"/>
          </p:nvPr>
        </p:nvPicPr>
        <p:blipFill>
          <a:blip r:embed="rId2" cstate="email"/>
          <a:srcRect/>
          <a:stretch>
            <a:fillRect/>
          </a:stretch>
        </p:blipFill>
        <p:spPr bwMode="auto">
          <a:xfrm>
            <a:off x="3851920" y="4797152"/>
            <a:ext cx="1830895" cy="15030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1" name="Picture 7"/>
          <p:cNvPicPr>
            <a:picLocks noChangeAspect="1" noChangeArrowheads="1"/>
          </p:cNvPicPr>
          <p:nvPr/>
        </p:nvPicPr>
        <p:blipFill>
          <a:blip r:embed="rId3" cstate="email"/>
          <a:srcRect/>
          <a:stretch>
            <a:fillRect/>
          </a:stretch>
        </p:blipFill>
        <p:spPr bwMode="auto">
          <a:xfrm rot="5400000">
            <a:off x="663991" y="4978098"/>
            <a:ext cx="2055378" cy="14401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2" name="Picture 8"/>
          <p:cNvPicPr>
            <a:picLocks noChangeAspect="1" noChangeArrowheads="1"/>
          </p:cNvPicPr>
          <p:nvPr/>
        </p:nvPicPr>
        <p:blipFill>
          <a:blip r:embed="rId4" cstate="email"/>
          <a:srcRect/>
          <a:stretch>
            <a:fillRect/>
          </a:stretch>
        </p:blipFill>
        <p:spPr bwMode="auto">
          <a:xfrm>
            <a:off x="6876256" y="4581128"/>
            <a:ext cx="1601438" cy="21328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4509120"/>
          </a:xfrm>
        </p:spPr>
        <p:txBody>
          <a:bodyPr>
            <a:normAutofit fontScale="90000"/>
          </a:bodyPr>
          <a:lstStyle/>
          <a:p>
            <a:pPr algn="l"/>
            <a:r>
              <a:rPr lang="ru-RU" sz="38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Оттиск печатками из овощей и фруктов</a:t>
            </a:r>
            <a:r>
              <a:rPr lang="ru-RU" sz="2400" b="1" dirty="0" smtClean="0"/>
              <a:t/>
            </a:r>
            <a:br>
              <a:rPr lang="ru-RU" sz="2400" b="1" dirty="0" smtClean="0"/>
            </a:br>
            <a:r>
              <a:rPr lang="ru-RU" sz="2400" b="1" u="sng" dirty="0" smtClean="0"/>
              <a:t>Возраст: </a:t>
            </a:r>
            <a:r>
              <a:rPr lang="ru-RU" sz="2400" b="1" i="1" dirty="0" smtClean="0"/>
              <a:t>от трех лет.</a:t>
            </a:r>
            <a:br>
              <a:rPr lang="ru-RU" sz="2400" b="1" i="1" dirty="0" smtClean="0"/>
            </a:br>
            <a:r>
              <a:rPr lang="ru-RU" sz="2400" b="1" u="sng" dirty="0" smtClean="0"/>
              <a:t>Средства выразительности: </a:t>
            </a:r>
            <a:r>
              <a:rPr lang="ru-RU" sz="2400" b="1" i="1" dirty="0" smtClean="0"/>
              <a:t>пятно, фактура, цвет.</a:t>
            </a:r>
            <a:br>
              <a:rPr lang="ru-RU" sz="2400" b="1" i="1" dirty="0" smtClean="0"/>
            </a:br>
            <a:r>
              <a:rPr lang="ru-RU" sz="2400" b="1" i="1" dirty="0" smtClean="0"/>
              <a:t> </a:t>
            </a:r>
            <a:br>
              <a:rPr lang="ru-RU" sz="2400" b="1" i="1" dirty="0" smtClean="0"/>
            </a:br>
            <a:r>
              <a:rPr lang="ru-RU" sz="2400" b="1" u="sng" dirty="0" smtClean="0"/>
              <a:t>Материалы:</a:t>
            </a:r>
            <a:r>
              <a:rPr lang="ru-RU" sz="2400" b="1" i="1" dirty="0" smtClean="0"/>
              <a:t> мисочка либо пластиковая коробочка, в которую вложена штемпельная подушка из тонкого поролона, пропитанного гуашью, плотная бумага любого цвета и размера, печатки из картофеля. </a:t>
            </a:r>
            <a:br>
              <a:rPr lang="ru-RU" sz="2400" b="1" i="1" dirty="0" smtClean="0"/>
            </a:br>
            <a:r>
              <a:rPr lang="ru-RU" sz="2400" b="1" u="sng" dirty="0" smtClean="0"/>
              <a:t>Способ получения изображения: </a:t>
            </a:r>
            <a:r>
              <a:rPr lang="ru-RU" sz="2400" b="1" i="1" dirty="0" smtClean="0"/>
              <a:t>ребенок прижимает печатку к штемпельной подушке с краской и наносит оттиск на бумагу. Для получения другого цвета меняются и мисочка и печатка.</a:t>
            </a:r>
            <a:r>
              <a:rPr lang="ru-RU" sz="2400" b="1" dirty="0" smtClean="0"/>
              <a:t/>
            </a:r>
            <a:br>
              <a:rPr lang="ru-RU" sz="2400" b="1" dirty="0" smtClean="0"/>
            </a:br>
            <a:endParaRPr lang="ru-RU" sz="2200" dirty="0"/>
          </a:p>
        </p:txBody>
      </p:sp>
      <p:pic>
        <p:nvPicPr>
          <p:cNvPr id="2050" name="Picture 2"/>
          <p:cNvPicPr>
            <a:picLocks noGrp="1" noChangeAspect="1" noChangeArrowheads="1"/>
          </p:cNvPicPr>
          <p:nvPr>
            <p:ph idx="1"/>
          </p:nvPr>
        </p:nvPicPr>
        <p:blipFill>
          <a:blip r:embed="rId2" cstate="email"/>
          <a:srcRect/>
          <a:stretch>
            <a:fillRect/>
          </a:stretch>
        </p:blipFill>
        <p:spPr bwMode="auto">
          <a:xfrm>
            <a:off x="611560" y="4437112"/>
            <a:ext cx="1944216" cy="22206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1" name="Picture 3"/>
          <p:cNvPicPr>
            <a:picLocks noChangeAspect="1" noChangeArrowheads="1"/>
          </p:cNvPicPr>
          <p:nvPr/>
        </p:nvPicPr>
        <p:blipFill>
          <a:blip r:embed="rId3" cstate="email"/>
          <a:srcRect/>
          <a:stretch>
            <a:fillRect/>
          </a:stretch>
        </p:blipFill>
        <p:spPr bwMode="auto">
          <a:xfrm>
            <a:off x="3059832" y="4509120"/>
            <a:ext cx="3240360" cy="21552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171" name="Picture 3"/>
          <p:cNvPicPr>
            <a:picLocks noChangeAspect="1" noChangeArrowheads="1"/>
          </p:cNvPicPr>
          <p:nvPr/>
        </p:nvPicPr>
        <p:blipFill>
          <a:blip r:embed="rId4" cstate="email"/>
          <a:srcRect/>
          <a:stretch>
            <a:fillRect/>
          </a:stretch>
        </p:blipFill>
        <p:spPr bwMode="auto">
          <a:xfrm>
            <a:off x="6876256" y="4509120"/>
            <a:ext cx="1656184" cy="203838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666530"/>
          </a:xfrm>
        </p:spPr>
        <p:txBody>
          <a:bodyPr>
            <a:normAutofit fontScale="90000"/>
          </a:bodyPr>
          <a:lstStyle/>
          <a:p>
            <a:pPr algn="l"/>
            <a:r>
              <a:rPr lang="ru-RU" sz="38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            Оттиск пенопластом, поролоном</a:t>
            </a:r>
            <a:r>
              <a:rPr lang="ru-RU" sz="2400" b="1" dirty="0" smtClean="0"/>
              <a:t/>
            </a:r>
            <a:br>
              <a:rPr lang="ru-RU" sz="2400" b="1" dirty="0" smtClean="0"/>
            </a:br>
            <a:r>
              <a:rPr lang="ru-RU" sz="2400" b="1" u="sng" dirty="0" smtClean="0"/>
              <a:t>Возраст:</a:t>
            </a:r>
            <a:r>
              <a:rPr lang="ru-RU" sz="2400" b="1" i="1" dirty="0" smtClean="0"/>
              <a:t> от четырех лет.</a:t>
            </a:r>
            <a:br>
              <a:rPr lang="ru-RU" sz="2400" b="1" i="1" dirty="0" smtClean="0"/>
            </a:br>
            <a:r>
              <a:rPr lang="ru-RU" sz="2400" b="1" u="sng" dirty="0" smtClean="0"/>
              <a:t>Средства выразительности: </a:t>
            </a:r>
            <a:r>
              <a:rPr lang="ru-RU" sz="2400" b="1" i="1" dirty="0" smtClean="0"/>
              <a:t>пятно, фактура, цвет.</a:t>
            </a:r>
            <a:br>
              <a:rPr lang="ru-RU" sz="2400" b="1" i="1" dirty="0" smtClean="0"/>
            </a:br>
            <a:r>
              <a:rPr lang="ru-RU" sz="2400" b="1" u="sng" dirty="0" smtClean="0"/>
              <a:t>Материалы:</a:t>
            </a:r>
            <a:r>
              <a:rPr lang="ru-RU" sz="2400" b="1" i="1" dirty="0" smtClean="0"/>
              <a:t> мисочка или пластиковая коробочка, в которую вложена штемпельная подушка из тонкого поролона, пропитанного гуашью, плотная бумага любого цвета и размера, кусочки пенопласта.</a:t>
            </a:r>
            <a:br>
              <a:rPr lang="ru-RU" sz="2400" b="1" i="1" dirty="0" smtClean="0"/>
            </a:br>
            <a:r>
              <a:rPr lang="ru-RU" sz="2400" b="1" u="sng" dirty="0" smtClean="0"/>
              <a:t>Способ   получения   изображения:   </a:t>
            </a:r>
            <a:r>
              <a:rPr lang="ru-RU" sz="2400" b="1" i="1" dirty="0" smtClean="0"/>
              <a:t>ребенок  прижимает  пенопласт , поролон  к штемпельной подушке с краской и наносит оттиск на бумагу. Чтобы получить другой цвет, меняются и мисочка и пенопласт. </a:t>
            </a:r>
            <a:r>
              <a:rPr lang="ru-RU" sz="2400" b="1" dirty="0" smtClean="0"/>
              <a:t/>
            </a:r>
            <a:br>
              <a:rPr lang="ru-RU" sz="2400" b="1" dirty="0" smtClean="0"/>
            </a:br>
            <a:endParaRPr lang="ru-RU" sz="2200" dirty="0"/>
          </a:p>
        </p:txBody>
      </p:sp>
      <p:pic>
        <p:nvPicPr>
          <p:cNvPr id="4" name="Содержимое 6" descr="DSC04899.JPG"/>
          <p:cNvPicPr>
            <a:picLocks noGrp="1" noChangeAspect="1"/>
          </p:cNvPicPr>
          <p:nvPr>
            <p:ph idx="1"/>
          </p:nvPr>
        </p:nvPicPr>
        <p:blipFill>
          <a:blip r:embed="rId2" cstate="email"/>
          <a:srcRect/>
          <a:stretch>
            <a:fillRect/>
          </a:stretch>
        </p:blipFill>
        <p:spPr>
          <a:xfrm>
            <a:off x="3347864" y="4437112"/>
            <a:ext cx="3195210" cy="20712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P1140486.JPG"/>
          <p:cNvPicPr>
            <a:picLocks noChangeAspect="1"/>
          </p:cNvPicPr>
          <p:nvPr/>
        </p:nvPicPr>
        <p:blipFill>
          <a:blip r:embed="rId3" cstate="email"/>
          <a:srcRect/>
          <a:stretch>
            <a:fillRect/>
          </a:stretch>
        </p:blipFill>
        <p:spPr bwMode="auto">
          <a:xfrm>
            <a:off x="7020272" y="4365104"/>
            <a:ext cx="1599642" cy="21328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descr="P1140199.JPG"/>
          <p:cNvPicPr>
            <a:picLocks noChangeAspect="1"/>
          </p:cNvPicPr>
          <p:nvPr/>
        </p:nvPicPr>
        <p:blipFill>
          <a:blip r:embed="rId4" cstate="email"/>
          <a:srcRect/>
          <a:stretch>
            <a:fillRect/>
          </a:stretch>
        </p:blipFill>
        <p:spPr bwMode="auto">
          <a:xfrm>
            <a:off x="1115616" y="4365104"/>
            <a:ext cx="1728093" cy="22846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66530"/>
          </a:xfrm>
        </p:spPr>
        <p:txBody>
          <a:bodyPr>
            <a:normAutofit/>
          </a:bodyPr>
          <a:lstStyle/>
          <a:p>
            <a:pPr algn="l"/>
            <a:r>
              <a:rPr lang="ru-RU" sz="3800" b="1" i="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           Оттиск смятой бумагой.</a:t>
            </a:r>
            <a:r>
              <a:rPr lang="ru-RU" sz="2400" b="1" i="1" dirty="0" smtClean="0"/>
              <a:t/>
            </a:r>
            <a:br>
              <a:rPr lang="ru-RU" sz="2400" b="1" i="1" dirty="0" smtClean="0"/>
            </a:br>
            <a:r>
              <a:rPr lang="ru-RU" sz="2400" b="1" u="sng" dirty="0" smtClean="0"/>
              <a:t>Возраст:</a:t>
            </a:r>
            <a:r>
              <a:rPr lang="ru-RU" sz="2400" b="1" i="1" dirty="0" smtClean="0"/>
              <a:t> от четырех лет.</a:t>
            </a:r>
            <a:br>
              <a:rPr lang="ru-RU" sz="2400" b="1" i="1" dirty="0" smtClean="0"/>
            </a:br>
            <a:r>
              <a:rPr lang="ru-RU" sz="2400" b="1" u="sng" dirty="0" smtClean="0"/>
              <a:t>Средства выразительности: </a:t>
            </a:r>
            <a:r>
              <a:rPr lang="ru-RU" sz="2400" b="1" i="1" dirty="0" smtClean="0"/>
              <a:t>пятно, фактура, цвет.</a:t>
            </a:r>
            <a:br>
              <a:rPr lang="ru-RU" sz="2400" b="1" i="1" dirty="0" smtClean="0"/>
            </a:br>
            <a:r>
              <a:rPr lang="ru-RU" sz="2400" b="1" u="sng" dirty="0" smtClean="0"/>
              <a:t>Материалы: </a:t>
            </a:r>
            <a:r>
              <a:rPr lang="ru-RU" sz="2400" b="1" i="1" dirty="0" smtClean="0"/>
              <a:t>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a:t>
            </a:r>
            <a:br>
              <a:rPr lang="ru-RU" sz="2400" b="1" i="1" dirty="0" smtClean="0"/>
            </a:br>
            <a:r>
              <a:rPr lang="ru-RU" sz="2400" b="1" u="sng" dirty="0" smtClean="0"/>
              <a:t>Способ получения изображения: </a:t>
            </a:r>
            <a:r>
              <a:rPr lang="ru-RU" sz="2400" b="1" i="1" dirty="0" smtClean="0"/>
              <a:t>ребенок прижимает смятую бумагу к штемпельной подушке с краской и наносит оттиск на бумагу. Чтобы получить другой цвет, меняются и блюдце и смятая бумага. </a:t>
            </a:r>
            <a:r>
              <a:rPr lang="ru-RU" sz="2400" b="1" dirty="0" smtClean="0"/>
              <a:t/>
            </a:r>
            <a:br>
              <a:rPr lang="ru-RU" sz="2400" b="1" dirty="0" smtClean="0"/>
            </a:br>
            <a:endParaRPr lang="ru-RU" sz="2200" dirty="0"/>
          </a:p>
        </p:txBody>
      </p:sp>
      <p:pic>
        <p:nvPicPr>
          <p:cNvPr id="6146" name="Picture 2"/>
          <p:cNvPicPr>
            <a:picLocks noChangeAspect="1" noChangeArrowheads="1"/>
          </p:cNvPicPr>
          <p:nvPr/>
        </p:nvPicPr>
        <p:blipFill>
          <a:blip r:embed="rId2" cstate="email"/>
          <a:srcRect/>
          <a:stretch>
            <a:fillRect/>
          </a:stretch>
        </p:blipFill>
        <p:spPr bwMode="auto">
          <a:xfrm>
            <a:off x="539552" y="4725144"/>
            <a:ext cx="2448272" cy="19741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147" name="Picture 3"/>
          <p:cNvPicPr>
            <a:picLocks noGrp="1" noChangeAspect="1" noChangeArrowheads="1"/>
          </p:cNvPicPr>
          <p:nvPr>
            <p:ph idx="1"/>
          </p:nvPr>
        </p:nvPicPr>
        <p:blipFill>
          <a:blip r:embed="rId3" cstate="email"/>
          <a:srcRect/>
          <a:stretch>
            <a:fillRect/>
          </a:stretch>
        </p:blipFill>
        <p:spPr bwMode="auto">
          <a:xfrm>
            <a:off x="7020272" y="4365104"/>
            <a:ext cx="1821498" cy="22768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S6001539.JPG"/>
          <p:cNvPicPr/>
          <p:nvPr/>
        </p:nvPicPr>
        <p:blipFill>
          <a:blip r:embed="rId4" cstate="email"/>
          <a:stretch>
            <a:fillRect/>
          </a:stretch>
        </p:blipFill>
        <p:spPr>
          <a:xfrm>
            <a:off x="3707904" y="4653136"/>
            <a:ext cx="2664296" cy="19442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052736"/>
            <a:ext cx="8229600" cy="4104456"/>
          </a:xfrm>
        </p:spPr>
        <p:txBody>
          <a:bodyPr>
            <a:noAutofit/>
          </a:bodyPr>
          <a:lstStyle/>
          <a:p>
            <a:pPr algn="l"/>
            <a:r>
              <a:rPr lang="ru-RU" sz="2200" b="1" u="sng" dirty="0" smtClean="0"/>
              <a:t>Возраст: </a:t>
            </a:r>
            <a:r>
              <a:rPr lang="ru-RU" sz="2200" b="1" i="1" dirty="0" smtClean="0"/>
              <a:t>от 2 лет.</a:t>
            </a:r>
            <a:br>
              <a:rPr lang="ru-RU" sz="2200" b="1" i="1" dirty="0" smtClean="0"/>
            </a:br>
            <a:r>
              <a:rPr lang="ru-RU" sz="2200" b="1" u="sng" dirty="0" smtClean="0"/>
              <a:t>Средства выразительности: </a:t>
            </a:r>
            <a:r>
              <a:rPr lang="ru-RU" sz="2200" b="1" i="1" dirty="0" smtClean="0"/>
              <a:t>пятно, фактура, цвет.</a:t>
            </a:r>
            <a:br>
              <a:rPr lang="ru-RU" sz="2200" b="1" i="1" dirty="0" smtClean="0"/>
            </a:br>
            <a:r>
              <a:rPr lang="ru-RU" sz="2200" b="1" u="sng" dirty="0" smtClean="0"/>
              <a:t>Материалы:</a:t>
            </a:r>
            <a:r>
              <a:rPr lang="ru-RU" sz="2200" b="1" i="1" dirty="0" smtClean="0"/>
              <a:t> 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a:t>
            </a:r>
            <a:br>
              <a:rPr lang="ru-RU" sz="2200" b="1" i="1" dirty="0" smtClean="0"/>
            </a:br>
            <a:r>
              <a:rPr lang="ru-RU" sz="2200" b="1" u="sng" dirty="0" smtClean="0"/>
              <a:t>Способ получения изображения: </a:t>
            </a:r>
            <a:r>
              <a:rPr lang="ru-RU" sz="2200" b="1" i="1" dirty="0" smtClean="0"/>
              <a:t>ребенок прижимает смятую бумагу к штемпельной подушке с краской и наносит оттиск на бумагу. Чтобы получить другой цвет, меняются и блюдце и смятая бумага.</a:t>
            </a:r>
            <a:endParaRPr lang="ru-RU" sz="2200" b="1" i="1" dirty="0"/>
          </a:p>
        </p:txBody>
      </p:sp>
      <p:sp>
        <p:nvSpPr>
          <p:cNvPr id="3" name="Содержимое 2"/>
          <p:cNvSpPr>
            <a:spLocks noGrp="1"/>
          </p:cNvSpPr>
          <p:nvPr>
            <p:ph idx="1"/>
          </p:nvPr>
        </p:nvSpPr>
        <p:spPr>
          <a:xfrm>
            <a:off x="457200" y="5805264"/>
            <a:ext cx="8229600" cy="320899"/>
          </a:xfrm>
        </p:spPr>
        <p:txBody>
          <a:bodyPr>
            <a:normAutofit fontScale="55000" lnSpcReduction="20000"/>
          </a:bodyPr>
          <a:lstStyle/>
          <a:p>
            <a:endParaRPr lang="ru-RU" dirty="0"/>
          </a:p>
        </p:txBody>
      </p:sp>
      <p:sp>
        <p:nvSpPr>
          <p:cNvPr id="9217" name="Rectangle 1"/>
          <p:cNvSpPr>
            <a:spLocks noChangeArrowheads="1"/>
          </p:cNvSpPr>
          <p:nvPr/>
        </p:nvSpPr>
        <p:spPr bwMode="auto">
          <a:xfrm>
            <a:off x="179512" y="260648"/>
            <a:ext cx="8712968"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38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3800" b="1" i="1" u="none" strike="noStrike" cap="none" normalizeH="0" baseline="0" dirty="0" smtClean="0">
                <a:ln>
                  <a:solidFill>
                    <a:schemeClr val="tx1"/>
                  </a:solidFill>
                </a:ln>
                <a:solidFill>
                  <a:srgbClr val="000000"/>
                </a:solidFill>
                <a:effectLst/>
                <a:latin typeface="Arial" pitchFamily="34" charset="0"/>
                <a:ea typeface="Times New Roman" pitchFamily="18" charset="0"/>
                <a:cs typeface="Arial" pitchFamily="34" charset="0"/>
              </a:rPr>
              <a:t>  </a:t>
            </a:r>
            <a:r>
              <a:rPr kumimoji="0" lang="ru-RU" sz="3800" b="1" i="1" u="none" strike="noStrike" normalizeH="0" baseline="0"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Тампонирование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3800" b="1" i="1" u="none" strike="noStrike" normalizeH="0" baseline="0"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ватными палочками, карандашом</a:t>
            </a:r>
            <a:endParaRPr kumimoji="0" lang="ru-RU" sz="3800" b="1" i="0" u="none" strike="noStrike" normalizeH="0" baseline="0"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6" name="Рисунок 5" descr="P1140196.JPG"/>
          <p:cNvPicPr>
            <a:picLocks noChangeAspect="1"/>
          </p:cNvPicPr>
          <p:nvPr/>
        </p:nvPicPr>
        <p:blipFill>
          <a:blip r:embed="rId2" cstate="email"/>
          <a:srcRect/>
          <a:stretch>
            <a:fillRect/>
          </a:stretch>
        </p:blipFill>
        <p:spPr bwMode="auto">
          <a:xfrm>
            <a:off x="6948264" y="4437112"/>
            <a:ext cx="1656184" cy="22082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218" name="Picture 2"/>
          <p:cNvPicPr>
            <a:picLocks noChangeAspect="1" noChangeArrowheads="1"/>
          </p:cNvPicPr>
          <p:nvPr/>
        </p:nvPicPr>
        <p:blipFill>
          <a:blip r:embed="rId3" cstate="email"/>
          <a:srcRect/>
          <a:stretch>
            <a:fillRect/>
          </a:stretch>
        </p:blipFill>
        <p:spPr bwMode="auto">
          <a:xfrm>
            <a:off x="3635896" y="4797152"/>
            <a:ext cx="2664296" cy="17535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descr="S6002900.JPG"/>
          <p:cNvPicPr/>
          <p:nvPr/>
        </p:nvPicPr>
        <p:blipFill>
          <a:blip r:embed="rId4" cstate="email"/>
          <a:stretch>
            <a:fillRect/>
          </a:stretch>
        </p:blipFill>
        <p:spPr>
          <a:xfrm>
            <a:off x="467544" y="4869160"/>
            <a:ext cx="2592288" cy="16561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4666530"/>
          </a:xfrm>
        </p:spPr>
        <p:txBody>
          <a:bodyPr>
            <a:normAutofit fontScale="90000"/>
          </a:bodyPr>
          <a:lstStyle/>
          <a:p>
            <a:pPr algn="l"/>
            <a:r>
              <a:rPr lang="ru-RU" sz="4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Монотипия предметная.</a:t>
            </a:r>
            <a:r>
              <a:rPr lang="ru-RU" sz="2400" b="1" dirty="0" smtClean="0"/>
              <a:t/>
            </a:r>
            <a:br>
              <a:rPr lang="ru-RU" sz="2400" b="1" dirty="0" smtClean="0"/>
            </a:br>
            <a:r>
              <a:rPr lang="ru-RU" sz="2400" b="1" u="sng" dirty="0" smtClean="0"/>
              <a:t>Возраст:</a:t>
            </a:r>
            <a:r>
              <a:rPr lang="ru-RU" sz="2400" b="1" i="1" dirty="0" smtClean="0"/>
              <a:t> от пяти лет.</a:t>
            </a:r>
            <a:br>
              <a:rPr lang="ru-RU" sz="2400" b="1" i="1" dirty="0" smtClean="0"/>
            </a:br>
            <a:r>
              <a:rPr lang="ru-RU" sz="2400" b="1" u="sng" dirty="0" smtClean="0"/>
              <a:t>Средства выразительности: </a:t>
            </a:r>
            <a:r>
              <a:rPr lang="ru-RU" sz="2400" b="1" i="1" dirty="0" smtClean="0"/>
              <a:t>пятно, цвет, симметрия.</a:t>
            </a:r>
            <a:br>
              <a:rPr lang="ru-RU" sz="2400" b="1" i="1" dirty="0" smtClean="0"/>
            </a:br>
            <a:r>
              <a:rPr lang="ru-RU" sz="2400" b="1" u="sng" dirty="0" smtClean="0"/>
              <a:t>Материалы:</a:t>
            </a:r>
            <a:r>
              <a:rPr lang="ru-RU" sz="2400" b="1" i="1" dirty="0" smtClean="0"/>
              <a:t> плотная бумага любого цвета, кисти, гуашь или акварель.</a:t>
            </a:r>
            <a:br>
              <a:rPr lang="ru-RU" sz="2400" b="1" i="1" dirty="0" smtClean="0"/>
            </a:br>
            <a:r>
              <a:rPr lang="ru-RU" sz="2400" b="1" u="sng" dirty="0" smtClean="0"/>
              <a:t>Способ получения изображения: </a:t>
            </a:r>
            <a:r>
              <a:rPr lang="ru-RU" sz="2400" b="1" i="1" dirty="0" smtClean="0"/>
              <a:t>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a:t>
            </a:r>
            <a:r>
              <a:rPr lang="ru-RU" sz="2400" b="1" dirty="0" smtClean="0"/>
              <a:t/>
            </a:r>
            <a:br>
              <a:rPr lang="ru-RU" sz="2400" b="1" dirty="0" smtClean="0"/>
            </a:br>
            <a:endParaRPr lang="ru-RU" sz="2200" dirty="0"/>
          </a:p>
        </p:txBody>
      </p:sp>
      <p:pic>
        <p:nvPicPr>
          <p:cNvPr id="10242" name="Picture 2"/>
          <p:cNvPicPr>
            <a:picLocks noChangeAspect="1" noChangeArrowheads="1"/>
          </p:cNvPicPr>
          <p:nvPr/>
        </p:nvPicPr>
        <p:blipFill>
          <a:blip r:embed="rId2" cstate="email"/>
          <a:srcRect/>
          <a:stretch>
            <a:fillRect/>
          </a:stretch>
        </p:blipFill>
        <p:spPr bwMode="auto">
          <a:xfrm>
            <a:off x="467544" y="4653136"/>
            <a:ext cx="2730003" cy="19259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44" name="Picture 4"/>
          <p:cNvPicPr>
            <a:picLocks noChangeAspect="1" noChangeArrowheads="1"/>
          </p:cNvPicPr>
          <p:nvPr/>
        </p:nvPicPr>
        <p:blipFill>
          <a:blip r:embed="rId3" cstate="email"/>
          <a:srcRect/>
          <a:stretch>
            <a:fillRect/>
          </a:stretch>
        </p:blipFill>
        <p:spPr bwMode="auto">
          <a:xfrm>
            <a:off x="3779912" y="4437112"/>
            <a:ext cx="1656184" cy="21116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147" name="Picture 3"/>
          <p:cNvPicPr>
            <a:picLocks noGrp="1" noChangeAspect="1" noChangeArrowheads="1"/>
          </p:cNvPicPr>
          <p:nvPr>
            <p:ph idx="1"/>
          </p:nvPr>
        </p:nvPicPr>
        <p:blipFill>
          <a:blip r:embed="rId4" cstate="email"/>
          <a:srcRect/>
          <a:stretch>
            <a:fillRect/>
          </a:stretch>
        </p:blipFill>
        <p:spPr bwMode="auto">
          <a:xfrm>
            <a:off x="5940152" y="4581128"/>
            <a:ext cx="2520280" cy="18902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66530"/>
          </a:xfrm>
        </p:spPr>
        <p:txBody>
          <a:bodyPr>
            <a:normAutofit fontScale="90000"/>
          </a:bodyPr>
          <a:lstStyle/>
          <a:p>
            <a:pPr algn="l"/>
            <a:r>
              <a:rPr lang="ru-RU" sz="4200" b="1" dirty="0" smtClean="0">
                <a:solidFill>
                  <a:srgbClr val="FFFF00"/>
                </a:solidFill>
              </a:rPr>
              <a:t>          </a:t>
            </a:r>
            <a:r>
              <a:rPr lang="ru-RU" sz="42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Кляксография</a:t>
            </a:r>
            <a:r>
              <a:rPr lang="ru-RU" sz="42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 обычная.</a:t>
            </a:r>
            <a:r>
              <a:rPr lang="ru-RU" sz="2400" b="1" dirty="0" smtClean="0"/>
              <a:t/>
            </a:r>
            <a:br>
              <a:rPr lang="ru-RU" sz="2400" b="1" dirty="0" smtClean="0"/>
            </a:br>
            <a:r>
              <a:rPr lang="ru-RU" sz="2400" b="1" u="sng" dirty="0" smtClean="0"/>
              <a:t>Возраст:</a:t>
            </a:r>
            <a:r>
              <a:rPr lang="ru-RU" sz="2400" b="1" i="1" dirty="0" smtClean="0"/>
              <a:t> от пяти лет.</a:t>
            </a:r>
            <a:br>
              <a:rPr lang="ru-RU" sz="2400" b="1" i="1" dirty="0" smtClean="0"/>
            </a:br>
            <a:r>
              <a:rPr lang="ru-RU" sz="2400" b="1" u="sng" dirty="0" smtClean="0"/>
              <a:t>Средства выразительности</a:t>
            </a:r>
            <a:r>
              <a:rPr lang="ru-RU" sz="2400" b="1" i="1" dirty="0" smtClean="0"/>
              <a:t>: пятно.</a:t>
            </a:r>
            <a:br>
              <a:rPr lang="ru-RU" sz="2400" b="1" i="1" dirty="0" smtClean="0"/>
            </a:br>
            <a:r>
              <a:rPr lang="ru-RU" sz="2400" b="1" u="sng" dirty="0" smtClean="0"/>
              <a:t>Материалы: </a:t>
            </a:r>
            <a:r>
              <a:rPr lang="ru-RU" sz="2400" b="1" i="1" dirty="0" smtClean="0"/>
              <a:t>бумага, тушь либо жидко разведенная гуашь в мисочке, пластиковая ложечка.</a:t>
            </a:r>
            <a:br>
              <a:rPr lang="ru-RU" sz="2400" b="1" i="1" dirty="0" smtClean="0"/>
            </a:br>
            <a:r>
              <a:rPr lang="ru-RU" sz="2400" b="1" i="1" dirty="0" smtClean="0"/>
              <a:t> </a:t>
            </a:r>
            <a:r>
              <a:rPr lang="ru-RU" sz="2400" b="1" u="sng" dirty="0" smtClean="0"/>
              <a:t>Способ получения изображения: </a:t>
            </a:r>
            <a:r>
              <a:rPr lang="ru-RU" sz="2400" b="1" i="1" dirty="0" smtClean="0"/>
              <a:t>ребенок зачерпывает гуашь пластиковой ложкой и выливает на бумагу. В результате получаются пятна в произвольном порядке. Затем лист накрывается другим листом и прижимается (можно согнуть исходный лист пополам, на одну половину капнуть тушь, а другой его прикрыть). Далее верхний лист снимается, изображение рассматривается: определяется, на что оно похоже. Недостающие детали дорисовываются.</a:t>
            </a:r>
            <a:r>
              <a:rPr lang="ru-RU" sz="2400" b="1" dirty="0" smtClean="0"/>
              <a:t/>
            </a:r>
            <a:br>
              <a:rPr lang="ru-RU" sz="2400" b="1" dirty="0" smtClean="0"/>
            </a:br>
            <a:endParaRPr lang="ru-RU" sz="2200" dirty="0"/>
          </a:p>
        </p:txBody>
      </p:sp>
      <p:pic>
        <p:nvPicPr>
          <p:cNvPr id="4" name="Picture 7" descr="Рисунок11"/>
          <p:cNvPicPr>
            <a:picLocks noGrp="1" noChangeAspect="1" noChangeArrowheads="1"/>
          </p:cNvPicPr>
          <p:nvPr>
            <p:ph idx="1"/>
          </p:nvPr>
        </p:nvPicPr>
        <p:blipFill>
          <a:blip r:embed="rId2" cstate="email"/>
          <a:srcRect/>
          <a:stretch>
            <a:fillRect/>
          </a:stretch>
        </p:blipFill>
        <p:spPr bwMode="auto">
          <a:xfrm>
            <a:off x="3347864" y="4869160"/>
            <a:ext cx="2304256" cy="17327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8" descr="655"/>
          <p:cNvPicPr>
            <a:picLocks noChangeAspect="1" noChangeArrowheads="1"/>
          </p:cNvPicPr>
          <p:nvPr/>
        </p:nvPicPr>
        <p:blipFill>
          <a:blip r:embed="rId3" cstate="email"/>
          <a:srcRect/>
          <a:stretch>
            <a:fillRect/>
          </a:stretch>
        </p:blipFill>
        <p:spPr bwMode="auto">
          <a:xfrm>
            <a:off x="827584" y="4869160"/>
            <a:ext cx="1800225" cy="18002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4" descr="0_b913_f03e3ef2_L"/>
          <p:cNvPicPr>
            <a:picLocks noChangeAspect="1" noChangeArrowheads="1"/>
          </p:cNvPicPr>
          <p:nvPr/>
        </p:nvPicPr>
        <p:blipFill>
          <a:blip r:embed="rId4" cstate="email"/>
          <a:srcRect/>
          <a:stretch>
            <a:fillRect/>
          </a:stretch>
        </p:blipFill>
        <p:spPr bwMode="auto">
          <a:xfrm>
            <a:off x="6300192" y="4797152"/>
            <a:ext cx="1696445" cy="18725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66530"/>
          </a:xfrm>
        </p:spPr>
        <p:txBody>
          <a:bodyPr>
            <a:normAutofit/>
          </a:bodyPr>
          <a:lstStyle/>
          <a:p>
            <a:pPr algn="l"/>
            <a:r>
              <a:rPr lang="ru-RU" sz="2400" b="1" dirty="0" smtClean="0"/>
              <a:t/>
            </a:r>
            <a:br>
              <a:rPr lang="ru-RU" sz="2400" b="1" dirty="0" smtClean="0"/>
            </a:br>
            <a:endParaRPr lang="ru-RU" sz="2200" dirty="0"/>
          </a:p>
        </p:txBody>
      </p:sp>
      <p:pic>
        <p:nvPicPr>
          <p:cNvPr id="8"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9" name="Содержимое 8"/>
          <p:cNvSpPr>
            <a:spLocks noGrp="1"/>
          </p:cNvSpPr>
          <p:nvPr>
            <p:ph idx="1"/>
          </p:nvPr>
        </p:nvSpPr>
        <p:spPr>
          <a:xfrm>
            <a:off x="457200" y="5877272"/>
            <a:ext cx="8229600" cy="248891"/>
          </a:xfrm>
        </p:spPr>
        <p:txBody>
          <a:bodyPr>
            <a:normAutofit fontScale="32500" lnSpcReduction="20000"/>
          </a:bodyPr>
          <a:lstStyle/>
          <a:p>
            <a:endParaRPr lang="ru-RU" dirty="0"/>
          </a:p>
        </p:txBody>
      </p:sp>
    </p:spTree>
  </p:cSld>
  <p:clrMapOvr>
    <a:masterClrMapping/>
  </p:clrMapOvr>
  <p:transition>
    <p:split dir="in"/>
  </p:transition>
  <p:timing>
    <p:tnLst>
      <p:par>
        <p:cTn id="1" dur="indefinite" restart="never" nodeType="tmRoot"/>
      </p:par>
    </p:tnLst>
  </p:timing>
</p:sld>
</file>

<file path=ppt/theme/theme1.xml><?xml version="1.0" encoding="utf-8"?>
<a:theme xmlns:a="http://schemas.openxmlformats.org/drawingml/2006/main" name="TS030007997">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6F49AF-1D87-48F1-8DA1-7EA3423163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1335</TotalTime>
  <Words>45</Words>
  <Application>Microsoft Office PowerPoint</Application>
  <PresentationFormat>Экран (4:3)</PresentationFormat>
  <Paragraphs>11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TS030007997</vt:lpstr>
      <vt:lpstr>Нетрадиционная техника рисования</vt:lpstr>
      <vt:lpstr>  Рисование пальчиками и ладошкой. Возраст: от двух лет. Средства выразительности: пятно, цвет, фантастический силуэт. Материалы: широкие блюдечки с гуашью, кисть, плотная бумага любого цвета, листы большого формата, салфетки. Способ получения изображения: ребенок опускает в гуашь ладошку (палец)или окрашивает с помощью кисточки (с пяти лет) и делает отпечаток на бумаге. Рисуют и правой и левой руками, окрашенными разными цветами. После работы руки вытираются салфеткой, затем гуашь легко смывается. </vt:lpstr>
      <vt:lpstr>Оттиск печатками из овощей и фруктов Возраст: от трех лет. Средства выразительности: пятно, фактура, цвет.   Материалы: мисочка либо пластиковая коробочка, в которую вложена штемпельная подушка из тонкого поролона, пропитанного гуашью, плотная бумага любого цвета и размера, печатки из картофеля.  Способ получения изображения: ребенок прижимает печатку к штемпельной подушке с краской и наносит оттиск на бумагу. Для получения другого цвета меняются и мисочка и печатка. </vt:lpstr>
      <vt:lpstr>            Оттиск пенопластом, поролоном Возраст: от четырех лет. Средства выразительности: пятно, фактура, цвет. Материалы: мисочка или пластиковая коробочка, в которую вложена штемпельная подушка из тонкого поролона, пропитанного гуашью, плотная бумага любого цвета и размера, кусочки пенопласта. Способ   получения   изображения:   ребенок  прижимает  пенопласт , поролон  к штемпельной подушке с краской и наносит оттиск на бумагу. Чтобы получить другой цвет, меняются и мисочка и пенопласт.  </vt:lpstr>
      <vt:lpstr>           Оттиск смятой бумагой. Возраст: от четырех лет. Средства выразительности: пятно, фактура, цвет. Материалы: 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 Способ получения изображения: ребенок прижимает смятую бумагу к штемпельной подушке с краской и наносит оттиск на бумагу. Чтобы получить другой цвет, меняются и блюдце и смятая бумага.  </vt:lpstr>
      <vt:lpstr>Возраст: от 2 лет. Средства выразительности: пятно, фактура, цвет. Материалы: 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 Способ получения изображения: ребенок прижимает смятую бумагу к штемпельной подушке с краской и наносит оттиск на бумагу. Чтобы получить другой цвет, меняются и блюдце и смятая бумага.</vt:lpstr>
      <vt:lpstr>           Монотипия предметная. Возраст: от пяти лет. Средства выразительности: пятно, цвет, симметрия. Материалы: плотная бумага любого цвета, кисти, гуашь или акварель. Способ получения изображения: 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 </vt:lpstr>
      <vt:lpstr>          Кляксография обычная. Возраст: от пяти лет. Средства выразительности: пятно. Материалы: бумага, тушь либо жидко разведенная гуашь в мисочке, пластиковая ложечка.  Способ получения изображения: ребенок зачерпывает гуашь пластиковой ложкой и выливает на бумагу. В результате получаются пятна в произвольном порядке. Затем лист накрывается другим листом и прижимается (можно согнуть исходный лист пополам, на одну половину капнуть тушь, а другой его прикрыть). Далее верхний лист снимается, изображение рассматривается: определяется, на что оно похоже. Недостающие детали дорисовываются.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Нетрадиционная техника рисования</dc:title>
  <dc:creator>Dima</dc:creator>
  <cp:lastModifiedBy>ПК</cp:lastModifiedBy>
  <cp:revision>144</cp:revision>
  <dcterms:created xsi:type="dcterms:W3CDTF">2012-12-08T09:19:48Z</dcterms:created>
  <dcterms:modified xsi:type="dcterms:W3CDTF">2016-02-27T11:43:29Z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TC300079979990</vt:lpwstr>
  </property>
</Properties>
</file>