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8" r:id="rId18"/>
    <p:sldId id="279" r:id="rId19"/>
    <p:sldId id="280" r:id="rId20"/>
    <p:sldId id="271" r:id="rId21"/>
    <p:sldId id="274" r:id="rId22"/>
    <p:sldId id="276" r:id="rId23"/>
    <p:sldId id="277" r:id="rId24"/>
    <p:sldId id="275" r:id="rId25"/>
    <p:sldId id="281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730153C-1E00-4327-8150-FBFB857928B9}" type="datetimeFigureOut">
              <a:rPr lang="ru-RU"/>
              <a:pPr>
                <a:defRPr/>
              </a:pPr>
              <a:t>28.11.2012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DE33DCA-8AAE-4099-AE29-D63EA35FD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321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E33DCA-8AAE-4099-AE29-D63EA35FD12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150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17BE43-A803-4AE6-A03E-8F26DD447A69}" type="slidenum">
              <a:rPr lang="ru-RU" smtClean="0"/>
              <a:pPr eaLnBrk="1" hangingPunct="1"/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7913-F5D5-4187-9E95-2320945B12D8}" type="datetimeFigureOut">
              <a:rPr lang="ru-RU"/>
              <a:pPr>
                <a:defRPr/>
              </a:pPr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C14DA-F8C2-42AE-8DB1-98A711379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010984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40721-3DF5-4CF3-B186-266AD67E1827}" type="datetimeFigureOut">
              <a:rPr lang="ru-RU"/>
              <a:pPr>
                <a:defRPr/>
              </a:pPr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4DBC-BD75-4501-8CCC-BCC0493C2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27253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BD4D2-0240-440B-ACEA-FD69261DFFF1}" type="datetimeFigureOut">
              <a:rPr lang="ru-RU"/>
              <a:pPr>
                <a:defRPr/>
              </a:pPr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E1C3F-7547-418D-82BE-A0719895E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49143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7621D-7C28-44A8-BB0D-F7FB8474A62E}" type="datetimeFigureOut">
              <a:rPr lang="ru-RU"/>
              <a:pPr>
                <a:defRPr/>
              </a:pPr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F59C7-4A01-49AD-832E-535C256CE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484824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285E4-DE8D-4D61-9806-4A59A598C187}" type="datetimeFigureOut">
              <a:rPr lang="ru-RU"/>
              <a:pPr>
                <a:defRPr/>
              </a:pPr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64A82-18B7-442D-9E85-F4E5550BE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881120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B84EA-57FE-47B3-A3A3-0DB59D1A4E31}" type="datetimeFigureOut">
              <a:rPr lang="ru-RU"/>
              <a:pPr>
                <a:defRPr/>
              </a:pPr>
              <a:t>28.11.2012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B3027-7AA8-4684-8B01-8E93C3BBF6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665274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7CBB5-32FB-4012-BD73-E111DAC179EC}" type="datetimeFigureOut">
              <a:rPr lang="ru-RU"/>
              <a:pPr>
                <a:defRPr/>
              </a:pPr>
              <a:t>28.11.2012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3030E-2DE1-4B55-A82B-7A212FB51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398723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F9AB-523D-4CF3-80E6-D8196CBDF4F8}" type="datetimeFigureOut">
              <a:rPr lang="ru-RU"/>
              <a:pPr>
                <a:defRPr/>
              </a:pPr>
              <a:t>28.11.2012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B61CF-70FE-4ECB-95BC-5B7FC73359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24925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F7CA4-A6E7-4C60-A546-22C88D6D77B9}" type="datetimeFigureOut">
              <a:rPr lang="ru-RU"/>
              <a:pPr>
                <a:defRPr/>
              </a:pPr>
              <a:t>28.11.2012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4799B-33ED-475F-A4D0-94BB35735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736525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F00DB-E2AD-4D93-A091-AA361912C228}" type="datetimeFigureOut">
              <a:rPr lang="ru-RU"/>
              <a:pPr>
                <a:defRPr/>
              </a:pPr>
              <a:t>28.11.2012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DB728-3CD5-409C-97AC-A4D9B692C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748453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F170A-22E5-4CB6-A0DA-44CC1117AE50}" type="datetimeFigureOut">
              <a:rPr lang="ru-RU"/>
              <a:pPr>
                <a:defRPr/>
              </a:pPr>
              <a:t>28.11.2012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63F5-985C-419F-8204-FF79807F1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827495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25000">
              <a:srgbClr val="FFFF00"/>
            </a:gs>
            <a:gs pos="75000">
              <a:srgbClr val="92D050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424DBE-FED2-42DF-9CFB-D3D81736CAFD}" type="datetimeFigureOut">
              <a:rPr lang="ru-RU"/>
              <a:pPr>
                <a:defRPr/>
              </a:pPr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A327B8-60A0-488E-9F32-FC195FE82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comp\&#1052;&#1086;&#1080;%20&#1076;&#1086;&#1082;&#1091;&#1084;&#1077;&#1085;&#1090;&#1099;\&#1053;&#1077;&#1076;&#1077;&#1083;&#1103;%20&#1084;&#1072;&#1090;&#1077;&#1084;&#1072;&#1090;&#1080;&#1082;&#1080;\&#1082;&#1074;&#1085;%20&#1084;&#1072;&#1090;&#1077;&#1084;\&#1053;&#1086;&#1074;&#1072;&#1103;%20&#1087;&#1072;&#1087;&#1082;&#1072;\3.mp3" TargetMode="External"/><Relationship Id="rId6" Type="http://schemas.openxmlformats.org/officeDocument/2006/relationships/image" Target="../media/image2.png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comp\&#1052;&#1086;&#1080;%20&#1076;&#1086;&#1082;&#1091;&#1084;&#1077;&#1085;&#1090;&#1099;\&#1053;&#1077;&#1076;&#1077;&#1083;&#1103;%20&#1084;&#1072;&#1090;&#1077;&#1084;&#1072;&#1090;&#1080;&#1082;&#1080;\&#1082;&#1074;&#1085;%20&#1084;&#1072;&#1090;&#1077;&#1084;\&#1053;&#1086;&#1074;&#1072;&#1103;%20&#1087;&#1072;&#1087;&#1082;&#1072;\051%20&#1053;&#1080;&#1095;&#1077;&#1075;&#1086;%20&#1085;&#1072;%20&#1089;&#1074;&#1077;&#1090;&#1077;%20&#1083;&#1091;&#1095;&#1096;&#1077;%20&#1085;&#1077;&#1090;&#1091;.mp3" TargetMode="External"/><Relationship Id="rId5" Type="http://schemas.openxmlformats.org/officeDocument/2006/relationships/image" Target="../media/image16.png"/><Relationship Id="rId4" Type="http://schemas.openxmlformats.org/officeDocument/2006/relationships/slide" Target="slide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cetavegetariana.com/wp-content/uploads/peras.jpg-" TargetMode="External"/><Relationship Id="rId13" Type="http://schemas.openxmlformats.org/officeDocument/2006/relationships/hyperlink" Target="http://live2learntoys.co.uk/ABACUS.jpg-" TargetMode="External"/><Relationship Id="rId3" Type="http://schemas.openxmlformats.org/officeDocument/2006/relationships/hyperlink" Target="http://thecenter2000.com/ursa/confused.jpg-" TargetMode="External"/><Relationship Id="rId7" Type="http://schemas.openxmlformats.org/officeDocument/2006/relationships/hyperlink" Target="http://www.life-stories.ru/images/3919.jpg-" TargetMode="External"/><Relationship Id="rId12" Type="http://schemas.openxmlformats.org/officeDocument/2006/relationships/hyperlink" Target="http://sport.gorodkirov.ru/pictures/news5/190210-04.jpg-" TargetMode="External"/><Relationship Id="rId2" Type="http://schemas.openxmlformats.org/officeDocument/2006/relationships/hyperlink" Target="http://s53.radikal.ru/i142/0911/6c/8963eb244f5f.jpg-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elec.ru/files/133/000000497/picture/02.jpg-" TargetMode="External"/><Relationship Id="rId11" Type="http://schemas.openxmlformats.org/officeDocument/2006/relationships/hyperlink" Target="http://arxangelo.files.wordpress.com/2010/05/resampled-19b9f03c97f2f22d48f6c6e94dcaf788_2231.jpg-" TargetMode="External"/><Relationship Id="rId5" Type="http://schemas.openxmlformats.org/officeDocument/2006/relationships/hyperlink" Target="http://www.prezent.bz/contents/media/t_6330116.jpg-" TargetMode="External"/><Relationship Id="rId10" Type="http://schemas.openxmlformats.org/officeDocument/2006/relationships/hyperlink" Target="http://www.lenagold.ru/fon/clipart/s/simb/znak10.jpg-" TargetMode="External"/><Relationship Id="rId4" Type="http://schemas.openxmlformats.org/officeDocument/2006/relationships/hyperlink" Target="http://www.upakovano.ru/site/graphics/news/phpPWr9oQ.jpg-" TargetMode="External"/><Relationship Id="rId9" Type="http://schemas.openxmlformats.org/officeDocument/2006/relationships/hyperlink" Target="http://cedarlakefc.typepad.com/.a/6a00e54ed1be748833011168f1d5a6970c-320wi-" TargetMode="External"/><Relationship Id="rId14" Type="http://schemas.openxmlformats.org/officeDocument/2006/relationships/hyperlink" Target="http://img1.liveinternet.ru/images/foto/b/1/921/1462921/f_6907474.gif-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1.xml"/><Relationship Id="rId3" Type="http://schemas.openxmlformats.org/officeDocument/2006/relationships/image" Target="../media/image3.jpeg"/><Relationship Id="rId7" Type="http://schemas.openxmlformats.org/officeDocument/2006/relationships/slide" Target="slide11.xml"/><Relationship Id="rId12" Type="http://schemas.openxmlformats.org/officeDocument/2006/relationships/slide" Target="slide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20.xml"/><Relationship Id="rId5" Type="http://schemas.openxmlformats.org/officeDocument/2006/relationships/slide" Target="slide7.xml"/><Relationship Id="rId10" Type="http://schemas.openxmlformats.org/officeDocument/2006/relationships/slide" Target="slide15.xml"/><Relationship Id="rId4" Type="http://schemas.openxmlformats.org/officeDocument/2006/relationships/slide" Target="slide4.xml"/><Relationship Id="rId9" Type="http://schemas.openxmlformats.org/officeDocument/2006/relationships/slide" Target="slide24.xml"/><Relationship Id="rId14" Type="http://schemas.openxmlformats.org/officeDocument/2006/relationships/slide" Target="slide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aqypqjajxalpgizevbex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63688" y="620688"/>
            <a:ext cx="5616624" cy="686341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КВН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Математике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4 класс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Презентацию подготовили: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Петрова Л.Я.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Кириловская</a:t>
            </a:r>
            <a:r>
              <a:rPr lang="ru-RU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Г.И.</a:t>
            </a:r>
            <a:endParaRPr lang="ru-RU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sp>
        <p:nvSpPr>
          <p:cNvPr id="8" name="Управляющая кнопка: далее 7">
            <a:hlinkClick r:id="rId5" action="ppaction://hlinksldjump" highlightClick="1"/>
          </p:cNvPr>
          <p:cNvSpPr/>
          <p:nvPr/>
        </p:nvSpPr>
        <p:spPr>
          <a:xfrm>
            <a:off x="8243888" y="5949950"/>
            <a:ext cx="720725" cy="719138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" name="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310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1204" y="188640"/>
            <a:ext cx="37015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команда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2776"/>
            <a:ext cx="8208912" cy="29238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Если </a:t>
            </a: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рушам дать по груше,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То одна в избытке груша,    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Если дать по паре груш,  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То не хватит пары груш.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Сколько </a:t>
            </a: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руш? И сколько груш?      </a:t>
            </a:r>
          </a:p>
        </p:txBody>
      </p:sp>
      <p:grpSp>
        <p:nvGrpSpPr>
          <p:cNvPr id="5" name="Группа 9"/>
          <p:cNvGrpSpPr>
            <a:grpSpLocks/>
          </p:cNvGrpSpPr>
          <p:nvPr/>
        </p:nvGrpSpPr>
        <p:grpSpPr bwMode="auto">
          <a:xfrm>
            <a:off x="2428875" y="4510088"/>
            <a:ext cx="4303713" cy="2159000"/>
            <a:chOff x="2429074" y="4510861"/>
            <a:chExt cx="4303514" cy="215822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429074" y="4510861"/>
              <a:ext cx="4285853" cy="646331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6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3 Груши, 4 груши.</a:t>
              </a:r>
            </a:p>
          </p:txBody>
        </p:sp>
        <p:grpSp>
          <p:nvGrpSpPr>
            <p:cNvPr id="11272" name="Группа 6"/>
            <p:cNvGrpSpPr>
              <a:grpSpLocks/>
            </p:cNvGrpSpPr>
            <p:nvPr/>
          </p:nvGrpSpPr>
          <p:grpSpPr bwMode="auto">
            <a:xfrm>
              <a:off x="2484438" y="5373688"/>
              <a:ext cx="4248150" cy="1295400"/>
              <a:chOff x="1835696" y="5229200"/>
              <a:chExt cx="4248472" cy="1296144"/>
            </a:xfrm>
          </p:grpSpPr>
          <p:pic>
            <p:nvPicPr>
              <p:cNvPr id="11273" name="Рисунок 4" descr="peras.jpg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696" y="5229200"/>
                <a:ext cx="2160240" cy="1152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74" name="Рисунок 5" descr="peras.jpg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23928" y="5373216"/>
                <a:ext cx="2160240" cy="1152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8172450" y="5949950"/>
            <a:ext cx="720725" cy="719138"/>
          </a:xfrm>
          <a:prstGeom prst="actionButtonBackPrevio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Багетная рамка 8"/>
          <p:cNvSpPr/>
          <p:nvPr/>
        </p:nvSpPr>
        <p:spPr>
          <a:xfrm>
            <a:off x="3636963" y="4652963"/>
            <a:ext cx="1582737" cy="576262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628800"/>
            <a:ext cx="896464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Первое- предлог, второе- летний дом,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 целое- решается с трудом.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21204" y="116632"/>
            <a:ext cx="37015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команда</a:t>
            </a:r>
          </a:p>
        </p:txBody>
      </p:sp>
      <p:grpSp>
        <p:nvGrpSpPr>
          <p:cNvPr id="5" name="Группа 10"/>
          <p:cNvGrpSpPr>
            <a:grpSpLocks/>
          </p:cNvGrpSpPr>
          <p:nvPr/>
        </p:nvGrpSpPr>
        <p:grpSpPr bwMode="auto">
          <a:xfrm>
            <a:off x="3419475" y="3727450"/>
            <a:ext cx="2159000" cy="2438400"/>
            <a:chOff x="3419475" y="3726825"/>
            <a:chExt cx="2159000" cy="243847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711648" y="3726825"/>
              <a:ext cx="1652440" cy="58477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Задача</a:t>
              </a:r>
            </a:p>
          </p:txBody>
        </p:sp>
        <p:pic>
          <p:nvPicPr>
            <p:cNvPr id="12296" name="Рисунок 5" descr="znak10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475" y="4455567"/>
              <a:ext cx="2159000" cy="1709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>
          <a:xfrm>
            <a:off x="8243888" y="5949950"/>
            <a:ext cx="720725" cy="719138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3709988" y="3716338"/>
            <a:ext cx="1582737" cy="576262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1204" y="116632"/>
            <a:ext cx="37015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команда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631702"/>
            <a:ext cx="9485969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Запись числа 100 состоит из букв и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Трёх цифр. Найдите ещё число, 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записи которого количество букв равно количеству цифр.</a:t>
            </a:r>
          </a:p>
        </p:txBody>
      </p:sp>
      <p:grpSp>
        <p:nvGrpSpPr>
          <p:cNvPr id="5" name="Группа 6"/>
          <p:cNvGrpSpPr>
            <a:grpSpLocks/>
          </p:cNvGrpSpPr>
          <p:nvPr/>
        </p:nvGrpSpPr>
        <p:grpSpPr bwMode="auto">
          <a:xfrm>
            <a:off x="2203450" y="4211638"/>
            <a:ext cx="4319588" cy="1789112"/>
            <a:chOff x="2204242" y="4212377"/>
            <a:chExt cx="4318811" cy="178837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204242" y="4212377"/>
              <a:ext cx="4318811" cy="58477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1 000 000 - миллион</a:t>
              </a:r>
            </a:p>
          </p:txBody>
        </p:sp>
        <p:pic>
          <p:nvPicPr>
            <p:cNvPr id="13320" name="Рисунок 4" descr="6a00e54ed1be748833011168f1d5a6970c-320wi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500" y="4797425"/>
              <a:ext cx="1727200" cy="1203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8243888" y="5949950"/>
            <a:ext cx="720725" cy="719138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Багетная рамка 7"/>
          <p:cNvSpPr/>
          <p:nvPr/>
        </p:nvSpPr>
        <p:spPr>
          <a:xfrm>
            <a:off x="3636963" y="4221163"/>
            <a:ext cx="1582737" cy="576262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172450" y="5949950"/>
            <a:ext cx="720725" cy="719138"/>
          </a:xfrm>
          <a:prstGeom prst="actionButtonBackPrevio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721204" y="116632"/>
            <a:ext cx="37015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команда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7" y="1628800"/>
            <a:ext cx="9033921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Возьми число из первого десятка,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Местоимение к нему добавь.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Получишь слово- вот и вам отгадка-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сможешь папа, маму и себя назвать.</a:t>
            </a:r>
          </a:p>
        </p:txBody>
      </p:sp>
      <p:grpSp>
        <p:nvGrpSpPr>
          <p:cNvPr id="6" name="Группа 6"/>
          <p:cNvGrpSpPr>
            <a:grpSpLocks/>
          </p:cNvGrpSpPr>
          <p:nvPr/>
        </p:nvGrpSpPr>
        <p:grpSpPr bwMode="auto">
          <a:xfrm>
            <a:off x="2627313" y="4211638"/>
            <a:ext cx="3716337" cy="2646362"/>
            <a:chOff x="2627313" y="4212377"/>
            <a:chExt cx="3716337" cy="264562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175110" y="4212377"/>
              <a:ext cx="2793778" cy="58477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7+ я = семья</a:t>
              </a:r>
            </a:p>
          </p:txBody>
        </p:sp>
        <p:pic>
          <p:nvPicPr>
            <p:cNvPr id="14344" name="Рисунок 5" descr="semya.gif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313" y="4437063"/>
              <a:ext cx="3716337" cy="2420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Багетная рамка 7"/>
          <p:cNvSpPr/>
          <p:nvPr/>
        </p:nvSpPr>
        <p:spPr>
          <a:xfrm>
            <a:off x="3851275" y="4221163"/>
            <a:ext cx="1582738" cy="576262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21204" y="116632"/>
            <a:ext cx="37015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команда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24744"/>
            <a:ext cx="338437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5?4?3?2?1 = 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2289646"/>
            <a:ext cx="37015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команда</a:t>
            </a:r>
          </a:p>
        </p:txBody>
      </p:sp>
      <p:grpSp>
        <p:nvGrpSpPr>
          <p:cNvPr id="2" name="Группа 16"/>
          <p:cNvGrpSpPr>
            <a:grpSpLocks/>
          </p:cNvGrpSpPr>
          <p:nvPr/>
        </p:nvGrpSpPr>
        <p:grpSpPr bwMode="auto">
          <a:xfrm>
            <a:off x="4859338" y="1125538"/>
            <a:ext cx="2592387" cy="1231900"/>
            <a:chOff x="4860032" y="1124744"/>
            <a:chExt cx="2592288" cy="123284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860032" y="1124744"/>
              <a:ext cx="2553905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32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5+4-3-2-1= 3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898415" y="1772816"/>
              <a:ext cx="2553905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32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5+4-3-2-1= 3</a:t>
              </a: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07504" y="3132257"/>
            <a:ext cx="338437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5?4?3?2?1 = 5</a:t>
            </a:r>
          </a:p>
        </p:txBody>
      </p:sp>
      <p:grpSp>
        <p:nvGrpSpPr>
          <p:cNvPr id="7" name="Группа 20"/>
          <p:cNvGrpSpPr>
            <a:grpSpLocks/>
          </p:cNvGrpSpPr>
          <p:nvPr/>
        </p:nvGrpSpPr>
        <p:grpSpPr bwMode="auto">
          <a:xfrm>
            <a:off x="4716463" y="3132138"/>
            <a:ext cx="2913062" cy="1160462"/>
            <a:chOff x="4716016" y="3132257"/>
            <a:chExt cx="2913945" cy="1160839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716016" y="3132257"/>
              <a:ext cx="2880320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32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5+4-3-2+1= 5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788024" y="3708321"/>
              <a:ext cx="2841937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32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5- 4+3+2-1=5</a:t>
              </a: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2627784" y="4161854"/>
            <a:ext cx="37015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команда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5220489"/>
            <a:ext cx="338437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5?4?3?2?1 = 7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5220489"/>
            <a:ext cx="288032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5+4-3+2-1= 7</a:t>
            </a:r>
          </a:p>
        </p:txBody>
      </p:sp>
      <p:sp>
        <p:nvSpPr>
          <p:cNvPr id="16" name="Управляющая кнопка: назад 15">
            <a:hlinkClick r:id="rId2" action="ppaction://hlinksldjump" highlightClick="1"/>
          </p:cNvPr>
          <p:cNvSpPr/>
          <p:nvPr/>
        </p:nvSpPr>
        <p:spPr>
          <a:xfrm>
            <a:off x="8172450" y="5949950"/>
            <a:ext cx="720725" cy="719138"/>
          </a:xfrm>
          <a:prstGeom prst="actionButtonBackPrevio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Багетная рамка 19"/>
          <p:cNvSpPr/>
          <p:nvPr/>
        </p:nvSpPr>
        <p:spPr>
          <a:xfrm>
            <a:off x="5365750" y="1268413"/>
            <a:ext cx="1582738" cy="576262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 </a:t>
            </a:r>
          </a:p>
        </p:txBody>
      </p:sp>
      <p:sp>
        <p:nvSpPr>
          <p:cNvPr id="22" name="Багетная рамка 21"/>
          <p:cNvSpPr/>
          <p:nvPr/>
        </p:nvSpPr>
        <p:spPr>
          <a:xfrm>
            <a:off x="5364163" y="3213100"/>
            <a:ext cx="1582737" cy="576263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 </a:t>
            </a:r>
          </a:p>
        </p:txBody>
      </p:sp>
      <p:sp>
        <p:nvSpPr>
          <p:cNvPr id="23" name="Багетная рамка 22"/>
          <p:cNvSpPr/>
          <p:nvPr/>
        </p:nvSpPr>
        <p:spPr>
          <a:xfrm>
            <a:off x="5364163" y="5157788"/>
            <a:ext cx="1582737" cy="574675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172450" y="5949950"/>
            <a:ext cx="720725" cy="719138"/>
          </a:xfrm>
          <a:prstGeom prst="actionButtonBackPrevio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-44135" y="1988840"/>
            <a:ext cx="9232271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Начерти по- разному прямоугольники</a:t>
            </a:r>
          </a:p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Площадью 4 см².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23537" y="332656"/>
            <a:ext cx="684886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Конкурс капитанов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3925888" y="3429000"/>
            <a:ext cx="1582737" cy="576263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 </a:t>
            </a:r>
          </a:p>
        </p:txBody>
      </p:sp>
      <p:grpSp>
        <p:nvGrpSpPr>
          <p:cNvPr id="6" name="Группа 16"/>
          <p:cNvGrpSpPr>
            <a:grpSpLocks/>
          </p:cNvGrpSpPr>
          <p:nvPr/>
        </p:nvGrpSpPr>
        <p:grpSpPr bwMode="auto">
          <a:xfrm>
            <a:off x="2771775" y="4149725"/>
            <a:ext cx="4133850" cy="1089025"/>
            <a:chOff x="2771800" y="4149080"/>
            <a:chExt cx="4133172" cy="1089412"/>
          </a:xfrm>
        </p:grpSpPr>
        <p:grpSp>
          <p:nvGrpSpPr>
            <p:cNvPr id="16391" name="Группа 14"/>
            <p:cNvGrpSpPr>
              <a:grpSpLocks/>
            </p:cNvGrpSpPr>
            <p:nvPr/>
          </p:nvGrpSpPr>
          <p:grpSpPr bwMode="auto">
            <a:xfrm>
              <a:off x="2771800" y="4365104"/>
              <a:ext cx="2116948" cy="760150"/>
              <a:chOff x="2771800" y="4365104"/>
              <a:chExt cx="2116948" cy="760150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2771800" y="4365057"/>
                <a:ext cx="1439627" cy="36049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6397" name="TextBox 7"/>
              <p:cNvSpPr txBox="1">
                <a:spLocks noChangeArrowheads="1"/>
              </p:cNvSpPr>
              <p:nvPr/>
            </p:nvSpPr>
            <p:spPr bwMode="auto">
              <a:xfrm>
                <a:off x="3122233" y="4725144"/>
                <a:ext cx="7296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b="1">
                    <a:solidFill>
                      <a:srgbClr val="7030A0"/>
                    </a:solidFill>
                  </a:rPr>
                  <a:t>4 см</a:t>
                </a:r>
              </a:p>
            </p:txBody>
          </p:sp>
          <p:sp>
            <p:nvSpPr>
              <p:cNvPr id="16398" name="TextBox 8"/>
              <p:cNvSpPr txBox="1">
                <a:spLocks noChangeArrowheads="1"/>
              </p:cNvSpPr>
              <p:nvPr/>
            </p:nvSpPr>
            <p:spPr bwMode="auto">
              <a:xfrm>
                <a:off x="4211960" y="4365104"/>
                <a:ext cx="67678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>
                    <a:solidFill>
                      <a:srgbClr val="7030A0"/>
                    </a:solidFill>
                  </a:rPr>
                  <a:t>1 см</a:t>
                </a:r>
              </a:p>
            </p:txBody>
          </p:sp>
        </p:grpSp>
        <p:grpSp>
          <p:nvGrpSpPr>
            <p:cNvPr id="16392" name="Группа 15"/>
            <p:cNvGrpSpPr>
              <a:grpSpLocks/>
            </p:cNvGrpSpPr>
            <p:nvPr/>
          </p:nvGrpSpPr>
          <p:grpSpPr bwMode="auto">
            <a:xfrm>
              <a:off x="5508104" y="4149080"/>
              <a:ext cx="1396868" cy="1089412"/>
              <a:chOff x="5508104" y="4149080"/>
              <a:chExt cx="1396868" cy="1089412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5508201" y="4149080"/>
                <a:ext cx="720607" cy="71939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6394" name="TextBox 10"/>
              <p:cNvSpPr txBox="1">
                <a:spLocks noChangeArrowheads="1"/>
              </p:cNvSpPr>
              <p:nvPr/>
            </p:nvSpPr>
            <p:spPr bwMode="auto">
              <a:xfrm>
                <a:off x="6228184" y="4365104"/>
                <a:ext cx="67678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>
                    <a:solidFill>
                      <a:srgbClr val="7030A0"/>
                    </a:solidFill>
                  </a:rPr>
                  <a:t>2 см</a:t>
                </a:r>
              </a:p>
            </p:txBody>
          </p:sp>
          <p:sp>
            <p:nvSpPr>
              <p:cNvPr id="16395" name="TextBox 11"/>
              <p:cNvSpPr txBox="1">
                <a:spLocks noChangeArrowheads="1"/>
              </p:cNvSpPr>
              <p:nvPr/>
            </p:nvSpPr>
            <p:spPr bwMode="auto">
              <a:xfrm>
                <a:off x="5580112" y="4869160"/>
                <a:ext cx="67678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>
                    <a:solidFill>
                      <a:srgbClr val="7030A0"/>
                    </a:solidFill>
                  </a:rPr>
                  <a:t>2 см</a:t>
                </a:r>
              </a:p>
            </p:txBody>
          </p:sp>
        </p:grp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240191" y="404664"/>
            <a:ext cx="6663619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Мячи сложили пирамидой. </a:t>
            </a:r>
          </a:p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Сколько здесь мячей?</a:t>
            </a:r>
          </a:p>
        </p:txBody>
      </p:sp>
      <p:sp>
        <p:nvSpPr>
          <p:cNvPr id="16" name="Багетная рамка 15"/>
          <p:cNvSpPr/>
          <p:nvPr/>
        </p:nvSpPr>
        <p:spPr>
          <a:xfrm>
            <a:off x="3995738" y="3573463"/>
            <a:ext cx="1582737" cy="576262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 </a:t>
            </a:r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844675"/>
            <a:ext cx="2482850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4495321" y="4284385"/>
            <a:ext cx="65274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30</a:t>
            </a:r>
          </a:p>
        </p:txBody>
      </p:sp>
      <p:sp>
        <p:nvSpPr>
          <p:cNvPr id="21" name="Управляющая кнопка: назад 20">
            <a:hlinkClick r:id="rId3" action="ppaction://hlinksldjump" highlightClick="1"/>
          </p:cNvPr>
          <p:cNvSpPr/>
          <p:nvPr/>
        </p:nvSpPr>
        <p:spPr>
          <a:xfrm>
            <a:off x="8172450" y="5949950"/>
            <a:ext cx="720725" cy="719138"/>
          </a:xfrm>
          <a:prstGeom prst="actionButtonBackPrevio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1204" y="116632"/>
            <a:ext cx="37015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команда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412776"/>
            <a:ext cx="7874335" cy="206210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Чтоб поддерживать скворечню 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иль антенну, я гожусь.</a:t>
            </a:r>
            <a:b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мягким знаком  я, конечно, 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сразу цифрой окажусь.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73334" y="3861048"/>
            <a:ext cx="2810834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Шест- шесть</a:t>
            </a:r>
          </a:p>
        </p:txBody>
      </p:sp>
      <p:sp>
        <p:nvSpPr>
          <p:cNvPr id="8" name="Багетная рамка 7"/>
          <p:cNvSpPr/>
          <p:nvPr/>
        </p:nvSpPr>
        <p:spPr>
          <a:xfrm>
            <a:off x="3851275" y="3860800"/>
            <a:ext cx="1582738" cy="576263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 </a:t>
            </a:r>
          </a:p>
        </p:txBody>
      </p:sp>
      <p:sp>
        <p:nvSpPr>
          <p:cNvPr id="10" name="Управляющая кнопка: далее 9">
            <a:hlinkClick r:id="rId2" action="ppaction://hlinksldjump" highlightClick="1"/>
          </p:cNvPr>
          <p:cNvSpPr/>
          <p:nvPr/>
        </p:nvSpPr>
        <p:spPr>
          <a:xfrm>
            <a:off x="8243888" y="5949950"/>
            <a:ext cx="720725" cy="719138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1204" y="116632"/>
            <a:ext cx="37015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команда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0331" y="1268760"/>
            <a:ext cx="8808886" cy="35394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Меня под рельсы и под гусеницы 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клали, Когда фашистские и поезда, 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танки подрывали.</a:t>
            </a:r>
            <a:b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Две буквы лишь в меня подставит 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ученик любого класса,</a:t>
            </a:r>
            <a:b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мерой времени я стану – 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долей часа.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49690" y="4932457"/>
            <a:ext cx="3044616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Мина- минута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3851275" y="4940300"/>
            <a:ext cx="1582738" cy="576263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 </a:t>
            </a:r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243888" y="5949950"/>
            <a:ext cx="720725" cy="719138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1204" y="116632"/>
            <a:ext cx="37015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команда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5048" y="1412776"/>
            <a:ext cx="8917698" cy="206210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 важная деталь судна, и без меня 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оно по воле ветра мчится, Но 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вставленная буква «Б» одна меняет 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слова смысл – Я денежная единица.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0533" y="3861048"/>
            <a:ext cx="2742930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Руль- рубль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3851275" y="3933825"/>
            <a:ext cx="1582738" cy="576263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 </a:t>
            </a: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8172450" y="5949950"/>
            <a:ext cx="720725" cy="719138"/>
          </a:xfrm>
          <a:prstGeom prst="actionButtonBackPrevio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32656"/>
            <a:ext cx="8820472" cy="563231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Математика-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царица наук,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арифметика-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царица математики.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К. Гаусс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01013" y="5876925"/>
            <a:ext cx="719137" cy="720725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1204" y="-99392"/>
            <a:ext cx="37015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команда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2060848"/>
            <a:ext cx="37015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команда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4365104"/>
            <a:ext cx="37015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команда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66071" y="836712"/>
            <a:ext cx="421185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... В поле не воин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56055" y="1692097"/>
            <a:ext cx="50672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Один В поле не воин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48955" y="2996952"/>
            <a:ext cx="444608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 одного не ждут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12749" y="3861048"/>
            <a:ext cx="580966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Семеро одного не ждут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28926" y="5301208"/>
            <a:ext cx="60861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 … нянек дитя без глазу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17546" y="5940569"/>
            <a:ext cx="688284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 семи нянек дитя без глазу</a:t>
            </a:r>
          </a:p>
        </p:txBody>
      </p:sp>
      <p:sp>
        <p:nvSpPr>
          <p:cNvPr id="12" name="Багетная рамка 11"/>
          <p:cNvSpPr/>
          <p:nvPr/>
        </p:nvSpPr>
        <p:spPr>
          <a:xfrm>
            <a:off x="3925888" y="1700213"/>
            <a:ext cx="1582737" cy="576262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 </a:t>
            </a:r>
          </a:p>
        </p:txBody>
      </p:sp>
      <p:sp>
        <p:nvSpPr>
          <p:cNvPr id="13" name="Багетная рамка 12"/>
          <p:cNvSpPr/>
          <p:nvPr/>
        </p:nvSpPr>
        <p:spPr>
          <a:xfrm>
            <a:off x="3997325" y="3860800"/>
            <a:ext cx="1582738" cy="576263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 </a:t>
            </a:r>
          </a:p>
        </p:txBody>
      </p:sp>
      <p:sp>
        <p:nvSpPr>
          <p:cNvPr id="14" name="Багетная рамка 13"/>
          <p:cNvSpPr/>
          <p:nvPr/>
        </p:nvSpPr>
        <p:spPr>
          <a:xfrm>
            <a:off x="4068763" y="5949950"/>
            <a:ext cx="1582737" cy="574675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 </a:t>
            </a:r>
          </a:p>
        </p:txBody>
      </p:sp>
      <p:sp>
        <p:nvSpPr>
          <p:cNvPr id="15" name="Управляющая кнопка: назад 14">
            <a:hlinkClick r:id="rId2" action="ppaction://hlinksldjump" highlightClick="1"/>
          </p:cNvPr>
          <p:cNvSpPr/>
          <p:nvPr/>
        </p:nvSpPr>
        <p:spPr>
          <a:xfrm>
            <a:off x="8172450" y="5949950"/>
            <a:ext cx="720725" cy="719138"/>
          </a:xfrm>
          <a:prstGeom prst="actionButtonBackPrevio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21204" y="188640"/>
            <a:ext cx="37015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команда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22898" y="1340768"/>
            <a:ext cx="6298199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809625" eaLnBrk="0" hangingPunct="0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Двенадцать братьев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indent="809625" eaLnBrk="0" hangingPunct="0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Друг за другом ходят,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indent="809625" eaLnBrk="0" hangingPunct="0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Друг друга не обходят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3197225" y="3213100"/>
            <a:ext cx="3103563" cy="3203575"/>
            <a:chOff x="3197646" y="3717032"/>
            <a:chExt cx="3102546" cy="320404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3887343" y="3717032"/>
              <a:ext cx="1856021" cy="58477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Месяцы</a:t>
              </a:r>
            </a:p>
          </p:txBody>
        </p:sp>
        <p:pic>
          <p:nvPicPr>
            <p:cNvPr id="22536" name="Рисунок 11" descr="190210-04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7646" y="4077072"/>
              <a:ext cx="3102546" cy="28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Багетная рамка 18"/>
          <p:cNvSpPr/>
          <p:nvPr/>
        </p:nvSpPr>
        <p:spPr>
          <a:xfrm>
            <a:off x="3995738" y="3141663"/>
            <a:ext cx="1582737" cy="574675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 </a:t>
            </a:r>
          </a:p>
        </p:txBody>
      </p:sp>
      <p:sp>
        <p:nvSpPr>
          <p:cNvPr id="20" name="Управляющая кнопка: далее 19">
            <a:hlinkClick r:id="rId3" action="ppaction://hlinksldjump" highlightClick="1"/>
          </p:cNvPr>
          <p:cNvSpPr/>
          <p:nvPr/>
        </p:nvSpPr>
        <p:spPr>
          <a:xfrm>
            <a:off x="8243888" y="5949950"/>
            <a:ext cx="720725" cy="719138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21204" y="44624"/>
            <a:ext cx="37015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команда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3687" y="1196752"/>
            <a:ext cx="8276625" cy="206210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809625" eaLnBrk="0" hangingPunct="0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На лесенке- стремянке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indent="809625" eaLnBrk="0" hangingPunct="0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Развешаны баранки.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indent="809625" eaLnBrk="0" hangingPunct="0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Щелк да щелк – пять да пять – 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indent="809625" eaLnBrk="0" hangingPunct="0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Так мы учимся считать.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3808413" y="3644900"/>
            <a:ext cx="1779587" cy="2771775"/>
            <a:chOff x="3809096" y="3573016"/>
            <a:chExt cx="1779490" cy="2772072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3809096" y="3573016"/>
              <a:ext cx="1525802" cy="58477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Счёты</a:t>
              </a:r>
            </a:p>
          </p:txBody>
        </p:sp>
        <p:pic>
          <p:nvPicPr>
            <p:cNvPr id="23560" name="Рисунок 11" descr="ABACUS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20" y="4221088"/>
              <a:ext cx="1736666" cy="21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Багетная рамка 13"/>
          <p:cNvSpPr/>
          <p:nvPr/>
        </p:nvSpPr>
        <p:spPr>
          <a:xfrm>
            <a:off x="3779838" y="3644900"/>
            <a:ext cx="1582737" cy="576263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 </a:t>
            </a:r>
          </a:p>
        </p:txBody>
      </p:sp>
      <p:sp>
        <p:nvSpPr>
          <p:cNvPr id="15" name="Управляющая кнопка: далее 14">
            <a:hlinkClick r:id="rId3" action="ppaction://hlinksldjump" highlightClick="1"/>
          </p:cNvPr>
          <p:cNvSpPr/>
          <p:nvPr/>
        </p:nvSpPr>
        <p:spPr>
          <a:xfrm>
            <a:off x="8243888" y="5949950"/>
            <a:ext cx="720725" cy="719138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21204" y="44624"/>
            <a:ext cx="37015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команда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8206" y="1196752"/>
            <a:ext cx="7807587" cy="206210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809625" eaLnBrk="0" hangingPunct="0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Черненькая, </a:t>
            </a:r>
            <a:r>
              <a:rPr lang="ru-RU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хвостатенькая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,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indent="809625" eaLnBrk="0" hangingPunct="0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Не лает, не кусает,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indent="809625" eaLnBrk="0" hangingPunct="0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А из класса в класс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indent="809625" eaLnBrk="0" hangingPunct="0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Не пускает.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3724275" y="3573463"/>
            <a:ext cx="1695450" cy="2519362"/>
            <a:chOff x="3724137" y="3717032"/>
            <a:chExt cx="1695721" cy="252028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724137" y="3717032"/>
              <a:ext cx="1695721" cy="58477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Двойка</a:t>
              </a:r>
            </a:p>
          </p:txBody>
        </p:sp>
        <p:pic>
          <p:nvPicPr>
            <p:cNvPr id="24584" name="Рисунок 7" descr="f_6907474.gif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5824" y="4509312"/>
              <a:ext cx="1220232" cy="172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Багетная рамка 9"/>
          <p:cNvSpPr/>
          <p:nvPr/>
        </p:nvSpPr>
        <p:spPr>
          <a:xfrm>
            <a:off x="3708400" y="3716338"/>
            <a:ext cx="1655763" cy="576262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 </a:t>
            </a:r>
          </a:p>
        </p:txBody>
      </p:sp>
      <p:sp>
        <p:nvSpPr>
          <p:cNvPr id="13" name="Управляющая кнопка: назад 12">
            <a:hlinkClick r:id="rId3" action="ppaction://hlinksldjump" highlightClick="1"/>
          </p:cNvPr>
          <p:cNvSpPr/>
          <p:nvPr/>
        </p:nvSpPr>
        <p:spPr>
          <a:xfrm>
            <a:off x="8172450" y="5949950"/>
            <a:ext cx="720725" cy="719138"/>
          </a:xfrm>
          <a:prstGeom prst="actionButtonBackPrevio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1" descr="confused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636838"/>
            <a:ext cx="3024188" cy="299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Управляющая кнопка: назад 2">
            <a:hlinkClick r:id="rId4" action="ppaction://hlinksldjump" highlightClick="1"/>
          </p:cNvPr>
          <p:cNvSpPr/>
          <p:nvPr/>
        </p:nvSpPr>
        <p:spPr>
          <a:xfrm>
            <a:off x="8172450" y="5949950"/>
            <a:ext cx="720725" cy="719138"/>
          </a:xfrm>
          <a:prstGeom prst="actionButtonBackPrevio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37585" y="260648"/>
            <a:ext cx="7668831" cy="186204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</a:p>
        </p:txBody>
      </p:sp>
      <p:pic>
        <p:nvPicPr>
          <p:cNvPr id="7" name="051 Ничего на свете лучше нету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67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11538" y="404813"/>
            <a:ext cx="27066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Интернет- ресурсы:</a:t>
            </a:r>
          </a:p>
        </p:txBody>
      </p:sp>
      <p:sp>
        <p:nvSpPr>
          <p:cNvPr id="26627" name="Заголовок 7"/>
          <p:cNvSpPr>
            <a:spLocks noGrp="1"/>
          </p:cNvSpPr>
          <p:nvPr>
            <p:ph type="title"/>
          </p:nvPr>
        </p:nvSpPr>
        <p:spPr>
          <a:xfrm>
            <a:off x="34925" y="981075"/>
            <a:ext cx="8713788" cy="5354638"/>
          </a:xfrm>
        </p:spPr>
        <p:txBody>
          <a:bodyPr>
            <a:spAutoFit/>
          </a:bodyPr>
          <a:lstStyle/>
          <a:p>
            <a:pPr algn="l"/>
            <a:r>
              <a:rPr lang="en-US" sz="1800" smtClean="0">
                <a:hlinkClick r:id="rId2"/>
              </a:rPr>
              <a:t>http://s53.radikal.ru/i142/0911/6c/8963eb244f5f.jpg</a:t>
            </a:r>
            <a:r>
              <a:rPr lang="ru-RU" sz="1800" smtClean="0">
                <a:hlinkClick r:id="rId2"/>
              </a:rPr>
              <a:t>-</a:t>
            </a:r>
            <a:r>
              <a:rPr lang="ru-RU" sz="1800" smtClean="0"/>
              <a:t> титульная страница</a:t>
            </a:r>
            <a:br>
              <a:rPr lang="ru-RU" sz="1800" smtClean="0"/>
            </a:br>
            <a:r>
              <a:rPr lang="en-US" sz="1800" smtClean="0">
                <a:hlinkClick r:id="rId3"/>
              </a:rPr>
              <a:t>http://thecenter2000.com/ursa/confused.jpg</a:t>
            </a:r>
            <a:r>
              <a:rPr lang="ru-RU" sz="1800" smtClean="0">
                <a:hlinkClick r:id="rId3"/>
              </a:rPr>
              <a:t>-</a:t>
            </a:r>
            <a:r>
              <a:rPr lang="ru-RU" sz="1800" smtClean="0"/>
              <a:t> сова</a:t>
            </a:r>
            <a:br>
              <a:rPr lang="ru-RU" sz="1800" smtClean="0"/>
            </a:br>
            <a:r>
              <a:rPr lang="en-US" sz="1800" smtClean="0"/>
              <a:t> </a:t>
            </a:r>
            <a:r>
              <a:rPr lang="en-US" sz="1800" smtClean="0">
                <a:hlinkClick r:id="rId4"/>
              </a:rPr>
              <a:t>http://www.upakovano.ru/site/graphics/news/phpPWr9oQ.jpg</a:t>
            </a:r>
            <a:r>
              <a:rPr lang="ru-RU" sz="1800" smtClean="0">
                <a:hlinkClick r:id="rId4"/>
              </a:rPr>
              <a:t>-</a:t>
            </a:r>
            <a:r>
              <a:rPr lang="ru-RU" sz="1800" smtClean="0"/>
              <a:t> сардельки</a:t>
            </a:r>
            <a:br>
              <a:rPr lang="ru-RU" sz="1800" smtClean="0"/>
            </a:br>
            <a:r>
              <a:rPr lang="en-US" sz="1800" smtClean="0"/>
              <a:t> </a:t>
            </a:r>
            <a:r>
              <a:rPr lang="en-US" sz="1800" smtClean="0">
                <a:hlinkClick r:id="rId5"/>
              </a:rPr>
              <a:t>http://www.prezent.bz/contents/media/t_6330116.jpg</a:t>
            </a:r>
            <a:r>
              <a:rPr lang="ru-RU" sz="1800" smtClean="0">
                <a:hlinkClick r:id="rId5"/>
              </a:rPr>
              <a:t>-</a:t>
            </a:r>
            <a:r>
              <a:rPr lang="ru-RU" sz="1800" smtClean="0"/>
              <a:t> девочка</a:t>
            </a:r>
            <a:br>
              <a:rPr lang="ru-RU" sz="1800" smtClean="0"/>
            </a:br>
            <a:r>
              <a:rPr lang="en-US" sz="1800" smtClean="0"/>
              <a:t> </a:t>
            </a:r>
            <a:r>
              <a:rPr lang="en-US" sz="1800" smtClean="0">
                <a:hlinkClick r:id="rId6"/>
              </a:rPr>
              <a:t>http://www.elec.ru/files/133/000000497/picture/02.jpg</a:t>
            </a:r>
            <a:r>
              <a:rPr lang="ru-RU" sz="1800" smtClean="0">
                <a:hlinkClick r:id="rId6"/>
              </a:rPr>
              <a:t>-</a:t>
            </a:r>
            <a:r>
              <a:rPr lang="ru-RU" sz="1800" smtClean="0"/>
              <a:t> лампочки</a:t>
            </a:r>
            <a:br>
              <a:rPr lang="ru-RU" sz="1800" smtClean="0"/>
            </a:br>
            <a:r>
              <a:rPr lang="en-US" sz="1800" smtClean="0"/>
              <a:t> </a:t>
            </a:r>
            <a:r>
              <a:rPr lang="en-US" sz="1800" smtClean="0">
                <a:hlinkClick r:id="rId7"/>
              </a:rPr>
              <a:t>http://www.life-stories.ru/images/3919.jpg</a:t>
            </a:r>
            <a:r>
              <a:rPr lang="ru-RU" sz="1800" smtClean="0">
                <a:hlinkClick r:id="rId7"/>
              </a:rPr>
              <a:t>-</a:t>
            </a:r>
            <a:r>
              <a:rPr lang="ru-RU" sz="1800" smtClean="0"/>
              <a:t> солдатик</a:t>
            </a:r>
            <a:br>
              <a:rPr lang="ru-RU" sz="1800" smtClean="0"/>
            </a:br>
            <a:r>
              <a:rPr lang="en-US" sz="1800" smtClean="0"/>
              <a:t> </a:t>
            </a:r>
            <a:r>
              <a:rPr lang="en-US" sz="1800" smtClean="0">
                <a:hlinkClick r:id="rId8"/>
              </a:rPr>
              <a:t>http://www.recetavegetariana.com/wp-content/uploads/peras.jpg</a:t>
            </a:r>
            <a:r>
              <a:rPr lang="ru-RU" sz="1800" smtClean="0">
                <a:hlinkClick r:id="rId8"/>
              </a:rPr>
              <a:t>-</a:t>
            </a:r>
            <a:r>
              <a:rPr lang="ru-RU" sz="1800" smtClean="0"/>
              <a:t> груши</a:t>
            </a:r>
            <a:br>
              <a:rPr lang="ru-RU" sz="1800" smtClean="0"/>
            </a:br>
            <a:r>
              <a:rPr lang="en-US" sz="1800" smtClean="0"/>
              <a:t> </a:t>
            </a:r>
            <a:r>
              <a:rPr lang="en-US" sz="1800" smtClean="0">
                <a:hlinkClick r:id="rId9"/>
              </a:rPr>
              <a:t>http://cedarlakefc.typepad.com/.a/6a00e54ed1be748833011168f1d5a6970c-320wi</a:t>
            </a:r>
            <a:r>
              <a:rPr lang="ru-RU" sz="1800" smtClean="0">
                <a:hlinkClick r:id="rId9"/>
              </a:rPr>
              <a:t>-</a:t>
            </a:r>
            <a:r>
              <a:rPr lang="ru-RU" sz="1800" smtClean="0"/>
              <a:t> вопросительный знак</a:t>
            </a:r>
            <a:br>
              <a:rPr lang="ru-RU" sz="1800" smtClean="0"/>
            </a:br>
            <a:r>
              <a:rPr lang="en-US" sz="1800" smtClean="0"/>
              <a:t> </a:t>
            </a:r>
            <a:r>
              <a:rPr lang="en-US" sz="1800" smtClean="0">
                <a:hlinkClick r:id="rId10"/>
              </a:rPr>
              <a:t>http://www.lenagold.ru/fon/clipart/s/simb/znak10.jpg</a:t>
            </a:r>
            <a:r>
              <a:rPr lang="ru-RU" sz="1800" smtClean="0">
                <a:hlinkClick r:id="rId10"/>
              </a:rPr>
              <a:t>-</a:t>
            </a:r>
            <a:r>
              <a:rPr lang="ru-RU" sz="1800" smtClean="0"/>
              <a:t> вопросительный знак и книга</a:t>
            </a:r>
            <a:br>
              <a:rPr lang="ru-RU" sz="1800" smtClean="0"/>
            </a:br>
            <a:r>
              <a:rPr lang="en-US" sz="1800" smtClean="0"/>
              <a:t> </a:t>
            </a:r>
            <a:r>
              <a:rPr lang="en-US" sz="1800" smtClean="0">
                <a:hlinkClick r:id="rId11"/>
              </a:rPr>
              <a:t>http://arxangelo.files.wordpress.com/2010/05/resampled-19b9f03c97f2f22d48f6c6e94dcaf788_2231.jpg</a:t>
            </a:r>
            <a:r>
              <a:rPr lang="ru-RU" sz="1800" smtClean="0">
                <a:hlinkClick r:id="rId11"/>
              </a:rPr>
              <a:t>-</a:t>
            </a:r>
            <a:r>
              <a:rPr lang="ru-RU" sz="1800" smtClean="0"/>
              <a:t> семья</a:t>
            </a:r>
            <a:br>
              <a:rPr lang="ru-RU" sz="1800" smtClean="0"/>
            </a:br>
            <a:r>
              <a:rPr lang="en-US" sz="1800" smtClean="0"/>
              <a:t> </a:t>
            </a:r>
            <a:r>
              <a:rPr lang="en-US" sz="1800" smtClean="0">
                <a:hlinkClick r:id="rId12"/>
              </a:rPr>
              <a:t>http://sport.gorodkirov.ru/pictures/news5/190210-04.jpg</a:t>
            </a:r>
            <a:r>
              <a:rPr lang="ru-RU" sz="1800" smtClean="0">
                <a:hlinkClick r:id="rId12"/>
              </a:rPr>
              <a:t>-</a:t>
            </a:r>
            <a:r>
              <a:rPr lang="ru-RU" sz="1800" smtClean="0"/>
              <a:t> месяцы</a:t>
            </a:r>
            <a:br>
              <a:rPr lang="ru-RU" sz="1800" smtClean="0"/>
            </a:br>
            <a:r>
              <a:rPr lang="en-US" sz="1800" smtClean="0"/>
              <a:t> </a:t>
            </a:r>
            <a:r>
              <a:rPr lang="en-US" sz="1800" smtClean="0">
                <a:hlinkClick r:id="rId13"/>
              </a:rPr>
              <a:t>http://live2learntoys.co.uk/ABACUS.jpg</a:t>
            </a:r>
            <a:r>
              <a:rPr lang="ru-RU" sz="1800" smtClean="0">
                <a:hlinkClick r:id="rId13"/>
              </a:rPr>
              <a:t>-</a:t>
            </a:r>
            <a:r>
              <a:rPr lang="ru-RU" sz="1800" smtClean="0"/>
              <a:t> счёты</a:t>
            </a:r>
            <a:br>
              <a:rPr lang="ru-RU" sz="1800" smtClean="0"/>
            </a:br>
            <a:r>
              <a:rPr lang="en-US" sz="1800" smtClean="0"/>
              <a:t> </a:t>
            </a:r>
            <a:r>
              <a:rPr lang="en-US" sz="1800" smtClean="0">
                <a:hlinkClick r:id="rId14"/>
              </a:rPr>
              <a:t>http://img1.liveinternet.ru/images/foto/b/1/921/1462921/f_6907474.gif</a:t>
            </a:r>
            <a:r>
              <a:rPr lang="ru-RU" sz="1800" smtClean="0">
                <a:hlinkClick r:id="rId14"/>
              </a:rPr>
              <a:t>-</a:t>
            </a:r>
            <a:r>
              <a:rPr lang="ru-RU" sz="1800" smtClean="0"/>
              <a:t> двойка</a:t>
            </a:r>
            <a:r>
              <a:rPr lang="en-US" sz="1800" smtClean="0"/>
              <a:t> 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endParaRPr lang="ru-RU" sz="180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/>
          <p:cNvSpPr txBox="1">
            <a:spLocks noChangeArrowheads="1"/>
          </p:cNvSpPr>
          <p:nvPr/>
        </p:nvSpPr>
        <p:spPr bwMode="auto">
          <a:xfrm>
            <a:off x="7092950" y="357346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76225" y="-26988"/>
            <a:ext cx="508793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48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0" name="Рисунок 5" descr="confused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0"/>
            <a:ext cx="2411412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5496" y="476672"/>
            <a:ext cx="504056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 action="ppaction://hlinksldjump"/>
              </a:rPr>
              <a:t>Конкурс «Разминка»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-27384"/>
            <a:ext cx="352299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Приветствие</a:t>
            </a: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243888" y="5949950"/>
            <a:ext cx="720725" cy="719138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0260" y="980728"/>
            <a:ext cx="448174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5" action="ppaction://hlinksldjump"/>
              </a:rPr>
              <a:t>Конкурс «ребусы»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6891" y="1484784"/>
            <a:ext cx="597727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6" action="ppaction://hlinksldjump"/>
              </a:rPr>
              <a:t>Конкурс «Реши задачку»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3429" y="1988840"/>
            <a:ext cx="627877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7" action="ppaction://hlinksldjump"/>
              </a:rPr>
              <a:t>Конкурс «Отгадай слово»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5047" y="2484185"/>
            <a:ext cx="607313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8" action="ppaction://hlinksldjump"/>
              </a:rPr>
              <a:t>Конкурс «отгадай знак»  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21411" y="6012577"/>
            <a:ext cx="501118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9" action="ppaction://hlinksldjump"/>
              </a:rPr>
              <a:t> Подведение итогов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1522" y="2967335"/>
            <a:ext cx="682674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10" action="ppaction://hlinksldjump"/>
              </a:rPr>
              <a:t>Конкурс капитанов команд 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Прямоугольник 18">
            <a:hlinkClick r:id="rId11" action="ppaction://hlinksldjump"/>
          </p:cNvPr>
          <p:cNvSpPr/>
          <p:nvPr/>
        </p:nvSpPr>
        <p:spPr>
          <a:xfrm>
            <a:off x="81364" y="4512022"/>
            <a:ext cx="7643887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11" action="ppaction://hlinksldjump"/>
              </a:rPr>
              <a:t>Конкурс «Числа в пословицах </a:t>
            </a:r>
          </a:p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11" action="ppaction://hlinksldjump"/>
              </a:rPr>
              <a:t>и поговорках»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3223" y="3501008"/>
            <a:ext cx="837921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12" action="ppaction://hlinksldjump"/>
              </a:rPr>
              <a:t>Конкурс «Геометрический турнир»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2704" y="5517232"/>
            <a:ext cx="877977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13" action="ppaction://hlinksldjump"/>
              </a:rPr>
              <a:t>Конкурс « Математические загадки»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504" y="3996353"/>
            <a:ext cx="540346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14" action="ppaction://hlinksldjump"/>
              </a:rPr>
              <a:t>Конкурс «логогрифы»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4987" y="1556792"/>
            <a:ext cx="7734040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Две сардельки варятся 6 минут.</a:t>
            </a:r>
          </a:p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Сколько времени варятся </a:t>
            </a:r>
          </a:p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 таких сарделек?</a:t>
            </a:r>
          </a:p>
        </p:txBody>
      </p:sp>
      <p:grpSp>
        <p:nvGrpSpPr>
          <p:cNvPr id="3" name="Группа 9"/>
          <p:cNvGrpSpPr>
            <a:grpSpLocks/>
          </p:cNvGrpSpPr>
          <p:nvPr/>
        </p:nvGrpSpPr>
        <p:grpSpPr bwMode="auto">
          <a:xfrm>
            <a:off x="3635375" y="3452813"/>
            <a:ext cx="2305050" cy="2208212"/>
            <a:chOff x="3635897" y="3452807"/>
            <a:chExt cx="2304256" cy="220782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717618" y="3452807"/>
              <a:ext cx="2006510" cy="120032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6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6 минут</a:t>
              </a:r>
            </a:p>
            <a:p>
              <a:pPr algn="ctr">
                <a:defRPr/>
              </a:pPr>
              <a:endPara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pic>
          <p:nvPicPr>
            <p:cNvPr id="5129" name="Рисунок 5" descr="phpPWr9oQ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7" y="4581128"/>
              <a:ext cx="2304256" cy="1079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>
          <a:xfrm>
            <a:off x="8243888" y="5949950"/>
            <a:ext cx="720725" cy="719138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721204" y="404664"/>
            <a:ext cx="37015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команда</a:t>
            </a:r>
          </a:p>
        </p:txBody>
      </p:sp>
      <p:sp>
        <p:nvSpPr>
          <p:cNvPr id="9" name="Багетная рамка 8"/>
          <p:cNvSpPr/>
          <p:nvPr/>
        </p:nvSpPr>
        <p:spPr>
          <a:xfrm>
            <a:off x="3937000" y="3500438"/>
            <a:ext cx="1582738" cy="576262"/>
          </a:xfrm>
          <a:prstGeom prst="bevel">
            <a:avLst>
              <a:gd name="adj" fmla="val 202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rId2" action="ppaction://hlinksldjump" highlightClick="1"/>
          </p:cNvPr>
          <p:cNvSpPr/>
          <p:nvPr/>
        </p:nvSpPr>
        <p:spPr>
          <a:xfrm>
            <a:off x="8243888" y="5949950"/>
            <a:ext cx="720725" cy="719138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340768"/>
            <a:ext cx="9367810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ла 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девочка в </a:t>
            </a: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оскву 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повстречала 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трёх мальчиков. Каждый из них нёс 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мешку, В каждом мешке по коту. 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Сколько существ направлялось в 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Москву?</a:t>
            </a:r>
          </a:p>
        </p:txBody>
      </p:sp>
      <p:grpSp>
        <p:nvGrpSpPr>
          <p:cNvPr id="3" name="Группа 8"/>
          <p:cNvGrpSpPr>
            <a:grpSpLocks/>
          </p:cNvGrpSpPr>
          <p:nvPr/>
        </p:nvGrpSpPr>
        <p:grpSpPr bwMode="auto">
          <a:xfrm>
            <a:off x="3294063" y="4076700"/>
            <a:ext cx="2555875" cy="2447925"/>
            <a:chOff x="3293412" y="4077072"/>
            <a:chExt cx="2557175" cy="259228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293412" y="4077072"/>
              <a:ext cx="2557175" cy="646331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1 </a:t>
              </a:r>
              <a:r>
                <a:rPr lang="ru-RU" sz="36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девочка</a:t>
              </a:r>
              <a:r>
                <a:rPr lang="ru-RU" sz="32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.</a:t>
              </a:r>
            </a:p>
          </p:txBody>
        </p:sp>
        <p:pic>
          <p:nvPicPr>
            <p:cNvPr id="6152" name="Рисунок 5" descr="t_6330116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CF6FF"/>
                </a:clrFrom>
                <a:clrTo>
                  <a:srgbClr val="FCF6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738" y="4763267"/>
              <a:ext cx="1584325" cy="1906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2721204" y="188640"/>
            <a:ext cx="37015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команда</a:t>
            </a:r>
          </a:p>
        </p:txBody>
      </p:sp>
      <p:sp>
        <p:nvSpPr>
          <p:cNvPr id="8" name="Багетная рамка 7"/>
          <p:cNvSpPr/>
          <p:nvPr/>
        </p:nvSpPr>
        <p:spPr>
          <a:xfrm>
            <a:off x="3851275" y="4076700"/>
            <a:ext cx="1584325" cy="576263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261145" y="1484785"/>
            <a:ext cx="9225633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Пять лампочек тускло горели в люстре.</a:t>
            </a:r>
          </a:p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Хлопнули двери, две перегорели.</a:t>
            </a:r>
          </a:p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Сделать нужно вам малость –</a:t>
            </a:r>
          </a:p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Сказать, сколько ламп осталось?</a:t>
            </a:r>
          </a:p>
          <a:p>
            <a:pPr algn="ctr">
              <a:defRPr/>
            </a:pP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3419475" y="4508500"/>
            <a:ext cx="2520950" cy="1944688"/>
            <a:chOff x="3709421" y="4509120"/>
            <a:chExt cx="1725152" cy="208964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709421" y="4509120"/>
              <a:ext cx="1725152" cy="58477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5 ламп.</a:t>
              </a:r>
            </a:p>
          </p:txBody>
        </p:sp>
        <p:pic>
          <p:nvPicPr>
            <p:cNvPr id="7176" name="Рисунок 6" descr="200px-Gluehlampe_01_KMJ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838" y="5373216"/>
              <a:ext cx="1512887" cy="1225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8172450" y="5949950"/>
            <a:ext cx="720725" cy="719138"/>
          </a:xfrm>
          <a:prstGeom prst="actionButtonBackPrevio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721204" y="332656"/>
            <a:ext cx="37015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команда</a:t>
            </a:r>
          </a:p>
        </p:txBody>
      </p:sp>
      <p:sp>
        <p:nvSpPr>
          <p:cNvPr id="11" name="Багетная рамка 10"/>
          <p:cNvSpPr/>
          <p:nvPr/>
        </p:nvSpPr>
        <p:spPr>
          <a:xfrm>
            <a:off x="3852863" y="4437063"/>
            <a:ext cx="1582737" cy="576262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611188" y="692150"/>
            <a:ext cx="3211512" cy="1008063"/>
          </a:xfrm>
          <a:prstGeom prst="rect">
            <a:avLst/>
          </a:prstGeom>
          <a:solidFill>
            <a:srgbClr val="FFFFFF"/>
          </a:solidFill>
          <a:ln w="38100" cap="rnd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4800">
                <a:solidFill>
                  <a:srgbClr val="0000FF"/>
                </a:solidFill>
                <a:latin typeface="Calibri" pitchFamily="34" charset="0"/>
              </a:rPr>
              <a:t>ПРЕ 100 Л</a:t>
            </a:r>
            <a:endParaRPr lang="ru-RU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984750" y="692150"/>
            <a:ext cx="2971800" cy="936625"/>
          </a:xfrm>
          <a:prstGeom prst="rect">
            <a:avLst/>
          </a:prstGeom>
          <a:solidFill>
            <a:srgbClr val="FFFFFF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4800">
                <a:solidFill>
                  <a:srgbClr val="FF0000"/>
                </a:solidFill>
                <a:latin typeface="Calibri" pitchFamily="34" charset="0"/>
              </a:rPr>
              <a:t>АК  3  СА</a:t>
            </a:r>
            <a:endParaRPr lang="ru-RU"/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609600" y="2781300"/>
            <a:ext cx="3314700" cy="935038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prstDash val="lgDashDotDot"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4800">
                <a:solidFill>
                  <a:srgbClr val="008000"/>
                </a:solidFill>
                <a:latin typeface="Calibri" pitchFamily="34" charset="0"/>
              </a:rPr>
              <a:t>100  ЛИЦА</a:t>
            </a:r>
            <a:endParaRPr lang="ru-RU"/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5003800" y="2781300"/>
            <a:ext cx="2971800" cy="935038"/>
          </a:xfrm>
          <a:prstGeom prst="rect">
            <a:avLst/>
          </a:prstGeom>
          <a:solidFill>
            <a:srgbClr val="FFFFFF"/>
          </a:solidFill>
          <a:ln w="19050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4800">
                <a:solidFill>
                  <a:srgbClr val="FF6600"/>
                </a:solidFill>
                <a:latin typeface="Calibri" pitchFamily="34" charset="0"/>
              </a:rPr>
              <a:t>ПА  3  ОТ</a:t>
            </a:r>
            <a:endParaRPr lang="ru-RU"/>
          </a:p>
        </p:txBody>
      </p:sp>
      <p:sp>
        <p:nvSpPr>
          <p:cNvPr id="8198" name="Rectangle 9"/>
          <p:cNvSpPr>
            <a:spLocks noChangeArrowheads="1"/>
          </p:cNvSpPr>
          <p:nvPr/>
        </p:nvSpPr>
        <p:spPr bwMode="auto">
          <a:xfrm>
            <a:off x="5094288" y="5076825"/>
            <a:ext cx="2933700" cy="944563"/>
          </a:xfrm>
          <a:prstGeom prst="rect">
            <a:avLst/>
          </a:prstGeom>
          <a:solidFill>
            <a:srgbClr val="FFFFFF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4800">
                <a:solidFill>
                  <a:srgbClr val="FF6600"/>
                </a:solidFill>
                <a:latin typeface="Calibri" pitchFamily="34" charset="0"/>
              </a:rPr>
              <a:t>100  ЛБ</a:t>
            </a:r>
            <a:endParaRPr lang="ru-RU"/>
          </a:p>
        </p:txBody>
      </p:sp>
      <p:sp>
        <p:nvSpPr>
          <p:cNvPr id="8199" name="Rectangle 10"/>
          <p:cNvSpPr>
            <a:spLocks noChangeArrowheads="1"/>
          </p:cNvSpPr>
          <p:nvPr/>
        </p:nvSpPr>
        <p:spPr bwMode="auto">
          <a:xfrm>
            <a:off x="684213" y="5084763"/>
            <a:ext cx="3294062" cy="936625"/>
          </a:xfrm>
          <a:prstGeom prst="rect">
            <a:avLst/>
          </a:prstGeom>
          <a:solidFill>
            <a:srgbClr val="FFFFFF"/>
          </a:solidFill>
          <a:ln w="28575">
            <a:solidFill>
              <a:srgbClr val="FF6600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4800">
                <a:solidFill>
                  <a:srgbClr val="800080"/>
                </a:solidFill>
                <a:latin typeface="Calibri" pitchFamily="34" charset="0"/>
              </a:rPr>
              <a:t>КИС  .</a:t>
            </a:r>
            <a:endParaRPr lang="ru-RU"/>
          </a:p>
        </p:txBody>
      </p:sp>
      <p:sp>
        <p:nvSpPr>
          <p:cNvPr id="13" name="Управляющая кнопка: назад 12">
            <a:hlinkClick r:id="rId3" action="ppaction://hlinksldjump" highlightClick="1"/>
          </p:cNvPr>
          <p:cNvSpPr/>
          <p:nvPr/>
        </p:nvSpPr>
        <p:spPr>
          <a:xfrm>
            <a:off x="8243888" y="6021388"/>
            <a:ext cx="720725" cy="720725"/>
          </a:xfrm>
          <a:prstGeom prst="actionButtonBackPrevio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190625" y="6021388"/>
            <a:ext cx="19939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7030A0"/>
                </a:solidFill>
                <a:latin typeface="+mn-lt"/>
              </a:rPr>
              <a:t>Кисточка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651500" y="6021388"/>
            <a:ext cx="1657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>
                <a:solidFill>
                  <a:srgbClr val="7030A0"/>
                </a:solidFill>
              </a:rPr>
              <a:t>Столб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116013" y="3789363"/>
            <a:ext cx="2130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>
                <a:solidFill>
                  <a:srgbClr val="7030A0"/>
                </a:solidFill>
              </a:rPr>
              <a:t>Столица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534025" y="3789363"/>
            <a:ext cx="20621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>
                <a:solidFill>
                  <a:srgbClr val="7030A0"/>
                </a:solidFill>
              </a:rPr>
              <a:t>Патриот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114425" y="1628775"/>
            <a:ext cx="2089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>
                <a:solidFill>
                  <a:srgbClr val="7030A0"/>
                </a:solidFill>
              </a:rPr>
              <a:t>Престол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508625" y="1557338"/>
            <a:ext cx="20589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>
                <a:solidFill>
                  <a:srgbClr val="7030A0"/>
                </a:solidFill>
              </a:rPr>
              <a:t>Актриса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721204" y="0"/>
            <a:ext cx="3701591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команда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670609" y="2124145"/>
            <a:ext cx="3701591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команда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699792" y="4212377"/>
            <a:ext cx="3701591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команда</a:t>
            </a:r>
          </a:p>
        </p:txBody>
      </p:sp>
      <p:sp>
        <p:nvSpPr>
          <p:cNvPr id="21" name="Багетная рамка 20"/>
          <p:cNvSpPr/>
          <p:nvPr/>
        </p:nvSpPr>
        <p:spPr>
          <a:xfrm>
            <a:off x="1404938" y="1773238"/>
            <a:ext cx="1582737" cy="576262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</a:t>
            </a:r>
          </a:p>
        </p:txBody>
      </p:sp>
      <p:sp>
        <p:nvSpPr>
          <p:cNvPr id="24" name="Багетная рамка 23"/>
          <p:cNvSpPr/>
          <p:nvPr/>
        </p:nvSpPr>
        <p:spPr>
          <a:xfrm>
            <a:off x="5726113" y="1700213"/>
            <a:ext cx="1582737" cy="576262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</a:t>
            </a:r>
          </a:p>
        </p:txBody>
      </p:sp>
      <p:sp>
        <p:nvSpPr>
          <p:cNvPr id="25" name="Багетная рамка 24"/>
          <p:cNvSpPr/>
          <p:nvPr/>
        </p:nvSpPr>
        <p:spPr>
          <a:xfrm>
            <a:off x="1404938" y="3789363"/>
            <a:ext cx="1582737" cy="576262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</a:t>
            </a:r>
          </a:p>
        </p:txBody>
      </p:sp>
      <p:sp>
        <p:nvSpPr>
          <p:cNvPr id="26" name="Багетная рамка 25"/>
          <p:cNvSpPr/>
          <p:nvPr/>
        </p:nvSpPr>
        <p:spPr>
          <a:xfrm>
            <a:off x="5726113" y="3789363"/>
            <a:ext cx="1582737" cy="576262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</a:t>
            </a:r>
          </a:p>
        </p:txBody>
      </p:sp>
      <p:sp>
        <p:nvSpPr>
          <p:cNvPr id="27" name="Багетная рамка 26"/>
          <p:cNvSpPr/>
          <p:nvPr/>
        </p:nvSpPr>
        <p:spPr>
          <a:xfrm>
            <a:off x="1404938" y="6092825"/>
            <a:ext cx="1582737" cy="576263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</a:t>
            </a:r>
          </a:p>
        </p:txBody>
      </p:sp>
      <p:sp>
        <p:nvSpPr>
          <p:cNvPr id="28" name="Багетная рамка 27"/>
          <p:cNvSpPr/>
          <p:nvPr/>
        </p:nvSpPr>
        <p:spPr>
          <a:xfrm>
            <a:off x="5724525" y="6092825"/>
            <a:ext cx="1582738" cy="576263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556792"/>
            <a:ext cx="9793088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 солдат строились в ряд,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 солдат шли на парад.             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 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было усатых,                             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Сколько там было безусых                  солдат?                    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21204" y="332656"/>
            <a:ext cx="37015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команда</a:t>
            </a:r>
          </a:p>
        </p:txBody>
      </p:sp>
      <p:grpSp>
        <p:nvGrpSpPr>
          <p:cNvPr id="5" name="Группа 8"/>
          <p:cNvGrpSpPr>
            <a:grpSpLocks/>
          </p:cNvGrpSpPr>
          <p:nvPr/>
        </p:nvGrpSpPr>
        <p:grpSpPr bwMode="auto">
          <a:xfrm>
            <a:off x="3348038" y="4149725"/>
            <a:ext cx="2428875" cy="2203450"/>
            <a:chOff x="3348038" y="4149080"/>
            <a:chExt cx="2428875" cy="220409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574255" y="4149080"/>
              <a:ext cx="1995483" cy="58477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1 солдат</a:t>
              </a:r>
            </a:p>
          </p:txBody>
        </p:sp>
        <p:pic>
          <p:nvPicPr>
            <p:cNvPr id="9224" name="Рисунок 4" descr="3919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8038" y="4581525"/>
              <a:ext cx="2428875" cy="1771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>
          <a:xfrm>
            <a:off x="8243888" y="5949950"/>
            <a:ext cx="720725" cy="719138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Багетная рамка 7"/>
          <p:cNvSpPr/>
          <p:nvPr/>
        </p:nvSpPr>
        <p:spPr>
          <a:xfrm>
            <a:off x="3781425" y="4076700"/>
            <a:ext cx="1582738" cy="576263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1204" y="332656"/>
            <a:ext cx="37015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команда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12776"/>
            <a:ext cx="8064896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 солдат строились в ряд,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 солдат шли на парад.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 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было усатых,  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Сколько там было курносых солдат?                   </a:t>
            </a:r>
          </a:p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</a:t>
            </a:r>
          </a:p>
        </p:txBody>
      </p:sp>
      <p:grpSp>
        <p:nvGrpSpPr>
          <p:cNvPr id="3" name="Группа 8"/>
          <p:cNvGrpSpPr>
            <a:grpSpLocks/>
          </p:cNvGrpSpPr>
          <p:nvPr/>
        </p:nvGrpSpPr>
        <p:grpSpPr bwMode="auto">
          <a:xfrm>
            <a:off x="2555875" y="3933825"/>
            <a:ext cx="3724275" cy="2203450"/>
            <a:chOff x="2555875" y="3933056"/>
            <a:chExt cx="3724275" cy="220421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457236" y="3933056"/>
              <a:ext cx="2229521" cy="58477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2 солдата</a:t>
              </a:r>
            </a:p>
          </p:txBody>
        </p:sp>
        <p:grpSp>
          <p:nvGrpSpPr>
            <p:cNvPr id="10248" name="Группа 14"/>
            <p:cNvGrpSpPr>
              <a:grpSpLocks/>
            </p:cNvGrpSpPr>
            <p:nvPr/>
          </p:nvGrpSpPr>
          <p:grpSpPr bwMode="auto">
            <a:xfrm>
              <a:off x="2555875" y="4365625"/>
              <a:ext cx="3724275" cy="1771650"/>
              <a:chOff x="2555776" y="4365104"/>
              <a:chExt cx="3725019" cy="1772816"/>
            </a:xfrm>
          </p:grpSpPr>
          <p:pic>
            <p:nvPicPr>
              <p:cNvPr id="10249" name="Рисунок 5" descr="3919.jpg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EFF"/>
                  </a:clrFrom>
                  <a:clrTo>
                    <a:srgbClr val="FFFE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1920" y="4365104"/>
                <a:ext cx="2428875" cy="1772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0" name="Рисунок 6" descr="3919.jpg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EFF"/>
                  </a:clrFrom>
                  <a:clrTo>
                    <a:srgbClr val="FFFE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5776" y="4365104"/>
                <a:ext cx="2428875" cy="1772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7" name="Управляющая кнопка: далее 16">
            <a:hlinkClick r:id="rId3" action="ppaction://hlinksldjump" highlightClick="1"/>
          </p:cNvPr>
          <p:cNvSpPr/>
          <p:nvPr/>
        </p:nvSpPr>
        <p:spPr>
          <a:xfrm>
            <a:off x="8243888" y="5949950"/>
            <a:ext cx="720725" cy="719138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3781425" y="4005263"/>
            <a:ext cx="1582738" cy="576262"/>
          </a:xfrm>
          <a:prstGeom prst="bevel">
            <a:avLst>
              <a:gd name="adj" fmla="val 17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ОТВЕТ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614</Words>
  <Application>Microsoft Office PowerPoint</Application>
  <PresentationFormat>Экран (4:3)</PresentationFormat>
  <Paragraphs>193</Paragraphs>
  <Slides>25</Slides>
  <Notes>2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http://s53.radikal.ru/i142/0911/6c/8963eb244f5f.jpg- титульная страница http://thecenter2000.com/ursa/confused.jpg- сова  http://www.upakovano.ru/site/graphics/news/phpPWr9oQ.jpg- сардельки  http://www.prezent.bz/contents/media/t_6330116.jpg- девочка  http://www.elec.ru/files/133/000000497/picture/02.jpg- лампочки  http://www.life-stories.ru/images/3919.jpg- солдатик  http://www.recetavegetariana.com/wp-content/uploads/peras.jpg- груши  http://cedarlakefc.typepad.com/.a/6a00e54ed1be748833011168f1d5a6970c-320wi- вопросительный знак  http://www.lenagold.ru/fon/clipart/s/simb/znak10.jpg- вопросительный знак и книга  http://arxangelo.files.wordpress.com/2010/05/resampled-19b9f03c97f2f22d48f6c6e94dcaf788_2231.jpg- семья  http://sport.gorodkirov.ru/pictures/news5/190210-04.jpg- месяцы  http://live2learntoys.co.uk/ABACUS.jpg- счёты  http://img1.liveinternet.ru/images/foto/b/1/921/1462921/f_6907474.gif- двойка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ЛЯП</cp:lastModifiedBy>
  <cp:revision>100</cp:revision>
  <dcterms:created xsi:type="dcterms:W3CDTF">2011-04-24T07:46:30Z</dcterms:created>
  <dcterms:modified xsi:type="dcterms:W3CDTF">2012-11-28T13:53:31Z</dcterms:modified>
</cp:coreProperties>
</file>