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5" r:id="rId4"/>
    <p:sldId id="276" r:id="rId5"/>
    <p:sldId id="277" r:id="rId6"/>
    <p:sldId id="262" r:id="rId7"/>
    <p:sldId id="278" r:id="rId8"/>
    <p:sldId id="279" r:id="rId9"/>
    <p:sldId id="263" r:id="rId10"/>
    <p:sldId id="272" r:id="rId11"/>
    <p:sldId id="259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83D7"/>
    <a:srgbClr val="5D8ED5"/>
    <a:srgbClr val="6478DA"/>
    <a:srgbClr val="648BDA"/>
    <a:srgbClr val="5C8CE2"/>
    <a:srgbClr val="447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14" autoAdjust="0"/>
    <p:restoredTop sz="83510" autoAdjust="0"/>
  </p:normalViewPr>
  <p:slideViewPr>
    <p:cSldViewPr>
      <p:cViewPr varScale="1">
        <p:scale>
          <a:sx n="62" d="100"/>
          <a:sy n="62" d="100"/>
        </p:scale>
        <p:origin x="-40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5EB9C-A269-4EFA-8145-CE0ACF8200E3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B11AB-16D2-4160-A591-6E27B049B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12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B11AB-16D2-4160-A591-6E27B049BBE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749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21336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368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304800"/>
            <a:ext cx="22860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304800"/>
            <a:ext cx="67056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499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969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0387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853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343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918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956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75394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02051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872" y="5085184"/>
            <a:ext cx="5472608" cy="144016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Якубова А.В.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МБДОУ «Детский сад № 25 «Пчёлка»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5856" y="980728"/>
            <a:ext cx="5400600" cy="3600400"/>
          </a:xfrm>
        </p:spPr>
        <p:txBody>
          <a:bodyPr/>
          <a:lstStyle/>
          <a:p>
            <a:r>
              <a:rPr lang="ru-RU" sz="3800" b="1" dirty="0" smtClean="0"/>
              <a:t>Использование </a:t>
            </a:r>
          </a:p>
          <a:p>
            <a:r>
              <a:rPr lang="ru-RU" sz="3800" b="1" dirty="0" smtClean="0"/>
              <a:t>нетрадиционных форм</a:t>
            </a:r>
          </a:p>
          <a:p>
            <a:r>
              <a:rPr lang="ru-RU" sz="3800" b="1" dirty="0" smtClean="0"/>
              <a:t> оздоровления в работе</a:t>
            </a:r>
          </a:p>
          <a:p>
            <a:r>
              <a:rPr lang="ru-RU" sz="3800" b="1" dirty="0" smtClean="0"/>
              <a:t>с дошкольниками</a:t>
            </a:r>
            <a:endParaRPr lang="en-US" sz="3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062664" cy="3261340"/>
          </a:xfrm>
        </p:spPr>
        <p:txBody>
          <a:bodyPr/>
          <a:lstStyle/>
          <a:p>
            <a:pPr marL="0" lvl="0" indent="0">
              <a:buNone/>
            </a:pPr>
            <a:r>
              <a:rPr lang="ru-RU" sz="2800" b="1" dirty="0" smtClean="0"/>
              <a:t>Ручки греем </a:t>
            </a:r>
            <a:r>
              <a:rPr lang="ru-RU" sz="2800" dirty="0"/>
              <a:t>- упражнение выполняется по внешней стороне ладони. </a:t>
            </a:r>
          </a:p>
          <a:p>
            <a:pPr marL="0" indent="0">
              <a:buNone/>
            </a:pPr>
            <a:r>
              <a:rPr lang="ru-RU" sz="2800" dirty="0"/>
              <a:t>Очень холодно зимой, </a:t>
            </a:r>
          </a:p>
          <a:p>
            <a:pPr marL="0" indent="0">
              <a:buNone/>
            </a:pPr>
            <a:r>
              <a:rPr lang="ru-RU" sz="2800" dirty="0"/>
              <a:t>Мёрзнут ручки: ой, ой, ой! </a:t>
            </a:r>
          </a:p>
          <a:p>
            <a:pPr marL="0" indent="0">
              <a:buNone/>
            </a:pPr>
            <a:r>
              <a:rPr lang="ru-RU" sz="2800" dirty="0"/>
              <a:t>Надо ручки нам погреть, </a:t>
            </a:r>
          </a:p>
          <a:p>
            <a:pPr marL="0" indent="0">
              <a:buNone/>
            </a:pPr>
            <a:r>
              <a:rPr lang="ru-RU" sz="2800" dirty="0"/>
              <a:t>Посильнее растереть. </a:t>
            </a:r>
            <a:endParaRPr lang="ru-RU" sz="2800" dirty="0" smtClean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Picture 9" descr="77283326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25144"/>
            <a:ext cx="1908212" cy="190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thestyle.com.ua/wp-content/uploads/2014/05/nvxing_meirong_baoyang-011-1024x68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7" t="7383" r="22843"/>
          <a:stretch/>
        </p:blipFill>
        <p:spPr bwMode="auto">
          <a:xfrm>
            <a:off x="5796136" y="844352"/>
            <a:ext cx="2808312" cy="268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5575" y="3521988"/>
            <a:ext cx="55983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latin typeface="+mn-lt"/>
              </a:rPr>
              <a:t>Добываем огонь</a:t>
            </a:r>
            <a:r>
              <a:rPr lang="ru-RU" sz="3000" b="1" dirty="0">
                <a:latin typeface="+mn-lt"/>
              </a:rPr>
              <a:t> </a:t>
            </a:r>
            <a:r>
              <a:rPr lang="ru-RU" sz="3000" dirty="0" smtClean="0">
                <a:latin typeface="+mn-lt"/>
              </a:rPr>
              <a:t>- </a:t>
            </a:r>
            <a:r>
              <a:rPr lang="ru-RU" sz="3000" dirty="0">
                <a:latin typeface="+mn-lt"/>
              </a:rPr>
              <a:t>энергично растираем ладони друг о друга, чтобы стало горячо. </a:t>
            </a:r>
          </a:p>
          <a:p>
            <a:pPr marL="0" indent="0">
              <a:buNone/>
            </a:pPr>
            <a:r>
              <a:rPr lang="ru-RU" sz="3000" dirty="0">
                <a:latin typeface="+mn-lt"/>
              </a:rPr>
              <a:t>Добываем мы огонь, </a:t>
            </a:r>
          </a:p>
          <a:p>
            <a:pPr marL="0" indent="0">
              <a:buNone/>
            </a:pPr>
            <a:r>
              <a:rPr lang="ru-RU" sz="3000" dirty="0">
                <a:latin typeface="+mn-lt"/>
              </a:rPr>
              <a:t>Взяли палочку в ладонь. </a:t>
            </a:r>
          </a:p>
          <a:p>
            <a:pPr marL="0" indent="0">
              <a:buNone/>
            </a:pPr>
            <a:r>
              <a:rPr lang="ru-RU" sz="3000" dirty="0">
                <a:latin typeface="+mn-lt"/>
              </a:rPr>
              <a:t>Сильно палочку покрутим –</a:t>
            </a:r>
          </a:p>
          <a:p>
            <a:pPr marL="0" indent="0">
              <a:buNone/>
            </a:pPr>
            <a:r>
              <a:rPr lang="ru-RU" sz="3000" dirty="0">
                <a:latin typeface="+mn-lt"/>
              </a:rPr>
              <a:t>И огонь себе добудем.</a:t>
            </a:r>
          </a:p>
        </p:txBody>
      </p:sp>
    </p:spTree>
    <p:extLst>
      <p:ext uri="{BB962C8B-B14F-4D97-AF65-F5344CB8AC3E}">
        <p14:creationId xmlns:p14="http://schemas.microsoft.com/office/powerpoint/2010/main" val="49324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/>
              <a:t>Всем спасибо! Будьте здоровы!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675928"/>
          </a:xfrm>
        </p:spPr>
        <p:txBody>
          <a:bodyPr/>
          <a:lstStyle/>
          <a:p>
            <a:r>
              <a:rPr lang="ru-RU" sz="4000" b="1" dirty="0" smtClean="0"/>
              <a:t>Основа </a:t>
            </a:r>
            <a:r>
              <a:rPr lang="ru-RU" sz="4000" b="1" dirty="0"/>
              <a:t>здоровья – это дыхание</a:t>
            </a:r>
            <a:endParaRPr lang="en-US" sz="4000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80728"/>
            <a:ext cx="8134672" cy="5115272"/>
          </a:xfrm>
        </p:spPr>
        <p:txBody>
          <a:bodyPr/>
          <a:lstStyle/>
          <a:p>
            <a:pPr marL="0" lvl="0" indent="0">
              <a:buNone/>
            </a:pPr>
            <a:r>
              <a:rPr lang="ru-RU" sz="3000" b="1" dirty="0" smtClean="0"/>
              <a:t>Значение </a:t>
            </a:r>
            <a:r>
              <a:rPr lang="ru-RU" sz="3000" b="1" dirty="0"/>
              <a:t>дыхательной гимнастики велико: </a:t>
            </a:r>
            <a:endParaRPr lang="ru-RU" sz="3000" b="1" dirty="0" smtClean="0"/>
          </a:p>
          <a:p>
            <a:pPr lvl="0"/>
            <a:r>
              <a:rPr lang="ru-RU" sz="3000" dirty="0" smtClean="0"/>
              <a:t>повышает </a:t>
            </a:r>
            <a:r>
              <a:rPr lang="ru-RU" sz="3000" dirty="0"/>
              <a:t>обменные процессы, играющие главную роль в </a:t>
            </a:r>
            <a:r>
              <a:rPr lang="ru-RU" sz="3000" dirty="0" smtClean="0"/>
              <a:t>кровоснабжении;</a:t>
            </a:r>
          </a:p>
          <a:p>
            <a:pPr lvl="0"/>
            <a:r>
              <a:rPr lang="ru-RU" sz="3000" dirty="0" smtClean="0"/>
              <a:t>нормализует механизмы ЦНС </a:t>
            </a:r>
            <a:r>
              <a:rPr lang="ru-RU" sz="3000" dirty="0"/>
              <a:t>в том числе и головного мозга, улучшается и дренажная </a:t>
            </a:r>
            <a:r>
              <a:rPr lang="ru-RU" sz="3000" dirty="0" smtClean="0"/>
              <a:t>функция; </a:t>
            </a:r>
          </a:p>
          <a:p>
            <a:pPr lvl="0"/>
            <a:r>
              <a:rPr lang="ru-RU" sz="3000" dirty="0" smtClean="0"/>
              <a:t>кроме </a:t>
            </a:r>
            <a:r>
              <a:rPr lang="ru-RU" sz="3000" dirty="0"/>
              <a:t>кислородного питания с помощью дыхания происходит </a:t>
            </a:r>
            <a:r>
              <a:rPr lang="ru-RU" sz="3000" dirty="0" smtClean="0"/>
              <a:t>энергетическая</a:t>
            </a:r>
          </a:p>
          <a:p>
            <a:pPr marL="0" lvl="0" indent="0">
              <a:buNone/>
            </a:pPr>
            <a:r>
              <a:rPr lang="ru-RU" sz="3000" dirty="0" smtClean="0"/>
              <a:t>    подпитка организма. </a:t>
            </a:r>
            <a:endParaRPr lang="ru-RU" sz="30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59160"/>
          </a:xfrm>
        </p:spPr>
        <p:txBody>
          <a:bodyPr/>
          <a:lstStyle/>
          <a:p>
            <a:pPr lvl="0"/>
            <a:r>
              <a:rPr lang="ru-RU" sz="800" b="1" dirty="0" smtClean="0"/>
              <a:t/>
            </a:r>
            <a:br>
              <a:rPr lang="ru-RU" sz="800" b="1" dirty="0" smtClean="0"/>
            </a:br>
            <a:r>
              <a:rPr lang="ru-RU" sz="800" b="1" dirty="0"/>
              <a:t/>
            </a:r>
            <a:br>
              <a:rPr lang="ru-RU" sz="800" b="1" dirty="0"/>
            </a:br>
            <a:r>
              <a:rPr lang="ru-RU" sz="800" b="1" dirty="0" smtClean="0"/>
              <a:t/>
            </a:r>
            <a:br>
              <a:rPr lang="ru-RU" sz="800" b="1" dirty="0" smtClean="0"/>
            </a:br>
            <a:r>
              <a:rPr lang="ru-RU" sz="800" b="1" dirty="0"/>
              <a:t/>
            </a:r>
            <a:br>
              <a:rPr lang="ru-RU" sz="800" b="1" dirty="0"/>
            </a:br>
            <a:r>
              <a:rPr lang="ru-RU" sz="4000" b="1" dirty="0" smtClean="0"/>
              <a:t>Восточная гимнастика</a:t>
            </a:r>
            <a:br>
              <a:rPr lang="ru-RU" sz="4000" b="1" dirty="0" smtClean="0"/>
            </a:br>
            <a:r>
              <a:rPr lang="ru-RU" sz="4000" b="1" dirty="0" smtClean="0"/>
              <a:t>(динамические </a:t>
            </a:r>
            <a:r>
              <a:rPr lang="ru-RU" sz="4000" b="1" dirty="0"/>
              <a:t>упражнения</a:t>
            </a:r>
            <a:r>
              <a:rPr lang="ru-RU" sz="4000" b="1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062664" cy="4968552"/>
          </a:xfrm>
        </p:spPr>
        <p:txBody>
          <a:bodyPr/>
          <a:lstStyle/>
          <a:p>
            <a:r>
              <a:rPr lang="ru-RU" sz="3600" b="1" dirty="0" smtClean="0"/>
              <a:t>Кувшин</a:t>
            </a:r>
          </a:p>
          <a:p>
            <a:endParaRPr lang="ru-RU" dirty="0"/>
          </a:p>
          <a:p>
            <a:r>
              <a:rPr lang="ru-RU" sz="3600" b="1" dirty="0"/>
              <a:t>Шарф</a:t>
            </a:r>
          </a:p>
          <a:p>
            <a:endParaRPr lang="ru-RU" dirty="0"/>
          </a:p>
          <a:p>
            <a:r>
              <a:rPr lang="ru-RU" sz="3600" b="1" dirty="0"/>
              <a:t>Стрелок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2" descr="http://www.tot-mag.ru/published/publicdata/TOTMAG37WA/attachments/SC/products_pictures/470-246_en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8" t="10786" r="21947" b="6547"/>
          <a:stretch/>
        </p:blipFill>
        <p:spPr bwMode="auto">
          <a:xfrm>
            <a:off x="4427984" y="1844824"/>
            <a:ext cx="348983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im3-tub-ru.yandex.net/i?id=2c8932a64303375ba42701061a280089&amp;n=33&amp;h=215&amp;w=2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333" y="1567636"/>
            <a:ext cx="4255005" cy="425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previews.123rf.com/images/mayboro/mayboro1008/mayboro100800050/7590636-Sports-marksman-from-onions-on-a-target-on-a-white-background-Stock-Vecto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2" r="55443" b="2248"/>
          <a:stretch/>
        </p:blipFill>
        <p:spPr bwMode="auto">
          <a:xfrm>
            <a:off x="4772837" y="1354062"/>
            <a:ext cx="3471571" cy="538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71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520" y="116632"/>
            <a:ext cx="9144000" cy="1143000"/>
          </a:xfrm>
        </p:spPr>
        <p:txBody>
          <a:bodyPr/>
          <a:lstStyle/>
          <a:p>
            <a:pPr lvl="0"/>
            <a:r>
              <a:rPr lang="ru-RU" sz="4000" b="1" dirty="0"/>
              <a:t>Игровая гимнастика </a:t>
            </a:r>
            <a:r>
              <a:rPr lang="ru-RU" sz="3200" b="1" dirty="0"/>
              <a:t>(дети выполняют роли сказочных персонажей и животных)</a:t>
            </a:r>
            <a:r>
              <a:rPr lang="ru-RU" sz="4000" b="1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350696" cy="5328592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dirty="0" smtClean="0"/>
              <a:t>Волк: </a:t>
            </a:r>
            <a:r>
              <a:rPr lang="ru-RU" sz="2400" i="1" dirty="0" smtClean="0"/>
              <a:t>согнутые руки </a:t>
            </a:r>
          </a:p>
          <a:p>
            <a:pPr marL="0" indent="0">
              <a:buNone/>
            </a:pPr>
            <a:r>
              <a:rPr lang="ru-RU" sz="2400" i="1" dirty="0" smtClean="0"/>
              <a:t>прижаты к бокам, наклон </a:t>
            </a:r>
          </a:p>
          <a:p>
            <a:pPr marL="0" indent="0">
              <a:buNone/>
            </a:pPr>
            <a:r>
              <a:rPr lang="ru-RU" sz="2400" i="1" dirty="0" smtClean="0"/>
              <a:t>вперед, поднять голову</a:t>
            </a:r>
          </a:p>
          <a:p>
            <a:pPr marL="0" indent="0">
              <a:buNone/>
            </a:pPr>
            <a:r>
              <a:rPr lang="ru-RU" sz="2400" i="1" dirty="0"/>
              <a:t>на </a:t>
            </a:r>
            <a:r>
              <a:rPr lang="ru-RU" sz="2400" i="1" dirty="0" smtClean="0"/>
              <a:t>выдохе изобразить вой</a:t>
            </a:r>
          </a:p>
          <a:p>
            <a:pPr marL="0" indent="0">
              <a:buNone/>
            </a:pPr>
            <a:r>
              <a:rPr lang="ru-RU" sz="2400" b="1" i="1" dirty="0" smtClean="0"/>
              <a:t>Трубач</a:t>
            </a:r>
            <a:r>
              <a:rPr lang="ru-RU" sz="2400" b="1" i="1" dirty="0"/>
              <a:t>: </a:t>
            </a:r>
            <a:r>
              <a:rPr lang="ru-RU" sz="2400" i="1" dirty="0" smtClean="0"/>
              <a:t>кисти </a:t>
            </a:r>
            <a:r>
              <a:rPr lang="ru-RU" sz="2400" i="1" dirty="0"/>
              <a:t>рук </a:t>
            </a:r>
            <a:r>
              <a:rPr lang="ru-RU" sz="2400" i="1" dirty="0" smtClean="0"/>
              <a:t>сложить</a:t>
            </a:r>
          </a:p>
          <a:p>
            <a:pPr marL="0" indent="0">
              <a:buNone/>
            </a:pPr>
            <a:r>
              <a:rPr lang="ru-RU" sz="2400" i="1" dirty="0" smtClean="0"/>
              <a:t>в </a:t>
            </a:r>
            <a:r>
              <a:rPr lang="ru-RU" sz="2400" i="1" dirty="0"/>
              <a:t>трубочку, поднять </a:t>
            </a:r>
            <a:r>
              <a:rPr lang="ru-RU" sz="2400" i="1" dirty="0" smtClean="0"/>
              <a:t>вверх.</a:t>
            </a:r>
          </a:p>
          <a:p>
            <a:pPr marL="0" indent="0">
              <a:buNone/>
            </a:pPr>
            <a:r>
              <a:rPr lang="ru-RU" sz="2400" i="1" dirty="0" smtClean="0"/>
              <a:t>Медленно </a:t>
            </a:r>
            <a:r>
              <a:rPr lang="ru-RU" sz="2400" i="1" dirty="0"/>
              <a:t>выдыхая, </a:t>
            </a:r>
            <a:r>
              <a:rPr lang="ru-RU" sz="2400" i="1" dirty="0" smtClean="0"/>
              <a:t>громко</a:t>
            </a:r>
          </a:p>
          <a:p>
            <a:pPr marL="0" indent="0">
              <a:buNone/>
            </a:pPr>
            <a:r>
              <a:rPr lang="ru-RU" sz="2400" i="1" dirty="0" smtClean="0"/>
              <a:t>произносить </a:t>
            </a:r>
            <a:r>
              <a:rPr lang="ru-RU" sz="2400" i="1" dirty="0"/>
              <a:t>«п-ф-ф» </a:t>
            </a:r>
            <a:endParaRPr lang="ru-RU" sz="2400" i="1" dirty="0" smtClean="0"/>
          </a:p>
          <a:p>
            <a:pPr marL="0" indent="0">
              <a:buNone/>
            </a:pPr>
            <a:r>
              <a:rPr lang="ru-RU" sz="2400" b="1" i="1" dirty="0" smtClean="0"/>
              <a:t>Петух: </a:t>
            </a:r>
            <a:r>
              <a:rPr lang="ru-RU" sz="2400" i="1" dirty="0" smtClean="0"/>
              <a:t>Встать </a:t>
            </a:r>
            <a:r>
              <a:rPr lang="ru-RU" sz="2400" i="1" dirty="0"/>
              <a:t>прямо</a:t>
            </a:r>
            <a:r>
              <a:rPr lang="ru-RU" sz="2400" i="1" dirty="0" smtClean="0"/>
              <a:t>,</a:t>
            </a:r>
          </a:p>
          <a:p>
            <a:pPr marL="0" indent="0">
              <a:buNone/>
            </a:pPr>
            <a:r>
              <a:rPr lang="ru-RU" sz="2400" i="1" dirty="0" smtClean="0"/>
              <a:t>руки </a:t>
            </a:r>
            <a:r>
              <a:rPr lang="ru-RU" sz="2400" i="1" dirty="0"/>
              <a:t>в стороны, </a:t>
            </a:r>
            <a:r>
              <a:rPr lang="ru-RU" sz="2400" i="1" dirty="0" smtClean="0"/>
              <a:t>а </a:t>
            </a:r>
            <a:r>
              <a:rPr lang="ru-RU" sz="2400" i="1" dirty="0"/>
              <a:t>затем </a:t>
            </a:r>
            <a:r>
              <a:rPr lang="ru-RU" sz="2400" i="1" dirty="0" smtClean="0"/>
              <a:t>хлопнуть</a:t>
            </a:r>
          </a:p>
          <a:p>
            <a:pPr marL="0" indent="0">
              <a:buNone/>
            </a:pPr>
            <a:r>
              <a:rPr lang="ru-RU" sz="2400" i="1" dirty="0" smtClean="0"/>
              <a:t>ими </a:t>
            </a:r>
            <a:r>
              <a:rPr lang="ru-RU" sz="2400" i="1" dirty="0"/>
              <a:t>по </a:t>
            </a:r>
            <a:r>
              <a:rPr lang="ru-RU" sz="2400" i="1" dirty="0" smtClean="0"/>
              <a:t>бедрам. Выдыхая,</a:t>
            </a:r>
          </a:p>
          <a:p>
            <a:pPr marL="0" indent="0">
              <a:buNone/>
            </a:pPr>
            <a:r>
              <a:rPr lang="ru-RU" sz="2400" i="1" dirty="0" smtClean="0"/>
              <a:t>произносить </a:t>
            </a:r>
            <a:r>
              <a:rPr lang="ru-RU" sz="2400" i="1" dirty="0"/>
              <a:t>«ку-ка-ре-ку». </a:t>
            </a:r>
          </a:p>
        </p:txBody>
      </p:sp>
      <p:pic>
        <p:nvPicPr>
          <p:cNvPr id="4" name="Picture 14" descr="http://kladraz.ru/upload/blogs/2630_0231889af2f9a89ea2888a82a70744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9" t="4711"/>
          <a:stretch/>
        </p:blipFill>
        <p:spPr bwMode="auto">
          <a:xfrm>
            <a:off x="5436096" y="2780928"/>
            <a:ext cx="3534720" cy="396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mypresentation.ru/documents/bbb199f004de437d566d370c95075383/img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5" t="20106" r="13855" b="14561"/>
          <a:stretch/>
        </p:blipFill>
        <p:spPr bwMode="auto">
          <a:xfrm>
            <a:off x="4816838" y="2754005"/>
            <a:ext cx="4155135" cy="394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okartinkah.ru/smimg/petuh-kartinki-dlya-detey-1822/petuh-kartinki-dlya-detey-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47" y="2276872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74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4000" b="1" dirty="0" smtClean="0"/>
              <a:t>Дыхательная гимнастика</a:t>
            </a:r>
            <a:br>
              <a:rPr lang="ru-RU" sz="4000" b="1" dirty="0" smtClean="0"/>
            </a:br>
            <a:r>
              <a:rPr lang="ru-RU" sz="4000" b="1" dirty="0" smtClean="0"/>
              <a:t>с предметами</a:t>
            </a:r>
            <a:endParaRPr lang="ru-RU" sz="40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40012"/>
            <a:ext cx="3168352" cy="180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loudoun.k12.va.us/cms/lib4/VA01000195/Centricity/Domain/10022/371888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449" y="4301550"/>
            <a:ext cx="2692870" cy="237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qrcodepress.com/wp-content/uploads/2014/08/Tennis-ball-US-open-smart-cloth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521" y="1988840"/>
            <a:ext cx="1306068" cy="130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logo.tchoo.ru/images/palchikovaja_gimnastika/v_skazkah/korabli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555" y="4567600"/>
            <a:ext cx="3069894" cy="197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9592" y="1491185"/>
            <a:ext cx="2328232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Blip>
                <a:blip r:embed="rId7"/>
              </a:buBlip>
            </a:pPr>
            <a:r>
              <a:rPr lang="ru-RU" b="1" i="1" dirty="0">
                <a:latin typeface="+mn-lt"/>
              </a:rPr>
              <a:t>тучи, </a:t>
            </a:r>
            <a:endParaRPr lang="ru-RU" b="1" i="1" dirty="0" smtClean="0">
              <a:latin typeface="+mn-lt"/>
            </a:endParaRPr>
          </a:p>
          <a:p>
            <a:pPr>
              <a:spcBef>
                <a:spcPct val="20000"/>
              </a:spcBef>
            </a:pPr>
            <a:endParaRPr lang="ru-RU" b="1" i="1" dirty="0">
              <a:latin typeface="+mn-lt"/>
            </a:endParaRPr>
          </a:p>
          <a:p>
            <a:pPr marL="342900" indent="-342900">
              <a:spcBef>
                <a:spcPct val="20000"/>
              </a:spcBef>
              <a:buBlip>
                <a:blip r:embed="rId7"/>
              </a:buBlip>
            </a:pPr>
            <a:r>
              <a:rPr lang="ru-RU" b="1" i="1" dirty="0">
                <a:latin typeface="+mn-lt"/>
              </a:rPr>
              <a:t>снег</a:t>
            </a:r>
            <a:r>
              <a:rPr lang="ru-RU" b="1" i="1" dirty="0" smtClean="0">
                <a:latin typeface="+mn-lt"/>
              </a:rPr>
              <a:t>,</a:t>
            </a:r>
          </a:p>
          <a:p>
            <a:pPr>
              <a:spcBef>
                <a:spcPct val="20000"/>
              </a:spcBef>
            </a:pPr>
            <a:endParaRPr lang="ru-RU" b="1" i="1" dirty="0">
              <a:latin typeface="+mn-lt"/>
            </a:endParaRPr>
          </a:p>
          <a:p>
            <a:pPr marL="342900" indent="-342900">
              <a:spcBef>
                <a:spcPct val="20000"/>
              </a:spcBef>
              <a:buBlip>
                <a:blip r:embed="rId7"/>
              </a:buBlip>
            </a:pPr>
            <a:r>
              <a:rPr lang="ru-RU" b="1" i="1" dirty="0">
                <a:latin typeface="+mn-lt"/>
              </a:rPr>
              <a:t>бабочки</a:t>
            </a:r>
            <a:r>
              <a:rPr lang="ru-RU" b="1" i="1" dirty="0" smtClean="0">
                <a:latin typeface="+mn-lt"/>
              </a:rPr>
              <a:t>,</a:t>
            </a:r>
          </a:p>
          <a:p>
            <a:pPr>
              <a:spcBef>
                <a:spcPct val="20000"/>
              </a:spcBef>
            </a:pPr>
            <a:endParaRPr lang="ru-RU" b="1" i="1" dirty="0">
              <a:latin typeface="+mn-lt"/>
            </a:endParaRPr>
          </a:p>
          <a:p>
            <a:pPr marL="342900" indent="-342900">
              <a:spcBef>
                <a:spcPct val="20000"/>
              </a:spcBef>
              <a:buBlip>
                <a:blip r:embed="rId7"/>
              </a:buBlip>
            </a:pPr>
            <a:r>
              <a:rPr lang="ru-RU" b="1" i="1" dirty="0">
                <a:latin typeface="+mn-lt"/>
              </a:rPr>
              <a:t>шарик теннисный</a:t>
            </a:r>
            <a:r>
              <a:rPr lang="ru-RU" b="1" i="1" dirty="0" smtClean="0">
                <a:latin typeface="+mn-lt"/>
              </a:rPr>
              <a:t>,</a:t>
            </a:r>
          </a:p>
          <a:p>
            <a:pPr>
              <a:spcBef>
                <a:spcPct val="20000"/>
              </a:spcBef>
            </a:pPr>
            <a:endParaRPr lang="ru-RU" b="1" i="1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Blip>
                <a:blip r:embed="rId7"/>
              </a:buBlip>
            </a:pPr>
            <a:r>
              <a:rPr lang="ru-RU" b="1" i="1" dirty="0" smtClean="0">
                <a:latin typeface="+mn-lt"/>
              </a:rPr>
              <a:t>кораблики</a:t>
            </a:r>
            <a:endParaRPr lang="ru-RU" b="1" i="1" dirty="0">
              <a:latin typeface="+mn-lt"/>
            </a:endParaRPr>
          </a:p>
        </p:txBody>
      </p:sp>
      <p:pic>
        <p:nvPicPr>
          <p:cNvPr id="1030" name="Picture 6" descr="http://www.metod-kopilka.ru/images/doc/52/46988/hello_html_m350e87f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555" y="1865602"/>
            <a:ext cx="2883339" cy="270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80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64896" cy="963960"/>
          </a:xfrm>
        </p:spPr>
        <p:txBody>
          <a:bodyPr/>
          <a:lstStyle/>
          <a:p>
            <a:r>
              <a:rPr lang="ru-RU" sz="4000" b="1" dirty="0" smtClean="0"/>
              <a:t>Гимнастика </a:t>
            </a:r>
            <a:r>
              <a:rPr lang="ru-RU" sz="4000" b="1" dirty="0"/>
              <a:t>для глаз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7772400" cy="5112568"/>
          </a:xfrm>
        </p:spPr>
        <p:txBody>
          <a:bodyPr/>
          <a:lstStyle/>
          <a:p>
            <a:pPr lvl="0"/>
            <a:r>
              <a:rPr lang="ru-RU" sz="3000" dirty="0"/>
              <a:t>Зрительная гимнастика является профилактикой зрительного утомления и снижения остроты </a:t>
            </a:r>
            <a:r>
              <a:rPr lang="ru-RU" sz="3000" dirty="0" smtClean="0"/>
              <a:t>зрения; </a:t>
            </a:r>
          </a:p>
          <a:p>
            <a:pPr lvl="0"/>
            <a:r>
              <a:rPr lang="ru-RU" sz="3000" dirty="0" smtClean="0"/>
              <a:t>обеспечивает </a:t>
            </a:r>
            <a:r>
              <a:rPr lang="ru-RU" sz="3000" dirty="0"/>
              <a:t>улучшение кровоснабжения тканей глаза, обменные процессы в </a:t>
            </a:r>
            <a:r>
              <a:rPr lang="ru-RU" sz="3000" dirty="0" smtClean="0"/>
              <a:t>глазу;</a:t>
            </a:r>
          </a:p>
          <a:p>
            <a:pPr lvl="0"/>
            <a:r>
              <a:rPr lang="ru-RU" sz="3000" dirty="0" smtClean="0"/>
              <a:t>повышает </a:t>
            </a:r>
            <a:r>
              <a:rPr lang="ru-RU" sz="3000" dirty="0"/>
              <a:t>силу, эластичность, тонус глазных мышц и </a:t>
            </a:r>
            <a:r>
              <a:rPr lang="ru-RU" sz="3000" dirty="0" smtClean="0"/>
              <a:t>глазодвигательных</a:t>
            </a:r>
          </a:p>
          <a:p>
            <a:pPr marL="400050" lvl="1" indent="0">
              <a:buNone/>
            </a:pPr>
            <a:r>
              <a:rPr lang="ru-RU" sz="3000" dirty="0">
                <a:ea typeface="+mn-ea"/>
                <a:cs typeface="+mn-cs"/>
              </a:rPr>
              <a:t>нервов, укрепляет мышцы век.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96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Гимнастика для </a:t>
            </a:r>
            <a:r>
              <a:rPr lang="ru-RU" b="1" dirty="0" smtClean="0"/>
              <a:t>глаз</a:t>
            </a:r>
            <a:br>
              <a:rPr lang="ru-RU" b="1" dirty="0" smtClean="0"/>
            </a:br>
            <a:r>
              <a:rPr lang="ru-RU" sz="3600" b="1" dirty="0" smtClean="0"/>
              <a:t>в </a:t>
            </a:r>
            <a:r>
              <a:rPr lang="ru-RU" sz="3600" b="1" dirty="0"/>
              <a:t>форме игровых упражнений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81200"/>
            <a:ext cx="8278688" cy="41148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глаза качаются на </a:t>
            </a:r>
            <a:r>
              <a:rPr lang="ru-RU" dirty="0" smtClean="0"/>
              <a:t>качелях: </a:t>
            </a:r>
          </a:p>
          <a:p>
            <a:pPr marL="0" indent="0">
              <a:buNone/>
            </a:pPr>
            <a:r>
              <a:rPr lang="ru-RU" dirty="0" smtClean="0"/>
              <a:t>вправо- влево,</a:t>
            </a:r>
          </a:p>
          <a:p>
            <a:pPr marL="0" indent="0">
              <a:buNone/>
            </a:pPr>
            <a:r>
              <a:rPr lang="ru-RU" dirty="0"/>
              <a:t>на </a:t>
            </a:r>
            <a:r>
              <a:rPr lang="ru-RU" dirty="0" smtClean="0"/>
              <a:t>лифте: вверх </a:t>
            </a:r>
            <a:r>
              <a:rPr lang="ru-RU" dirty="0"/>
              <a:t>– вниз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попала </a:t>
            </a:r>
            <a:r>
              <a:rPr lang="ru-RU" dirty="0"/>
              <a:t>пыль в </a:t>
            </a:r>
            <a:r>
              <a:rPr lang="ru-RU" dirty="0" smtClean="0"/>
              <a:t>глаза –</a:t>
            </a:r>
          </a:p>
          <a:p>
            <a:pPr marL="0" indent="0">
              <a:buNone/>
            </a:pPr>
            <a:r>
              <a:rPr lang="ru-RU" dirty="0" smtClean="0"/>
              <a:t>часто заморгали,</a:t>
            </a:r>
          </a:p>
          <a:p>
            <a:pPr marL="0" indent="0">
              <a:buNone/>
            </a:pPr>
            <a:r>
              <a:rPr lang="ru-RU" dirty="0" smtClean="0"/>
              <a:t>солнце </a:t>
            </a:r>
            <a:r>
              <a:rPr lang="ru-RU" dirty="0"/>
              <a:t>ярко </a:t>
            </a:r>
            <a:r>
              <a:rPr lang="ru-RU" dirty="0" smtClean="0"/>
              <a:t>светит</a:t>
            </a:r>
          </a:p>
          <a:p>
            <a:pPr marL="0" indent="0">
              <a:buNone/>
            </a:pPr>
            <a:r>
              <a:rPr lang="ru-RU" dirty="0" smtClean="0"/>
              <a:t>глаза </a:t>
            </a:r>
            <a:r>
              <a:rPr lang="ru-RU" dirty="0"/>
              <a:t>- зажмурились</a:t>
            </a:r>
          </a:p>
        </p:txBody>
      </p:sp>
      <p:pic>
        <p:nvPicPr>
          <p:cNvPr id="4" name="Picture 2" descr="http://www.playcast.ru/uploads/2015/06/14/1397627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28800"/>
            <a:ext cx="1656184" cy="196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urbanus.ru/upload/c_item_news/original/14074/14074-137836918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934" y="4725144"/>
            <a:ext cx="3145512" cy="209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fs00.infourok.ru/images/doc/94/111817/hello_html_m77fd26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29" y="1488257"/>
            <a:ext cx="2631209" cy="219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phow.ir/wp-content/uploads/2013/08/Exercise-Eyes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83935"/>
            <a:ext cx="4572635" cy="304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bazi-oksana.ru/wp-content/uploads/2015/08/sun-310144_128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540" y="2420888"/>
            <a:ext cx="1942117" cy="1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62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Гимнастика для </a:t>
            </a:r>
            <a:r>
              <a:rPr lang="ru-RU" b="1" dirty="0" smtClean="0"/>
              <a:t>глаз</a:t>
            </a:r>
            <a:br>
              <a:rPr lang="ru-RU" b="1" dirty="0" smtClean="0"/>
            </a:br>
            <a:r>
              <a:rPr lang="ru-RU" sz="3200" b="1" dirty="0" smtClean="0"/>
              <a:t>с применением наглядности (близко-далеко, пальчиковый театр)</a:t>
            </a:r>
            <a:endParaRPr lang="ru-RU" sz="3200" b="1" dirty="0"/>
          </a:p>
        </p:txBody>
      </p:sp>
      <p:pic>
        <p:nvPicPr>
          <p:cNvPr id="2050" name="Picture 2" descr="http://tilimili.com.ua/sites/default/files/imagecache/product_full/toy/tsvetochek-v-gorshochke-romash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1800200" cy="275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tilimili.com.ua/sites/default/files/imagecache/product_full/toy/tsvetochek-v-gorshochke-romash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800200" y="5445224"/>
            <a:ext cx="65911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utterfly1.ucoz.ru/kartinke/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958268"/>
            <a:ext cx="180019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60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 -0.11551 L 0.5816 -0.5773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97" y="-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Самомассаж </a:t>
            </a:r>
            <a:r>
              <a:rPr lang="ru-RU" sz="4000" b="1" dirty="0"/>
              <a:t>кистей рук и пальчиковая гимнастика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При </a:t>
            </a:r>
            <a:r>
              <a:rPr lang="ru-RU" dirty="0"/>
              <a:t>систематическом массаже усиливаются рефлекторные связи коры головного мозга с мышцами и </a:t>
            </a:r>
            <a:r>
              <a:rPr lang="ru-RU" dirty="0" smtClean="0"/>
              <a:t>сосудами,</a:t>
            </a:r>
          </a:p>
          <a:p>
            <a:pPr lvl="0"/>
            <a:r>
              <a:rPr lang="ru-RU" dirty="0" smtClean="0"/>
              <a:t>нормализуется </a:t>
            </a:r>
            <a:r>
              <a:rPr lang="ru-RU" dirty="0"/>
              <a:t>мышечный </a:t>
            </a:r>
            <a:r>
              <a:rPr lang="ru-RU" dirty="0" smtClean="0"/>
              <a:t>тонус,</a:t>
            </a:r>
          </a:p>
          <a:p>
            <a:pPr lvl="0"/>
            <a:r>
              <a:rPr lang="ru-RU" dirty="0" smtClean="0"/>
              <a:t>происходит </a:t>
            </a:r>
            <a:r>
              <a:rPr lang="ru-RU" dirty="0"/>
              <a:t>стимуляция тактильных ощущений.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043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were_cheery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were_cheery</Template>
  <TotalTime>325</TotalTime>
  <Words>318</Words>
  <Application>Microsoft Office PowerPoint</Application>
  <PresentationFormat>Экран (4:3)</PresentationFormat>
  <Paragraphs>70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were_cheery</vt:lpstr>
      <vt:lpstr>Якубова А.В.  МБДОУ «Детский сад № 25 «Пчёлка»</vt:lpstr>
      <vt:lpstr>Основа здоровья – это дыхание</vt:lpstr>
      <vt:lpstr>    Восточная гимнастика (динамические упражнения) </vt:lpstr>
      <vt:lpstr>Игровая гимнастика (дети выполняют роли сказочных персонажей и животных) </vt:lpstr>
      <vt:lpstr>Дыхательная гимнастика с предметами</vt:lpstr>
      <vt:lpstr>Гимнастика для глаз</vt:lpstr>
      <vt:lpstr>Гимнастика для глаз в форме игровых упражнений </vt:lpstr>
      <vt:lpstr>Гимнастика для глаз с применением наглядности (близко-далеко, пальчиковый театр)</vt:lpstr>
      <vt:lpstr>Самомассаж кистей рук и пальчиковая гимнастика</vt:lpstr>
      <vt:lpstr>Презентация PowerPoint</vt:lpstr>
      <vt:lpstr>Всем спасибо! Будьте здоровы!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ds25</cp:lastModifiedBy>
  <cp:revision>82</cp:revision>
  <dcterms:created xsi:type="dcterms:W3CDTF">2013-03-05T15:14:45Z</dcterms:created>
  <dcterms:modified xsi:type="dcterms:W3CDTF">2016-02-17T13:41:37Z</dcterms:modified>
</cp:coreProperties>
</file>