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6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6" d="100"/>
          <a:sy n="46" d="100"/>
        </p:scale>
        <p:origin x="-1308" y="-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Admin\Рабочий стол\для шаблонов\луг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85750"/>
            <a:ext cx="9126538" cy="657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 descr="C:\Documents and Settings\Admin\Рабочий стол\угадай\Синий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0" y="6429375"/>
            <a:ext cx="1214438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8269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667E24-2222-4418-9FC7-D5B0B331205A}" type="datetimeFigureOut">
              <a:rPr lang="ru-RU"/>
              <a:pPr>
                <a:defRPr/>
              </a:pPr>
              <a:t>06.03.2013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CBC0A-6EAF-4607-A07B-FC97F217A5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3657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B84AB2-3261-4854-B92D-EB524E15A2EB}" type="datetimeFigureOut">
              <a:rPr lang="ru-RU"/>
              <a:pPr>
                <a:defRPr/>
              </a:pPr>
              <a:t>06.03.2013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57869E-887E-4F4F-9D2C-AA0239DC42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4960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AB30E6-6C6F-4861-81C5-CFB9879FA0FF}" type="datetimeFigureOut">
              <a:rPr lang="ru-RU"/>
              <a:pPr>
                <a:defRPr/>
              </a:pPr>
              <a:t>06.03.2013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EE56E7-1938-4708-ADA6-6FD72D88C4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9645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0B8FE5-9B8F-48D6-9443-372CF2D1ED15}" type="datetimeFigureOut">
              <a:rPr lang="ru-RU"/>
              <a:pPr>
                <a:defRPr/>
              </a:pPr>
              <a:t>06.03.2013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3207F5-ADA0-4E32-B19D-AB359178A5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6772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11AB40-C321-41EB-BB19-085F2850DF85}" type="datetimeFigureOut">
              <a:rPr lang="ru-RU"/>
              <a:pPr>
                <a:defRPr/>
              </a:pPr>
              <a:t>06.03.2013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667207-ACE6-4CBE-BC29-6ECB34F396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6155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B7ABB9-F2BF-4D36-9534-588DD474ED93}" type="datetimeFigureOut">
              <a:rPr lang="ru-RU"/>
              <a:pPr>
                <a:defRPr/>
              </a:pPr>
              <a:t>06.03.2013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0BEB2C-7500-4AA4-B062-9F641CEC5C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3178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F04B0F-39E0-43D2-A843-5B3460EF27BD}" type="datetimeFigureOut">
              <a:rPr lang="ru-RU"/>
              <a:pPr>
                <a:defRPr/>
              </a:pPr>
              <a:t>06.03.2013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BFF506-A5A9-47A8-9A83-F9F000E5C5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5857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D8BD64-A202-43AE-8104-DD415FDC10E3}" type="datetimeFigureOut">
              <a:rPr lang="ru-RU"/>
              <a:pPr>
                <a:defRPr/>
              </a:pPr>
              <a:t>06.03.2013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27F22A-B0CA-4B54-922D-3D4936441C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8849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FBF01D-F2CA-4F93-B016-70F0AB202F28}" type="datetimeFigureOut">
              <a:rPr lang="ru-RU"/>
              <a:pPr>
                <a:defRPr/>
              </a:pPr>
              <a:t>06.03.2013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FF0E92-F251-45EC-8E42-68C90BD8EA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1034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E88F4C-5112-4693-B180-8472F7F92296}" type="datetimeFigureOut">
              <a:rPr lang="ru-RU"/>
              <a:pPr>
                <a:defRPr/>
              </a:pPr>
              <a:t>06.03.2013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9EB79-F2F7-4B3A-B39A-7054974904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914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 descr="C:\Documents and Settings\Admin\Рабочий стол\для шаблонов\Копия луг.gif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19B37FB-558B-4630-AA4D-0327CAD2CA23}" type="datetimeFigureOut">
              <a:rPr lang="ru-RU"/>
              <a:pPr>
                <a:defRPr/>
              </a:pPr>
              <a:t>06.03.2013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212D974-7D62-4F6D-B646-75BE166A2B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0648"/>
            <a:ext cx="9144000" cy="1152128"/>
          </a:xfrm>
        </p:spPr>
        <p:txBody>
          <a:bodyPr/>
          <a:lstStyle/>
          <a:p>
            <a:r>
              <a:rPr lang="ru-RU" b="1" dirty="0" smtClean="0">
                <a:latin typeface="Monotype Corsiva" pitchFamily="66" charset="0"/>
              </a:rPr>
              <a:t>МКОУ «</a:t>
            </a:r>
            <a:r>
              <a:rPr lang="ru-RU" b="1" dirty="0" err="1" smtClean="0">
                <a:latin typeface="Monotype Corsiva" pitchFamily="66" charset="0"/>
              </a:rPr>
              <a:t>Путинцевская</a:t>
            </a:r>
            <a:r>
              <a:rPr lang="ru-RU" b="1" dirty="0" smtClean="0">
                <a:latin typeface="Monotype Corsiva" pitchFamily="66" charset="0"/>
              </a:rPr>
              <a:t> ООШ»</a:t>
            </a:r>
            <a:endParaRPr lang="ru-RU" b="1" dirty="0">
              <a:latin typeface="Monotype Corsiva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1440" y="1844824"/>
            <a:ext cx="7984976" cy="4824536"/>
          </a:xfrm>
        </p:spPr>
        <p:txBody>
          <a:bodyPr/>
          <a:lstStyle/>
          <a:p>
            <a:r>
              <a:rPr lang="ru-RU" sz="7200" b="1" dirty="0" smtClean="0">
                <a:solidFill>
                  <a:srgbClr val="FF0000"/>
                </a:solidFill>
                <a:latin typeface="Monotype Corsiva" pitchFamily="66" charset="0"/>
              </a:rPr>
              <a:t>«Ласточкино гнездо»</a:t>
            </a:r>
          </a:p>
          <a:p>
            <a:endParaRPr lang="ru-RU" sz="4000" b="1" dirty="0" smtClean="0">
              <a:solidFill>
                <a:schemeClr val="accent3">
                  <a:lumMod val="50000"/>
                </a:schemeClr>
              </a:solidFill>
              <a:latin typeface="Monotype Corsiva" pitchFamily="66" charset="0"/>
            </a:endParaRPr>
          </a:p>
          <a:p>
            <a:endParaRPr lang="ru-RU" sz="4000" b="1" dirty="0">
              <a:solidFill>
                <a:schemeClr val="accent3">
                  <a:lumMod val="50000"/>
                </a:schemeClr>
              </a:solidFill>
              <a:latin typeface="Monotype Corsiva" pitchFamily="66" charset="0"/>
            </a:endParaRPr>
          </a:p>
          <a:p>
            <a:endParaRPr lang="ru-RU" sz="4000" b="1" dirty="0" smtClean="0">
              <a:solidFill>
                <a:schemeClr val="accent3">
                  <a:lumMod val="50000"/>
                </a:schemeClr>
              </a:solidFill>
              <a:latin typeface="Monotype Corsiva" pitchFamily="66" charset="0"/>
            </a:endParaRPr>
          </a:p>
          <a:p>
            <a:pPr algn="l"/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Выполнил : </a:t>
            </a:r>
            <a:r>
              <a:rPr lang="ru-RU" b="1" dirty="0" err="1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Пяткин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 Роман</a:t>
            </a:r>
          </a:p>
          <a:p>
            <a:pPr algn="l"/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Руководитель: </a:t>
            </a:r>
            <a:r>
              <a:rPr lang="ru-RU" b="1" dirty="0" err="1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Корчевная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 Н.</a:t>
            </a:r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В.</a:t>
            </a:r>
            <a:endParaRPr lang="ru-RU" sz="4000" b="1" dirty="0">
              <a:solidFill>
                <a:schemeClr val="accent3">
                  <a:lumMod val="50000"/>
                </a:schemeClr>
              </a:solidFill>
              <a:latin typeface="Monotype Corsiva" pitchFamily="66" charset="0"/>
            </a:endParaRPr>
          </a:p>
        </p:txBody>
      </p:sp>
      <p:pic>
        <p:nvPicPr>
          <p:cNvPr id="1026" name="Picture 2" descr="C:\Users\user\Documents\ласточки\i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652120" y="4149080"/>
            <a:ext cx="3240360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62886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226695">
              <a:lnSpc>
                <a:spcPct val="150000"/>
              </a:lnSpc>
              <a:spcAft>
                <a:spcPts val="0"/>
              </a:spcAft>
            </a:pPr>
            <a:r>
              <a:rPr lang="ru-RU" b="1" dirty="0">
                <a:latin typeface="Times New Roman"/>
                <a:ea typeface="Calibri"/>
              </a:rPr>
              <a:t>19 мая 2012 г.</a:t>
            </a:r>
            <a:r>
              <a:rPr lang="ru-RU" sz="4000" dirty="0">
                <a:latin typeface="Times New Roman"/>
                <a:ea typeface="Calibri"/>
              </a:rPr>
              <a:t/>
            </a:r>
            <a:br>
              <a:rPr lang="ru-RU" sz="4000" dirty="0">
                <a:latin typeface="Times New Roman"/>
                <a:ea typeface="Calibri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>
                <a:latin typeface="Times New Roman"/>
                <a:ea typeface="Calibri"/>
              </a:rPr>
              <a:t>Сегодня Черныш весь день таскает траву в гнездо, отлетает на расстояние и любуется своим новым жильем. Щебет стоит выше крыши! Белоснежка копошится в гнезде и почти оттуда не вылетает. Может быть, выстилает его изнутри перышками? Я не </a:t>
            </a:r>
            <a:r>
              <a:rPr lang="ru-RU" sz="3600" dirty="0" smtClean="0">
                <a:latin typeface="Times New Roman"/>
                <a:ea typeface="Calibri"/>
              </a:rPr>
              <a:t>знаю. 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0920394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226695">
              <a:lnSpc>
                <a:spcPct val="150000"/>
              </a:lnSpc>
              <a:spcAft>
                <a:spcPts val="0"/>
              </a:spcAft>
            </a:pPr>
            <a:r>
              <a:rPr lang="ru-RU" b="1" dirty="0">
                <a:latin typeface="Times New Roman"/>
                <a:ea typeface="Calibri"/>
              </a:rPr>
              <a:t>20 мая 2012 г.</a:t>
            </a:r>
            <a:r>
              <a:rPr lang="ru-RU" sz="4000" dirty="0">
                <a:latin typeface="Times New Roman"/>
                <a:ea typeface="Calibri"/>
              </a:rPr>
              <a:t/>
            </a:r>
            <a:br>
              <a:rPr lang="ru-RU" sz="4000" dirty="0">
                <a:latin typeface="Times New Roman"/>
                <a:ea typeface="Calibri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6695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Calibri"/>
              </a:rPr>
              <a:t>Ура! Ура!! Ура!!! У нас новоселье! Интересно, когда появятся птенчики?</a:t>
            </a:r>
            <a:endParaRPr lang="ru-RU" sz="2800" dirty="0">
              <a:latin typeface="Times New Roman"/>
              <a:ea typeface="Calibri"/>
            </a:endParaRPr>
          </a:p>
          <a:p>
            <a:endParaRPr lang="ru-RU" dirty="0"/>
          </a:p>
        </p:txBody>
      </p:sp>
      <p:pic>
        <p:nvPicPr>
          <p:cNvPr id="5122" name="Picture 2" descr="C:\Users\user\Documents\ласточки\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3364663"/>
            <a:ext cx="3862288" cy="30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71284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1043608" y="332656"/>
            <a:ext cx="8229600" cy="1143000"/>
          </a:xfrm>
        </p:spPr>
        <p:txBody>
          <a:bodyPr/>
          <a:lstStyle/>
          <a:p>
            <a:r>
              <a:rPr lang="ru-RU" b="1" dirty="0" smtClean="0">
                <a:latin typeface="Monotype Corsiva" pitchFamily="66" charset="0"/>
              </a:rPr>
              <a:t>        </a:t>
            </a:r>
            <a:r>
              <a:rPr lang="ru-RU" sz="3600" b="1" dirty="0" smtClean="0">
                <a:latin typeface="Monotype Corsiva" pitchFamily="66" charset="0"/>
              </a:rPr>
              <a:t>Деревенская </a:t>
            </a:r>
            <a:r>
              <a:rPr lang="ru-RU" sz="3600" b="1" dirty="0">
                <a:latin typeface="Monotype Corsiva" pitchFamily="66" charset="0"/>
              </a:rPr>
              <a:t>ласточка (касатка)</a:t>
            </a:r>
            <a:r>
              <a:rPr lang="ru-RU" sz="3600" dirty="0">
                <a:latin typeface="Monotype Corsiva" pitchFamily="66" charset="0"/>
              </a:rPr>
              <a:t/>
            </a:r>
            <a:br>
              <a:rPr lang="ru-RU" sz="3600" dirty="0">
                <a:latin typeface="Monotype Corsiva" pitchFamily="66" charset="0"/>
              </a:rPr>
            </a:br>
            <a:endParaRPr lang="ru-RU" sz="3600" dirty="0" smtClean="0">
              <a:latin typeface="Monotype Corsiva" pitchFamily="66" charset="0"/>
            </a:endParaRPr>
          </a:p>
        </p:txBody>
      </p:sp>
      <p:sp>
        <p:nvSpPr>
          <p:cNvPr id="409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400" dirty="0" smtClean="0"/>
              <a:t> </a:t>
            </a:r>
            <a:endParaRPr lang="ru-RU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44824"/>
            <a:ext cx="8551231" cy="460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 descr="C:\Users\user\Documents\ласточки\i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0"/>
            <a:ext cx="2088232" cy="1700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ctrTitle"/>
          </p:nvPr>
        </p:nvSpPr>
        <p:spPr>
          <a:xfrm>
            <a:off x="2555776" y="188641"/>
            <a:ext cx="5902424" cy="3411810"/>
          </a:xfrm>
        </p:spPr>
        <p:txBody>
          <a:bodyPr/>
          <a:lstStyle/>
          <a:p>
            <a:r>
              <a:rPr lang="ru-RU" sz="3600" b="1" dirty="0">
                <a:solidFill>
                  <a:srgbClr val="7030A0"/>
                </a:solidFill>
              </a:rPr>
              <a:t>Гнездо деревенской ласточки похоже на срезанную чашу. Они прикрепляются к какой-нибудь вертикальной поверхности.</a:t>
            </a:r>
            <a:endParaRPr lang="ru-RU" sz="3600" b="1" dirty="0" smtClean="0">
              <a:solidFill>
                <a:srgbClr val="7030A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3886200"/>
            <a:ext cx="8280920" cy="29718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Прилет ласточек - одна из примет </a:t>
            </a:r>
            <a:r>
              <a:rPr lang="ru-RU" b="1" dirty="0" smtClean="0">
                <a:solidFill>
                  <a:schemeClr val="tx1"/>
                </a:solidFill>
              </a:rPr>
              <a:t>наступившего лета. </a:t>
            </a:r>
            <a:r>
              <a:rPr lang="ru-RU" b="1" dirty="0">
                <a:solidFill>
                  <a:schemeClr val="tx1"/>
                </a:solidFill>
              </a:rPr>
              <a:t>Поэтому и прилетают они обычно в конце мая - начале июня, после ''черемуховых'' холодов, когда начинается массовый вылет насекомых.</a:t>
            </a:r>
          </a:p>
          <a:p>
            <a:pPr fontAlgn="auto">
              <a:spcAft>
                <a:spcPts val="0"/>
              </a:spcAft>
              <a:defRPr/>
            </a:pPr>
            <a:endParaRPr lang="ru-RU" dirty="0" smtClean="0">
              <a:solidFill>
                <a:srgbClr val="7030A0"/>
              </a:solidFill>
            </a:endParaRPr>
          </a:p>
        </p:txBody>
      </p:sp>
      <p:pic>
        <p:nvPicPr>
          <p:cNvPr id="3075" name="Picture 3" descr="C:\Users\user\Documents\ласточки\i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8640"/>
            <a:ext cx="2915816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/>
          <a:lstStyle/>
          <a:p>
            <a:r>
              <a:rPr lang="ru-RU" sz="3200" b="1" dirty="0" smtClean="0">
                <a:solidFill>
                  <a:srgbClr val="C00000"/>
                </a:solidFill>
                <a:latin typeface="Monotype Corsiva" pitchFamily="66" charset="0"/>
              </a:rPr>
              <a:t>                      Дневник </a:t>
            </a:r>
            <a:r>
              <a:rPr lang="ru-RU" sz="3200" b="1" dirty="0">
                <a:solidFill>
                  <a:srgbClr val="C00000"/>
                </a:solidFill>
                <a:latin typeface="Monotype Corsiva" pitchFamily="66" charset="0"/>
              </a:rPr>
              <a:t>наблюдений </a:t>
            </a:r>
            <a:r>
              <a:rPr lang="ru-RU" sz="3200" b="1" dirty="0" smtClean="0">
                <a:solidFill>
                  <a:srgbClr val="C00000"/>
                </a:solidFill>
                <a:latin typeface="Monotype Corsiva" pitchFamily="66" charset="0"/>
              </a:rPr>
              <a:t/>
            </a:r>
            <a:br>
              <a:rPr lang="ru-RU" sz="3200" b="1" dirty="0" smtClean="0">
                <a:solidFill>
                  <a:srgbClr val="C00000"/>
                </a:solidFill>
                <a:latin typeface="Monotype Corsiva" pitchFamily="66" charset="0"/>
              </a:rPr>
            </a:br>
            <a:r>
              <a:rPr lang="ru-RU" sz="3200" b="1" dirty="0" smtClean="0">
                <a:solidFill>
                  <a:srgbClr val="C00000"/>
                </a:solidFill>
                <a:latin typeface="Monotype Corsiva" pitchFamily="66" charset="0"/>
              </a:rPr>
              <a:t>                              «</a:t>
            </a:r>
            <a:r>
              <a:rPr lang="ru-RU" sz="3200" b="1" dirty="0">
                <a:solidFill>
                  <a:srgbClr val="C00000"/>
                </a:solidFill>
                <a:latin typeface="Monotype Corsiva" pitchFamily="66" charset="0"/>
              </a:rPr>
              <a:t>Как ласточки строят </a:t>
            </a:r>
            <a:r>
              <a:rPr lang="ru-RU" sz="3200" b="1" dirty="0" smtClean="0">
                <a:solidFill>
                  <a:srgbClr val="C00000"/>
                </a:solidFill>
                <a:latin typeface="Monotype Corsiva" pitchFamily="66" charset="0"/>
              </a:rPr>
              <a:t>гнезда</a:t>
            </a:r>
            <a:r>
              <a:rPr lang="ru-RU" sz="2400" b="1" dirty="0" smtClean="0">
                <a:solidFill>
                  <a:srgbClr val="002060"/>
                </a:solidFill>
                <a:latin typeface="Monotype Corsiva" pitchFamily="66" charset="0"/>
              </a:rPr>
              <a:t>»</a:t>
            </a:r>
            <a:r>
              <a:rPr lang="ru-RU" sz="2400" dirty="0" smtClean="0">
                <a:latin typeface="Monotype Corsiva" pitchFamily="66" charset="0"/>
              </a:rPr>
              <a:t>.</a:t>
            </a:r>
            <a:endParaRPr lang="ru-RU" sz="2400" dirty="0">
              <a:latin typeface="Monotype Corsiva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276872"/>
            <a:ext cx="8219256" cy="4176464"/>
          </a:xfrm>
        </p:spPr>
        <p:txBody>
          <a:bodyPr/>
          <a:lstStyle/>
          <a:p>
            <a:pPr marL="226695">
              <a:lnSpc>
                <a:spcPct val="150000"/>
              </a:lnSpc>
              <a:spcAft>
                <a:spcPts val="0"/>
              </a:spcAft>
            </a:pPr>
            <a:r>
              <a:rPr lang="ru-RU" sz="2000" b="1" dirty="0">
                <a:latin typeface="Times New Roman"/>
                <a:ea typeface="Calibri"/>
              </a:rPr>
              <a:t>7 мая 2012 г.</a:t>
            </a:r>
            <a:endParaRPr lang="ru-RU" sz="2000" dirty="0">
              <a:latin typeface="Times New Roman"/>
              <a:ea typeface="Calibri"/>
            </a:endParaRPr>
          </a:p>
          <a:p>
            <a:pPr marL="226695" algn="just">
              <a:lnSpc>
                <a:spcPct val="150000"/>
              </a:lnSpc>
              <a:spcAft>
                <a:spcPts val="0"/>
              </a:spcAft>
            </a:pPr>
            <a:r>
              <a:rPr lang="ru-RU" sz="2000" dirty="0">
                <a:latin typeface="Times New Roman"/>
                <a:ea typeface="Calibri"/>
              </a:rPr>
              <a:t>В этом году ласточки прилетели 7 мая. Они облюбовали для себя место под самой крышей в сеновале и уже третий год подряд возвращаются сюда. Здесь пахнет зерном и другими кормами для животных и птиц, а иногда мы здесь оставляем высушенную траву и сено. Весь день ласточки щебечут на проводах, гоняются за мухами, летают вокруг амбара или сидят на телевизионной антенне, но внутрь пока не залетают.</a:t>
            </a:r>
          </a:p>
          <a:p>
            <a:endParaRPr lang="ru-RU" dirty="0"/>
          </a:p>
        </p:txBody>
      </p:sp>
      <p:pic>
        <p:nvPicPr>
          <p:cNvPr id="4" name="Picture 2" descr="C:\Users\user\Documents\ласточки\i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448272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94047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226695">
              <a:lnSpc>
                <a:spcPct val="150000"/>
              </a:lnSpc>
              <a:spcAft>
                <a:spcPts val="0"/>
              </a:spcAft>
            </a:pPr>
            <a:r>
              <a:rPr lang="ru-RU" b="1" dirty="0">
                <a:latin typeface="Times New Roman"/>
                <a:ea typeface="Calibri"/>
              </a:rPr>
              <a:t>12 мая 2012 г.</a:t>
            </a:r>
            <a:endParaRPr lang="ru-RU" sz="4000" dirty="0">
              <a:effectLst/>
              <a:latin typeface="Times New Roman"/>
              <a:ea typeface="Calibri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6695" algn="just">
              <a:lnSpc>
                <a:spcPct val="150000"/>
              </a:lnSpc>
              <a:spcAft>
                <a:spcPts val="0"/>
              </a:spcAft>
            </a:pPr>
            <a:r>
              <a:rPr lang="ru-RU" sz="2800" dirty="0">
                <a:latin typeface="Times New Roman"/>
                <a:ea typeface="Calibri"/>
              </a:rPr>
              <a:t>Вчера вечером был дождь. Земля намокла. Сегодня Белоснежка стала выковыривать возле лужи комочки грязи и таскать их в сеновал. Она лепит их  друг на друга в одном месте, в самом углу. Смешно, но Черныш ей пока не помогает, а преспокойно поет песенки, сидя на антенне. В это время Белоснежка уже вылепила маленький уголок снизу.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19594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226695">
              <a:lnSpc>
                <a:spcPct val="150000"/>
              </a:lnSpc>
              <a:spcAft>
                <a:spcPts val="0"/>
              </a:spcAft>
            </a:pPr>
            <a:r>
              <a:rPr lang="ru-RU" b="1" dirty="0" smtClean="0">
                <a:latin typeface="Times New Roman"/>
                <a:ea typeface="Calibri"/>
              </a:rPr>
              <a:t/>
            </a:r>
            <a:br>
              <a:rPr lang="ru-RU" b="1" dirty="0" smtClean="0">
                <a:latin typeface="Times New Roman"/>
                <a:ea typeface="Calibri"/>
              </a:rPr>
            </a:br>
            <a:r>
              <a:rPr lang="ru-RU" b="1" dirty="0" smtClean="0">
                <a:latin typeface="Times New Roman"/>
                <a:ea typeface="Calibri"/>
              </a:rPr>
              <a:t>8-11 </a:t>
            </a:r>
            <a:r>
              <a:rPr lang="ru-RU" b="1" dirty="0">
                <a:latin typeface="Times New Roman"/>
                <a:ea typeface="Calibri"/>
              </a:rPr>
              <a:t>мая 2012 г.</a:t>
            </a:r>
            <a:r>
              <a:rPr lang="ru-RU" sz="4000" dirty="0">
                <a:latin typeface="Times New Roman"/>
                <a:ea typeface="Calibri"/>
              </a:rPr>
              <a:t/>
            </a:r>
            <a:br>
              <a:rPr lang="ru-RU" sz="4000" dirty="0">
                <a:latin typeface="Times New Roman"/>
                <a:ea typeface="Calibri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>
                <a:latin typeface="Times New Roman"/>
                <a:ea typeface="Calibri"/>
              </a:rPr>
              <a:t>Дни напролет ласточки гоняются за насекомыми и поют песенки. Они уже несколько раз залетали в сеновал, сидели на перекладинах под крышей и громко щебетали. Видимо, «обсуждали», как начать строить новый дом. В старом гнезде ласточки никогда не селятся. Каждый год они строят новое. Я читал в книге, что место для гнезда обычно выбирает самец, но если самочке оно не понравится, то решающее слово остается всегда за ней. Я назвал их Черныш и Белоснежка, потому что самец ну о-о-очень черный, а у самочки ослепительно-белое брюшко. Вот такие они непохожие!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4288522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226695">
              <a:lnSpc>
                <a:spcPct val="150000"/>
              </a:lnSpc>
              <a:spcAft>
                <a:spcPts val="0"/>
              </a:spcAft>
            </a:pPr>
            <a:r>
              <a:rPr lang="ru-RU" b="1" dirty="0">
                <a:latin typeface="Times New Roman"/>
                <a:ea typeface="Calibri"/>
              </a:rPr>
              <a:t>13 мая 2012 г.</a:t>
            </a:r>
            <a:endParaRPr lang="ru-RU" sz="4000" dirty="0">
              <a:effectLst/>
              <a:latin typeface="Times New Roman"/>
              <a:ea typeface="Calibri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6695" algn="just">
              <a:lnSpc>
                <a:spcPct val="150000"/>
              </a:lnSpc>
              <a:spcAft>
                <a:spcPts val="0"/>
              </a:spcAft>
            </a:pPr>
            <a:r>
              <a:rPr lang="ru-RU" sz="2400" dirty="0">
                <a:latin typeface="Times New Roman"/>
                <a:ea typeface="Calibri"/>
              </a:rPr>
              <a:t>По-моему, Чернышу здорово досталось за то, что он вчера лодырничал! Сегодня он начал помогать лепить домик, но грязь берет откуда-то из другого места, не из той лужи, у которой ковыряет Белоснежка. Его комочки сильно отличаются, они темно-оранжевого цвета, а у его подруги - темно-коричневые. Пока они строят - непрерывно щебечут. Белоснежка - ворчливо, а Черныш</a:t>
            </a:r>
            <a:r>
              <a:rPr lang="ru-RU" sz="2400" b="1" dirty="0">
                <a:latin typeface="Times New Roman"/>
                <a:ea typeface="Calibri"/>
              </a:rPr>
              <a:t> – </a:t>
            </a:r>
            <a:r>
              <a:rPr lang="ru-RU" sz="2400" dirty="0">
                <a:latin typeface="Times New Roman"/>
                <a:ea typeface="Calibri"/>
              </a:rPr>
              <a:t>нежно. </a:t>
            </a:r>
          </a:p>
          <a:p>
            <a:pPr marL="0" indent="0">
              <a:lnSpc>
                <a:spcPct val="150000"/>
              </a:lnSpc>
              <a:spcAft>
                <a:spcPts val="0"/>
              </a:spcAft>
              <a:buNone/>
            </a:pPr>
            <a:endParaRPr lang="ru-RU" sz="2800" dirty="0">
              <a:effectLst/>
              <a:latin typeface="Times New Roman"/>
              <a:ea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448542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226695">
              <a:lnSpc>
                <a:spcPct val="150000"/>
              </a:lnSpc>
              <a:spcAft>
                <a:spcPts val="0"/>
              </a:spcAft>
            </a:pPr>
            <a:r>
              <a:rPr lang="ru-RU" b="1" dirty="0">
                <a:latin typeface="Times New Roman"/>
                <a:ea typeface="Calibri"/>
              </a:rPr>
              <a:t>14-15 мая 2012 г.</a:t>
            </a:r>
            <a:r>
              <a:rPr lang="ru-RU" sz="4000" dirty="0">
                <a:latin typeface="Times New Roman"/>
                <a:ea typeface="Calibri"/>
              </a:rPr>
              <a:t/>
            </a:r>
            <a:br>
              <a:rPr lang="ru-RU" sz="4000" dirty="0">
                <a:latin typeface="Times New Roman"/>
                <a:ea typeface="Calibri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>
                <a:latin typeface="Times New Roman"/>
                <a:ea typeface="Calibri"/>
              </a:rPr>
              <a:t>Когда я утром прибежал посмотреть на гнездо, то удивился. За вчерашний день парочка слепила уже почти 5 сантиметров в высоту, «подклеивая» стенки гнездышка снизу вверх к краям стен, образующих угол сеновала. Но сегодня опять моросит и супруги сидят, сердито нахохлившись. Время от времени и слетают на землю сеновала, подбирают соломинки и травинки и заталкивают их между комочков. Со стороны кажется, будто они вышивают клювиками.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8727611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226695">
              <a:lnSpc>
                <a:spcPct val="150000"/>
              </a:lnSpc>
              <a:spcAft>
                <a:spcPts val="0"/>
              </a:spcAft>
            </a:pPr>
            <a:r>
              <a:rPr lang="ru-RU" b="1" dirty="0">
                <a:latin typeface="Times New Roman"/>
                <a:ea typeface="Calibri"/>
              </a:rPr>
              <a:t>17-18 мая 2012 г.</a:t>
            </a:r>
            <a:r>
              <a:rPr lang="ru-RU" sz="4000" dirty="0">
                <a:latin typeface="Times New Roman"/>
                <a:ea typeface="Calibri"/>
              </a:rPr>
              <a:t/>
            </a:r>
            <a:br>
              <a:rPr lang="ru-RU" sz="4000" dirty="0">
                <a:latin typeface="Times New Roman"/>
                <a:ea typeface="Calibri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>
                <a:latin typeface="Times New Roman"/>
                <a:ea typeface="Calibri"/>
              </a:rPr>
              <a:t>Высота гнездышка</a:t>
            </a:r>
            <a:r>
              <a:rPr lang="ru-RU" sz="2400" b="1" dirty="0">
                <a:latin typeface="Times New Roman"/>
                <a:ea typeface="Calibri"/>
              </a:rPr>
              <a:t> – </a:t>
            </a:r>
            <a:r>
              <a:rPr lang="ru-RU" sz="2400" dirty="0">
                <a:latin typeface="Times New Roman"/>
                <a:ea typeface="Calibri"/>
              </a:rPr>
              <a:t>примерно 8 или 10 сантиметров.  Ласточки не покладая крыльев и клювов лепят свой домик. Он похож на чашечку, разрезанную на четыре части, четвертая часть </a:t>
            </a:r>
            <a:r>
              <a:rPr lang="ru-RU" sz="2400" b="1" dirty="0">
                <a:latin typeface="Times New Roman"/>
                <a:ea typeface="Calibri"/>
              </a:rPr>
              <a:t> – </a:t>
            </a:r>
            <a:r>
              <a:rPr lang="ru-RU" sz="2400" dirty="0">
                <a:latin typeface="Times New Roman"/>
                <a:ea typeface="Calibri"/>
              </a:rPr>
              <a:t>и есть гнездышко. Из него торчат во все стороны травинки и длинные соломинки. Наверное, это для прочности. Это получается такой особый каркас для гнезда. Хотя выглядит довольно смешно, похоже на кусок мочалки или разрезанной шапки. Я читал, что комочки глины или грязи, которые ласточки берут для постройки гнезда, они тщательно  смачивают своей слюной, вот почему их домики такие прочные и быстро высыхают. Кажется, строительство подходит к концу. </a:t>
            </a:r>
            <a:br>
              <a:rPr lang="ru-RU" sz="2400" dirty="0">
                <a:latin typeface="Times New Roman"/>
                <a:ea typeface="Calibri"/>
              </a:rPr>
            </a:br>
            <a:r>
              <a:rPr lang="ru-RU" sz="2400" dirty="0">
                <a:latin typeface="Times New Roman"/>
                <a:ea typeface="Calibri"/>
              </a:rPr>
              <a:t/>
            </a:r>
            <a:br>
              <a:rPr lang="ru-RU" sz="2400" dirty="0">
                <a:latin typeface="Times New Roman"/>
                <a:ea typeface="Calibri"/>
              </a:rPr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502660400"/>
      </p:ext>
    </p:extLst>
  </p:cSld>
  <p:clrMapOvr>
    <a:masterClrMapping/>
  </p:clrMapOvr>
</p:sld>
</file>

<file path=ppt/theme/theme1.xml><?xml version="1.0" encoding="utf-8"?>
<a:theme xmlns:a="http://schemas.openxmlformats.org/drawingml/2006/main" name="13_FIQ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13_FIQ</Template>
  <TotalTime>83</TotalTime>
  <Words>674</Words>
  <Application>Microsoft Office PowerPoint</Application>
  <PresentationFormat>Экран (4:3)</PresentationFormat>
  <Paragraphs>28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13_FIQ</vt:lpstr>
      <vt:lpstr>МКОУ «Путинцевская ООШ»</vt:lpstr>
      <vt:lpstr>        Деревенская ласточка (касатка) </vt:lpstr>
      <vt:lpstr>Гнездо деревенской ласточки похоже на срезанную чашу. Они прикрепляются к какой-нибудь вертикальной поверхности.</vt:lpstr>
      <vt:lpstr>                      Дневник наблюдений                                «Как ласточки строят гнезда».</vt:lpstr>
      <vt:lpstr>12 мая 2012 г.</vt:lpstr>
      <vt:lpstr> 8-11 мая 2012 г. </vt:lpstr>
      <vt:lpstr>13 мая 2012 г.</vt:lpstr>
      <vt:lpstr>14-15 мая 2012 г. </vt:lpstr>
      <vt:lpstr>17-18 мая 2012 г. </vt:lpstr>
      <vt:lpstr>19 мая 2012 г. </vt:lpstr>
      <vt:lpstr>20 мая 2012 г. 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мой</dc:creator>
  <cp:lastModifiedBy>user</cp:lastModifiedBy>
  <cp:revision>9</cp:revision>
  <dcterms:created xsi:type="dcterms:W3CDTF">2013-03-05T13:30:04Z</dcterms:created>
  <dcterms:modified xsi:type="dcterms:W3CDTF">2013-03-06T02:45:30Z</dcterms:modified>
</cp:coreProperties>
</file>