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660EF9-7350-4B54-8674-C677B38664E9}" type="datetimeFigureOut">
              <a:rPr lang="ru-RU" smtClean="0"/>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50837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660EF9-7350-4B54-8674-C677B38664E9}" type="datetimeFigureOut">
              <a:rPr lang="ru-RU" smtClean="0"/>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3043931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660EF9-7350-4B54-8674-C677B38664E9}" type="datetimeFigureOut">
              <a:rPr lang="ru-RU" smtClean="0"/>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152521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660EF9-7350-4B54-8674-C677B38664E9}" type="datetimeFigureOut">
              <a:rPr lang="ru-RU" smtClean="0"/>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82579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660EF9-7350-4B54-8674-C677B38664E9}" type="datetimeFigureOut">
              <a:rPr lang="ru-RU" smtClean="0"/>
              <a:t>23.02.2016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3672877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660EF9-7350-4B54-8674-C677B38664E9}" type="datetimeFigureOut">
              <a:rPr lang="ru-RU" smtClean="0"/>
              <a:t>23.02.2016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41622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660EF9-7350-4B54-8674-C677B38664E9}" type="datetimeFigureOut">
              <a:rPr lang="ru-RU" smtClean="0"/>
              <a:t>23.02.2016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143568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660EF9-7350-4B54-8674-C677B38664E9}" type="datetimeFigureOut">
              <a:rPr lang="ru-RU" smtClean="0"/>
              <a:t>23.02.2016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448530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660EF9-7350-4B54-8674-C677B38664E9}" type="datetimeFigureOut">
              <a:rPr lang="ru-RU" smtClean="0"/>
              <a:t>23.02.2016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424610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660EF9-7350-4B54-8674-C677B38664E9}" type="datetimeFigureOut">
              <a:rPr lang="ru-RU" smtClean="0"/>
              <a:t>23.02.2016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406642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660EF9-7350-4B54-8674-C677B38664E9}" type="datetimeFigureOut">
              <a:rPr lang="ru-RU" smtClean="0"/>
              <a:t>23.02.2016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47ED71E-BEB0-47B3-A0CC-C507A0237B4F}" type="slidenum">
              <a:rPr lang="ru-RU" smtClean="0"/>
              <a:t>‹#›</a:t>
            </a:fld>
            <a:endParaRPr lang="ru-RU"/>
          </a:p>
        </p:txBody>
      </p:sp>
    </p:spTree>
    <p:extLst>
      <p:ext uri="{BB962C8B-B14F-4D97-AF65-F5344CB8AC3E}">
        <p14:creationId xmlns:p14="http://schemas.microsoft.com/office/powerpoint/2010/main" val="1634142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60EF9-7350-4B54-8674-C677B38664E9}" type="datetimeFigureOut">
              <a:rPr lang="ru-RU" smtClean="0"/>
              <a:t>23.02.2016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7ED71E-BEB0-47B3-A0CC-C507A0237B4F}" type="slidenum">
              <a:rPr lang="ru-RU" smtClean="0"/>
              <a:t>‹#›</a:t>
            </a:fld>
            <a:endParaRPr lang="ru-RU"/>
          </a:p>
        </p:txBody>
      </p:sp>
    </p:spTree>
    <p:extLst>
      <p:ext uri="{BB962C8B-B14F-4D97-AF65-F5344CB8AC3E}">
        <p14:creationId xmlns:p14="http://schemas.microsoft.com/office/powerpoint/2010/main" val="632381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980728"/>
            <a:ext cx="7772400" cy="4896544"/>
          </a:xfrm>
        </p:spPr>
        <p:txBody>
          <a:bodyPr>
            <a:noAutofit/>
          </a:bodyPr>
          <a:lstStyle/>
          <a:p>
            <a:r>
              <a:rPr lang="ru-RU" sz="7200" b="1" dirty="0" smtClean="0">
                <a:solidFill>
                  <a:srgbClr val="FF0000"/>
                </a:solidFill>
              </a:rPr>
              <a:t>Почему детям так важен дневной сон?</a:t>
            </a:r>
            <a:endParaRPr lang="ru-RU" sz="7200" b="1" dirty="0">
              <a:solidFill>
                <a:srgbClr val="FF0000"/>
              </a:solidFill>
            </a:endParaRPr>
          </a:p>
        </p:txBody>
      </p:sp>
    </p:spTree>
    <p:extLst>
      <p:ext uri="{BB962C8B-B14F-4D97-AF65-F5344CB8AC3E}">
        <p14:creationId xmlns:p14="http://schemas.microsoft.com/office/powerpoint/2010/main" val="1762282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332656"/>
            <a:ext cx="8291264" cy="5793507"/>
          </a:xfrm>
        </p:spPr>
        <p:txBody>
          <a:bodyPr>
            <a:noAutofit/>
          </a:bodyPr>
          <a:lstStyle/>
          <a:p>
            <a:pPr marL="0" indent="0">
              <a:lnSpc>
                <a:spcPct val="115000"/>
              </a:lnSpc>
              <a:spcAft>
                <a:spcPts val="1000"/>
              </a:spcAft>
              <a:buNone/>
            </a:pPr>
            <a:r>
              <a:rPr lang="ru-RU" sz="2000" b="1" dirty="0" smtClean="0">
                <a:effectLst/>
                <a:latin typeface="Times New Roman" pitchFamily="18" charset="0"/>
                <a:ea typeface="Calibri"/>
                <a:cs typeface="Times New Roman" pitchFamily="18" charset="0"/>
              </a:rPr>
              <a:t>Хронические пропуски дневного сна повышают у детей риск развития проблем с эмоциональным самовыражением во взрослой жизни. Результаты нового исследования Университета Колорадо могут стать тревожным звонком для родителей: дневной сон для детей гораздо более важен, чем кажется на первый взгляд.</a:t>
            </a:r>
            <a:endParaRPr lang="ru-RU" sz="2000" b="1" dirty="0">
              <a:latin typeface="Times New Roman" pitchFamily="18" charset="0"/>
              <a:ea typeface="Calibri"/>
              <a:cs typeface="Times New Roman" pitchFamily="18" charset="0"/>
            </a:endParaRPr>
          </a:p>
          <a:p>
            <a:pPr marL="0" indent="0">
              <a:lnSpc>
                <a:spcPct val="115000"/>
              </a:lnSpc>
              <a:spcAft>
                <a:spcPts val="1000"/>
              </a:spcAft>
              <a:buNone/>
            </a:pPr>
            <a:r>
              <a:rPr lang="ru-RU" sz="2000" b="1" dirty="0" smtClean="0">
                <a:effectLst/>
                <a:latin typeface="Times New Roman" pitchFamily="18" charset="0"/>
                <a:ea typeface="Calibri"/>
                <a:cs typeface="Times New Roman" pitchFamily="18" charset="0"/>
              </a:rPr>
              <a:t>В исследовании показывается, что дети от двух с половиной до трех лет, которых всего-навсего не укладывали спать днем, более тревожны, менее радостны, любознательны и самостоятельны в решении своих проблем, как утверждает профессор Моника </a:t>
            </a:r>
            <a:r>
              <a:rPr lang="ru-RU" sz="2000" b="1" dirty="0" err="1" smtClean="0">
                <a:effectLst/>
                <a:latin typeface="Times New Roman" pitchFamily="18" charset="0"/>
                <a:ea typeface="Calibri"/>
                <a:cs typeface="Times New Roman" pitchFamily="18" charset="0"/>
              </a:rPr>
              <a:t>ЛеБуржуа</a:t>
            </a:r>
            <a:r>
              <a:rPr lang="ru-RU" sz="2000" b="1" dirty="0" smtClean="0">
                <a:effectLst/>
                <a:latin typeface="Times New Roman" pitchFamily="18" charset="0"/>
                <a:ea typeface="Calibri"/>
                <a:cs typeface="Times New Roman" pitchFamily="18" charset="0"/>
              </a:rPr>
              <a:t>, проводившая исследование. Результаты анализа показали, что недостаток сна меняет и эмоции на лицах детей – происходящие вокруг радостные события воспринимаются не так позитивно, а расстраивающие – еще более негативно.</a:t>
            </a:r>
            <a:endParaRPr lang="ru-RU" sz="2000" b="1" dirty="0">
              <a:latin typeface="Times New Roman" pitchFamily="18" charset="0"/>
              <a:ea typeface="Calibri"/>
              <a:cs typeface="Times New Roman" pitchFamily="18" charset="0"/>
            </a:endParaRPr>
          </a:p>
          <a:p>
            <a:endParaRPr lang="ru-RU"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990422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67544" y="332656"/>
            <a:ext cx="8435280" cy="6297563"/>
          </a:xfrm>
        </p:spPr>
        <p:txBody>
          <a:bodyPr>
            <a:normAutofit fontScale="77500" lnSpcReduction="20000"/>
          </a:bodyPr>
          <a:lstStyle/>
          <a:p>
            <a:pPr marL="0" indent="0">
              <a:buNone/>
            </a:pPr>
            <a:r>
              <a:rPr lang="ru-RU" b="1" dirty="0" smtClean="0">
                <a:latin typeface="Times New Roman" pitchFamily="18" charset="0"/>
                <a:cs typeface="Times New Roman" pitchFamily="18" charset="0"/>
              </a:rPr>
              <a:t>«В наше время многие маленькие дети спят недостаточно, а дневной сон – это один из способов доспать необходимые по суточной норме сна часы», – говорит профессор. «Исследование показало, что недосып, вызванный тем, что родителям не удается уложить ребенка спать днем, сказывается на том, как ребенок выражает свои чувства и, со временем, может сказаться на эмоциональном развитии и вызвать риск возникновения проблемы хронически плохого настроения на протяжении всей дальнейшей жизни».</a:t>
            </a:r>
          </a:p>
          <a:p>
            <a:pPr marL="0" indent="0">
              <a:buNone/>
            </a:pPr>
            <a:r>
              <a:rPr lang="ru-RU" b="1" dirty="0" smtClean="0">
                <a:latin typeface="Times New Roman" pitchFamily="18" charset="0"/>
                <a:cs typeface="Times New Roman" pitchFamily="18" charset="0"/>
              </a:rPr>
              <a:t>Моника </a:t>
            </a:r>
            <a:r>
              <a:rPr lang="ru-RU" b="1" dirty="0" err="1" smtClean="0">
                <a:latin typeface="Times New Roman" pitchFamily="18" charset="0"/>
                <a:cs typeface="Times New Roman" pitchFamily="18" charset="0"/>
              </a:rPr>
              <a:t>ЛеБуржуа</a:t>
            </a:r>
            <a:r>
              <a:rPr lang="ru-RU" b="1" dirty="0" smtClean="0">
                <a:latin typeface="Times New Roman" pitchFamily="18" charset="0"/>
                <a:cs typeface="Times New Roman" pitchFamily="18" charset="0"/>
              </a:rPr>
              <a:t> и ее коллеги сравнили эмоциональное состояние здоровых детей спустя час после того, как их не уложили спать на дневной сон вопреки привычному режиму сна, и их состояние на следующий день после нормального дневного сна. Экспериментальное исследование, первое в своем роде, посвященное влиянию пропуска сна на эмоциональные реакции детей, показало, что недосып, в данном случае 90-минутный, может привести к тому, что ребенок окажется не способным полноценно познавать новые, интересные для него вещи, а также справляться с неприятностями.</a:t>
            </a:r>
          </a:p>
          <a:p>
            <a:pPr marL="0" indent="0">
              <a:buNone/>
            </a:pPr>
            <a:endParaRPr lang="ru-RU" dirty="0"/>
          </a:p>
        </p:txBody>
      </p:sp>
    </p:spTree>
    <p:extLst>
      <p:ext uri="{BB962C8B-B14F-4D97-AF65-F5344CB8AC3E}">
        <p14:creationId xmlns:p14="http://schemas.microsoft.com/office/powerpoint/2010/main" val="2304464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476672"/>
            <a:ext cx="8291264" cy="5649491"/>
          </a:xfrm>
        </p:spPr>
        <p:txBody>
          <a:bodyPr>
            <a:normAutofit fontScale="92500" lnSpcReduction="10000"/>
          </a:bodyPr>
          <a:lstStyle/>
          <a:p>
            <a:pPr marL="0" indent="0">
              <a:buNone/>
            </a:pPr>
            <a:r>
              <a:rPr lang="ru-RU" b="1" dirty="0" smtClean="0">
                <a:latin typeface="Times New Roman" pitchFamily="18" charset="0"/>
                <a:cs typeface="Times New Roman" pitchFamily="18" charset="0"/>
              </a:rPr>
              <a:t>«Как и хорошее питание, полноценный сон – это насущная потребность детей, которая отвечает за ежедневное получение от окружающих людей и внешней среды всего самого важного», – считает профессор </a:t>
            </a:r>
            <a:r>
              <a:rPr lang="ru-RU" b="1" dirty="0" err="1" smtClean="0">
                <a:latin typeface="Times New Roman" pitchFamily="18" charset="0"/>
                <a:cs typeface="Times New Roman" pitchFamily="18" charset="0"/>
              </a:rPr>
              <a:t>М.ЛеБуржуа</a:t>
            </a:r>
            <a:r>
              <a:rPr lang="ru-RU" b="1" dirty="0" smtClean="0">
                <a:latin typeface="Times New Roman" pitchFamily="18" charset="0"/>
                <a:cs typeface="Times New Roman" pitchFamily="18" charset="0"/>
              </a:rPr>
              <a:t>.</a:t>
            </a:r>
          </a:p>
          <a:p>
            <a:pPr marL="0" indent="0">
              <a:buNone/>
            </a:pPr>
            <a:r>
              <a:rPr lang="ru-RU" b="1" dirty="0" smtClean="0">
                <a:latin typeface="Times New Roman" pitchFamily="18" charset="0"/>
                <a:cs typeface="Times New Roman" pitchFamily="18" charset="0"/>
              </a:rPr>
              <a:t>В ходе исследования лица детей записывали на видео во время того, когда они собирали детские паззлы с изображением домашних животных, обитателей моря и насекомых. В первом эксперименте в паззле все детали были на месте, так, чтобы ребенок мог получить удовольствие от успешного выполнения задачи. Во втором – одна деталь была заменена деталью из другого паззла, что приносило детям неудовольствие из-за невозможности собрать картинку.</a:t>
            </a:r>
          </a:p>
          <a:p>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811490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620688"/>
            <a:ext cx="8075240" cy="5505475"/>
          </a:xfrm>
        </p:spPr>
        <p:txBody>
          <a:bodyPr>
            <a:normAutofit fontScale="77500" lnSpcReduction="20000"/>
          </a:bodyPr>
          <a:lstStyle/>
          <a:p>
            <a:pPr marL="0" indent="0">
              <a:buNone/>
            </a:pPr>
            <a:r>
              <a:rPr lang="ru-RU" b="1" dirty="0" smtClean="0">
                <a:latin typeface="Times New Roman" pitchFamily="18" charset="0"/>
                <a:cs typeface="Times New Roman" pitchFamily="18" charset="0"/>
              </a:rPr>
              <a:t>Выражения лиц детей были проанализированы </a:t>
            </a:r>
            <a:r>
              <a:rPr lang="ru-RU" b="1" dirty="0" err="1" smtClean="0">
                <a:latin typeface="Times New Roman" pitchFamily="18" charset="0"/>
                <a:cs typeface="Times New Roman" pitchFamily="18" charset="0"/>
              </a:rPr>
              <a:t>посекундно</a:t>
            </a:r>
            <a:r>
              <a:rPr lang="ru-RU" b="1" dirty="0" smtClean="0">
                <a:latin typeface="Times New Roman" pitchFamily="18" charset="0"/>
                <a:cs typeface="Times New Roman" pitchFamily="18" charset="0"/>
              </a:rPr>
              <a:t> на предмет эмоций радости, заинтересованности, грусти, досады, гнева, отвращения, стыда и замешательства.</a:t>
            </a:r>
          </a:p>
          <a:p>
            <a:pPr marL="0" indent="0">
              <a:buNone/>
            </a:pPr>
            <a:r>
              <a:rPr lang="ru-RU" b="1" dirty="0" smtClean="0">
                <a:latin typeface="Times New Roman" pitchFamily="18" charset="0"/>
                <a:cs typeface="Times New Roman" pitchFamily="18" charset="0"/>
              </a:rPr>
              <a:t>Анализ показал, что у недоспавших детей по завершении сбора паззла позитивных эмоциональных откликов было на 34% меньше, чем у поспавших днем маленьких участников эксперимента. Негативных же эмоций во время сбора «</a:t>
            </a:r>
            <a:r>
              <a:rPr lang="ru-RU" b="1" dirty="0" err="1" smtClean="0">
                <a:latin typeface="Times New Roman" pitchFamily="18" charset="0"/>
                <a:cs typeface="Times New Roman" pitchFamily="18" charset="0"/>
              </a:rPr>
              <a:t>несобираемого</a:t>
            </a:r>
            <a:r>
              <a:rPr lang="ru-RU" b="1" dirty="0" smtClean="0">
                <a:latin typeface="Times New Roman" pitchFamily="18" charset="0"/>
                <a:cs typeface="Times New Roman" pitchFamily="18" charset="0"/>
              </a:rPr>
              <a:t>» паззла у </a:t>
            </a:r>
            <a:r>
              <a:rPr lang="ru-RU" b="1" dirty="0" err="1" smtClean="0">
                <a:latin typeface="Times New Roman" pitchFamily="18" charset="0"/>
                <a:cs typeface="Times New Roman" pitchFamily="18" charset="0"/>
              </a:rPr>
              <a:t>невыспавшихся</a:t>
            </a:r>
            <a:r>
              <a:rPr lang="ru-RU" b="1" dirty="0" smtClean="0">
                <a:latin typeface="Times New Roman" pitchFamily="18" charset="0"/>
                <a:cs typeface="Times New Roman" pitchFamily="18" charset="0"/>
              </a:rPr>
              <a:t> детей зафиксировано на 31% больше.</a:t>
            </a:r>
          </a:p>
          <a:p>
            <a:pPr marL="0" indent="0">
              <a:buNone/>
            </a:pPr>
            <a:r>
              <a:rPr lang="ru-RU" b="1" dirty="0" smtClean="0">
                <a:latin typeface="Times New Roman" pitchFamily="18" charset="0"/>
                <a:cs typeface="Times New Roman" pitchFamily="18" charset="0"/>
              </a:rPr>
              <a:t>Кроме того, при недосыпе отмечено падение на 39% эмоций замешательства при сборе «</a:t>
            </a:r>
            <a:r>
              <a:rPr lang="ru-RU" b="1" dirty="0" err="1" smtClean="0">
                <a:latin typeface="Times New Roman" pitchFamily="18" charset="0"/>
                <a:cs typeface="Times New Roman" pitchFamily="18" charset="0"/>
              </a:rPr>
              <a:t>несобираемой</a:t>
            </a:r>
            <a:r>
              <a:rPr lang="ru-RU" b="1" dirty="0" smtClean="0">
                <a:latin typeface="Times New Roman" pitchFamily="18" charset="0"/>
                <a:cs typeface="Times New Roman" pitchFamily="18" charset="0"/>
              </a:rPr>
              <a:t>» картинки.</a:t>
            </a:r>
          </a:p>
          <a:p>
            <a:pPr marL="0" indent="0">
              <a:buNone/>
            </a:pPr>
            <a:r>
              <a:rPr lang="ru-RU" b="1" dirty="0" smtClean="0">
                <a:latin typeface="Times New Roman" pitchFamily="18" charset="0"/>
                <a:cs typeface="Times New Roman" pitchFamily="18" charset="0"/>
              </a:rPr>
              <a:t>«Замешательство – это вовсе не плохо, говорит профессор, – это сложная эмоция, показывающая, что ребенок осознает и четко понимает, что что-то здесь не стыкуется. Когда выспавшиеся дети пребывают в замешательстве, они, вероятнее всего, будет добиваться помощи окружающих, что является позитивной адаптивной реакцией, указывающей на активность познавательных способностей.</a:t>
            </a:r>
          </a:p>
          <a:p>
            <a:pPr marL="0" indent="0">
              <a:buNone/>
            </a:pP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2183025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836712"/>
            <a:ext cx="8075240" cy="5289451"/>
          </a:xfrm>
        </p:spPr>
        <p:txBody>
          <a:bodyPr>
            <a:normAutofit fontScale="70000" lnSpcReduction="20000"/>
          </a:bodyPr>
          <a:lstStyle/>
          <a:p>
            <a:pPr marL="0" indent="0">
              <a:buNone/>
            </a:pPr>
            <a:r>
              <a:rPr lang="ru-RU" dirty="0" smtClean="0"/>
              <a:t>Отсутствие адаптивных реакций, наблюдаемое у недосыпающих детей, ставит ребром вопрос о том, каким же образом хронически не соблюдающие норму сна малыши приспосабливаются к сложному окружающему их социальному миру».</a:t>
            </a:r>
          </a:p>
          <a:p>
            <a:pPr marL="0" indent="0">
              <a:buNone/>
            </a:pPr>
            <a:r>
              <a:rPr lang="ru-RU" dirty="0" smtClean="0"/>
              <a:t>Перед проведением тестов эмоционального состояния дети спали строго по графику, ночью и днем, не менее 12,5 часов за сутки. Сон по графику –  важное условие перед проведением исследования для синхронизации суточного цикла детей и чистоты эксперимента по части наличия и отсутствия дневного сна.</a:t>
            </a:r>
          </a:p>
          <a:p>
            <a:pPr marL="0" indent="0">
              <a:buNone/>
            </a:pPr>
            <a:r>
              <a:rPr lang="ru-RU" dirty="0" smtClean="0"/>
              <a:t>«Недоспавший малыш, помещенный в условия детской группы, как правило, не хочет взаимодействовать с другими. Его навыки и способности в «замораживаются», появляются закрытость, повышенная раздражимость, страх, что несомненно сказывается на продуктивности взаимодействия с другими детьми и взрослыми. Исследование подтвердило, что даже однократный пропуск дневного сна делает детишек менее позитивными и снижает их познавательные способности», – говорит Моника </a:t>
            </a:r>
            <a:r>
              <a:rPr lang="ru-RU" dirty="0" err="1" smtClean="0"/>
              <a:t>ЛеБуржуа</a:t>
            </a:r>
            <a:r>
              <a:rPr lang="ru-RU" dirty="0" smtClean="0"/>
              <a:t>.</a:t>
            </a:r>
          </a:p>
          <a:p>
            <a:endParaRPr lang="ru-RU" dirty="0"/>
          </a:p>
        </p:txBody>
      </p:sp>
    </p:spTree>
    <p:extLst>
      <p:ext uri="{BB962C8B-B14F-4D97-AF65-F5344CB8AC3E}">
        <p14:creationId xmlns:p14="http://schemas.microsoft.com/office/powerpoint/2010/main" val="1719928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548680"/>
            <a:ext cx="7859216" cy="5577483"/>
          </a:xfrm>
        </p:spPr>
        <p:txBody>
          <a:bodyPr>
            <a:normAutofit fontScale="85000" lnSpcReduction="10000"/>
          </a:bodyPr>
          <a:lstStyle/>
          <a:p>
            <a:pPr marL="0" indent="0">
              <a:buNone/>
            </a:pPr>
            <a:r>
              <a:rPr lang="ru-RU" dirty="0" smtClean="0"/>
              <a:t>Аналогичные эксперименты с недосыпом в домашних условиях давали негативный эффект на отношения детей с родителями и качестве жизни детей в целом.</a:t>
            </a:r>
          </a:p>
          <a:p>
            <a:pPr marL="0" indent="0">
              <a:buNone/>
            </a:pPr>
            <a:r>
              <a:rPr lang="ru-RU" dirty="0" smtClean="0"/>
              <a:t>В ходе исследования все испытуемые носили на запястье специальные браслеты, которые фиксировали их картину сна. Родители также вели ежедневники о сне детей.</a:t>
            </a:r>
          </a:p>
          <a:p>
            <a:pPr marL="0" indent="0">
              <a:buNone/>
            </a:pPr>
            <a:r>
              <a:rPr lang="ru-RU" dirty="0" smtClean="0"/>
              <a:t>«Цель нашего исследования была в том, чтобы понять, как влияет пропуск дневного сна на эмоциональную картину мира ребенка. Это важно для нас, потому что в возрасте от 2-х до 3-х лет у детей закладываются стратегии выражения своих чувств и переживания эмоций, и, в то же время, – это период, когда у многих детей начинается недосыпание, вызванное отказом именно от дневного сна, зачастую и потому, что родители просто не знают как уложить ребенка спать».</a:t>
            </a:r>
          </a:p>
          <a:p>
            <a:pPr marL="0" indent="0">
              <a:buNone/>
            </a:pPr>
            <a:endParaRPr lang="ru-RU" dirty="0" smtClean="0"/>
          </a:p>
          <a:p>
            <a:pPr marL="0" indent="0">
              <a:buNone/>
            </a:pPr>
            <a:endParaRPr lang="ru-RU" dirty="0"/>
          </a:p>
        </p:txBody>
      </p:sp>
    </p:spTree>
    <p:extLst>
      <p:ext uri="{BB962C8B-B14F-4D97-AF65-F5344CB8AC3E}">
        <p14:creationId xmlns:p14="http://schemas.microsoft.com/office/powerpoint/2010/main" val="2246794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736</Words>
  <Application>Microsoft Office PowerPoint</Application>
  <PresentationFormat>Экран (4:3)</PresentationFormat>
  <Paragraphs>17</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Почему детям так важен дневной сон?</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Почему детям так важен дневной сон?</dc:title>
  <dc:creator>comp</dc:creator>
  <cp:lastModifiedBy>comp</cp:lastModifiedBy>
  <cp:revision>2</cp:revision>
  <dcterms:created xsi:type="dcterms:W3CDTF">2016-02-23T13:41:52Z</dcterms:created>
  <dcterms:modified xsi:type="dcterms:W3CDTF">2016-02-23T14:00:39Z</dcterms:modified>
</cp:coreProperties>
</file>