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274" r:id="rId10"/>
    <p:sldId id="265" r:id="rId11"/>
    <p:sldId id="266" r:id="rId12"/>
    <p:sldId id="267" r:id="rId13"/>
    <p:sldId id="268" r:id="rId14"/>
    <p:sldId id="263" r:id="rId15"/>
    <p:sldId id="276" r:id="rId16"/>
    <p:sldId id="269" r:id="rId17"/>
    <p:sldId id="272" r:id="rId18"/>
    <p:sldId id="273" r:id="rId19"/>
    <p:sldId id="278" r:id="rId20"/>
    <p:sldId id="280" r:id="rId21"/>
    <p:sldId id="283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65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BAF1B-6125-42B6-B437-55625C4FE68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813A1-52CA-4EE5-9EC9-1CA0DAA54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Уважаемые коллеги, представляю Вам свою первую презентацию</a:t>
            </a:r>
            <a:r>
              <a:rPr lang="ru-RU" baseline="0" dirty="0" smtClean="0"/>
              <a:t> по нравственному воспитанию.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13A1-52CA-4EE5-9EC9-1CA0DAA5495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Существуют</a:t>
            </a:r>
            <a:r>
              <a:rPr lang="ru-RU" baseline="0" dirty="0" smtClean="0"/>
              <a:t> такие виды воспитания: трудовое, физическое правовое, патриотическое, половое и </a:t>
            </a:r>
            <a:r>
              <a:rPr lang="ru-RU" baseline="0" dirty="0" err="1" smtClean="0"/>
              <a:t>полоролевое</a:t>
            </a:r>
            <a:r>
              <a:rPr lang="ru-RU" baseline="0" dirty="0" smtClean="0"/>
              <a:t>, эстетическое, экологическое, умственное, нравственное. Мы рассматриваем нравственное воспитания дошкольников.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13A1-52CA-4EE5-9EC9-1CA0DAA5495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Высказывания ученых по поводу нравственного воспитания, на чем оно основывается.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13A1-52CA-4EE5-9EC9-1CA0DAA5495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Сейчас мы рассмотрим задачи нравственного воспитания, которые стоят перед нами.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13A1-52CA-4EE5-9EC9-1CA0DAA5495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Формирование нравственности у детей дошкольного возраста происходит через ЗМИ, чтение художественной литературы,  рассматривание картин, беседы, просмотр диафильмов.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13A1-52CA-4EE5-9EC9-1CA0DAA5495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Самый главный на мой взгляд,</a:t>
            </a:r>
            <a:r>
              <a:rPr lang="ru-RU" baseline="0" dirty="0" smtClean="0"/>
              <a:t> это пример взрослых.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13A1-52CA-4EE5-9EC9-1CA0DAA5495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13A1-52CA-4EE5-9EC9-1CA0DAA5495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Советую провести игру «Собака-поводырь»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13A1-52CA-4EE5-9EC9-1CA0DAA5495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81D9-1760-4D60-9959-7A32110EB0F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9AFB-0ECA-438B-87B0-4591AD7F1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81D9-1760-4D60-9959-7A32110EB0F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9AFB-0ECA-438B-87B0-4591AD7F1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81D9-1760-4D60-9959-7A32110EB0F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9AFB-0ECA-438B-87B0-4591AD7F1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81D9-1760-4D60-9959-7A32110EB0F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9AFB-0ECA-438B-87B0-4591AD7F1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81D9-1760-4D60-9959-7A32110EB0F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9AFB-0ECA-438B-87B0-4591AD7F1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81D9-1760-4D60-9959-7A32110EB0F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9AFB-0ECA-438B-87B0-4591AD7F1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81D9-1760-4D60-9959-7A32110EB0F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9AFB-0ECA-438B-87B0-4591AD7F1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81D9-1760-4D60-9959-7A32110EB0F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9AFB-0ECA-438B-87B0-4591AD7F1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81D9-1760-4D60-9959-7A32110EB0F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9AFB-0ECA-438B-87B0-4591AD7F1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81D9-1760-4D60-9959-7A32110EB0F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9AFB-0ECA-438B-87B0-4591AD7F1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81D9-1760-4D60-9959-7A32110EB0F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9AFB-0ECA-438B-87B0-4591AD7F1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FF3399">
                <a:alpha val="93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381D9-1760-4D60-9959-7A32110EB0F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09AFB-0ECA-438B-87B0-4591AD7F1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работы на тему «Нравственное воспитание»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г.Сатка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№26 «Теремок»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Фёдоровой Марины Геннадьевны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Нравственное воспитание в </a:t>
            </a:r>
            <a:r>
              <a:rPr lang="ru-RU" dirty="0" err="1" smtClean="0"/>
              <a:t>д</a:t>
            </a:r>
            <a:r>
              <a:rPr lang="ru-RU" dirty="0" smtClean="0"/>
              <a:t>/с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/>
              <a:t>Первая младшая группа (от двух до трех лет)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   Способствовать накоплению опыта доброжелательных взаимоотношений со сверстниками: обращать внимание детей на ребенка, проявившего заботу о товарище, выразившего сочувствие ему; формировать у ребенка уверенность в том, что взрослые любят его, как и всех остальных детей.</a:t>
            </a:r>
            <a:br>
              <a:rPr lang="ru-RU" sz="1800" dirty="0" smtClean="0"/>
            </a:br>
            <a:r>
              <a:rPr lang="ru-RU" sz="1800" dirty="0" smtClean="0"/>
              <a:t>   Воспитывать отрицательное отношение к грубости, жадности; учить детей умению играть не ссорясь, помогать друг другу и вместе радоваться успехам, красивым игрушкам и т. п.</a:t>
            </a:r>
            <a:br>
              <a:rPr lang="ru-RU" sz="1800" dirty="0" smtClean="0"/>
            </a:br>
            <a:r>
              <a:rPr lang="ru-RU" sz="1800" dirty="0" smtClean="0"/>
              <a:t>   Продолжать учить детей здороваться и прощаться (по напоминанию взрослого); излагать собственные просьбы спокойно, употребляя слова «спасибо» и «пожалуйста».</a:t>
            </a:r>
            <a:br>
              <a:rPr lang="ru-RU" sz="1800" dirty="0" smtClean="0"/>
            </a:br>
            <a:r>
              <a:rPr lang="ru-RU" sz="1800" dirty="0" smtClean="0"/>
              <a:t>   Формировать умение спокойно вести себя в помещении и на улице, выполнять просьбу взрослого.</a:t>
            </a:r>
            <a:br>
              <a:rPr lang="ru-RU" sz="1800" dirty="0" smtClean="0"/>
            </a:br>
            <a:r>
              <a:rPr lang="ru-RU" sz="1800" dirty="0" smtClean="0"/>
              <a:t>   Воспитывать внимательное отношение к родителям. Приучать детей не перебивать говорящего, уметь подождать, если взрослый занят.</a:t>
            </a:r>
            <a:br>
              <a:rPr lang="ru-RU" sz="1800" dirty="0" smtClean="0"/>
            </a:br>
            <a:r>
              <a:rPr lang="ru-RU" sz="1800" dirty="0" smtClean="0"/>
              <a:t>   Формировать бережное отношение к природе.</a:t>
            </a:r>
            <a:endParaRPr lang="ru-RU" sz="1800" dirty="0"/>
          </a:p>
        </p:txBody>
      </p:sp>
    </p:spTree>
  </p:cSld>
  <p:clrMapOvr>
    <a:masterClrMapping/>
  </p:clrMapOvr>
  <p:transition advClick="0" advTm="6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Вторая младшая группа (от трех до четырех лет)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Обеспечивать условия для нравственного воспитания детей. Создавать игровые ситуации, способствующие формированию доброты, внимательного, заботливого отношения к окружающим. Приучать детей общаться спокойно, без крика. Формировать у них доброжелательное отношение друг к другу, умение делиться с товарищем, опыт правильной оценки хороших и плохих поступков.</a:t>
            </a:r>
            <a:br>
              <a:rPr lang="ru-RU" sz="1800" dirty="0" smtClean="0"/>
            </a:br>
            <a:r>
              <a:rPr lang="ru-RU" sz="1800" dirty="0" smtClean="0"/>
              <a:t>   Приучать к вежливости: здороваться, прощаться, благодарить за помощь.</a:t>
            </a:r>
            <a:br>
              <a:rPr lang="ru-RU" sz="1800" dirty="0" smtClean="0"/>
            </a:br>
            <a:r>
              <a:rPr lang="ru-RU" sz="1800" dirty="0" smtClean="0"/>
              <a:t>   Учить жить дружно, помогать друг другу, вместе пользоваться игрушками, книгами.</a:t>
            </a:r>
            <a:br>
              <a:rPr lang="ru-RU" sz="1800" dirty="0" smtClean="0"/>
            </a:br>
            <a:r>
              <a:rPr lang="ru-RU" sz="1800" dirty="0" smtClean="0"/>
              <a:t>   Постепенно формировать образ Я. Помогать детям осознавать себя. Сообщать им разнообразные, касающиеся непосредственно их сведения (ты девочка, у тебя серые глаза, ты любишь играть и т. п.), в том числе о прошлом (не умел ходить, говорить, ел из бутылочки) и о происшедших с ними изменениях (сейчас умеешь правильно вести себя за столом, умеешь рисовать, танцевать, знаешь вежливые слова).</a:t>
            </a:r>
            <a:br>
              <a:rPr lang="ru-RU" sz="1800" dirty="0" smtClean="0"/>
            </a:br>
            <a:r>
              <a:rPr lang="ru-RU" sz="1800" dirty="0" smtClean="0"/>
              <a:t>   Продолжать формировать интерес и любовь к природе.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6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Средняя группа (от четырех до пяти лет)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Способствовать формированию личного отношения ребенка к соблюдению (и нарушению) моральных норм: сочувствие обиженному и несогласие с действиями обидчика; одобрение действий того, кто поступил справедливо (разделил кубики поровну).</a:t>
            </a:r>
            <a:br>
              <a:rPr lang="ru-RU" sz="1800" dirty="0" smtClean="0"/>
            </a:br>
            <a:r>
              <a:rPr lang="ru-RU" sz="1800" dirty="0" smtClean="0"/>
              <a:t>   Продолжать работу по формированию доброжелательных взаимоотношений между детьми (в частности, рассказывая о том, чем хорош каждый воспитанник группы); образа Я (помогать ребенку как можно чаще убеждаться в том, что он хороший, что его любят).</a:t>
            </a:r>
            <a:br>
              <a:rPr lang="ru-RU" sz="1800" dirty="0" smtClean="0"/>
            </a:br>
            <a:r>
              <a:rPr lang="ru-RU" sz="1800" dirty="0" smtClean="0"/>
              <a:t>   Воспитывать скромность, отзывчивость, желание быть справедливым, сильным и смелым; пробуждать чувство стыда за неблаговидный поступок.</a:t>
            </a:r>
            <a:br>
              <a:rPr lang="ru-RU" sz="1800" dirty="0" smtClean="0"/>
            </a:br>
            <a:r>
              <a:rPr lang="ru-RU" sz="1800" dirty="0" smtClean="0"/>
              <a:t>   Напоминать детям о необходимости здороваться, прощаться, называть работников дошкольного учреждения по имени и отчеству, не вмешиваться в разговор взрослых, вежливо выражать свою просьбу, благодарить за оказанную услугу.</a:t>
            </a:r>
            <a:br>
              <a:rPr lang="ru-RU" sz="1800" dirty="0" smtClean="0"/>
            </a:br>
            <a:r>
              <a:rPr lang="ru-RU" sz="1800" dirty="0" smtClean="0"/>
              <a:t>   Закреплять навыки бережного отношения к вещам, учить использовать их по назначению, класть на место.</a:t>
            </a:r>
            <a:br>
              <a:rPr lang="ru-RU" sz="1800" dirty="0" smtClean="0"/>
            </a:br>
            <a:r>
              <a:rPr lang="ru-RU" sz="1800" dirty="0" smtClean="0"/>
              <a:t>   Воспитывать бережное отношение к животным, птицам.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Старшая группа (от пяти до шести лет)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dirty="0" smtClean="0"/>
              <a:t>Воспитывать дружеские взаимоотношения между детьми; привычку сообща играть, трудиться, заниматься; стремление радовать старших хорошими поступками.</a:t>
            </a:r>
            <a:br>
              <a:rPr lang="ru-RU" sz="1800" dirty="0" smtClean="0"/>
            </a:br>
            <a:r>
              <a:rPr lang="ru-RU" sz="1800" dirty="0" smtClean="0"/>
              <a:t>   Воспитывать уважительное отношение к окружающим.</a:t>
            </a:r>
            <a:br>
              <a:rPr lang="ru-RU" sz="1800" dirty="0" smtClean="0"/>
            </a:br>
            <a:r>
              <a:rPr lang="ru-RU" sz="1800" dirty="0" smtClean="0"/>
              <a:t>   Учить заботиться о младших, помогать им, защищать тех, кто слабее. Формировать у детей такие качества, как сочувствие, отзывчивость.</a:t>
            </a:r>
            <a:br>
              <a:rPr lang="ru-RU" sz="1800" dirty="0" smtClean="0"/>
            </a:br>
            <a:r>
              <a:rPr lang="ru-RU" sz="1800" dirty="0" smtClean="0"/>
              <a:t>   Продолжать обогащать словарь детей вежливыми словами («здравствуйте», «до свидания», «пожалуйста», «извините», «спасибо» и т. д.). Побуждать использовать в речи фольклор (пословицы, поговорки, </a:t>
            </a:r>
            <a:r>
              <a:rPr lang="ru-RU" sz="1800" dirty="0" err="1" smtClean="0"/>
              <a:t>потешки</a:t>
            </a:r>
            <a:r>
              <a:rPr lang="ru-RU" sz="1800" dirty="0" smtClean="0"/>
              <a:t> и др.). Показать значение родного языка в формировании основ нравственности.</a:t>
            </a:r>
            <a:br>
              <a:rPr lang="ru-RU" sz="1800" dirty="0" smtClean="0"/>
            </a:br>
            <a:r>
              <a:rPr lang="ru-RU" sz="1800" dirty="0" smtClean="0"/>
              <a:t>   Воспитывать у мальчиков внимательное отношение к девочкам: учить подавать им стул, в нужный момент оказывать помощь, не стесняться приглашать девочек в игру, на танец и т. д.</a:t>
            </a:r>
            <a:br>
              <a:rPr lang="ru-RU" sz="1800" dirty="0" smtClean="0"/>
            </a:br>
            <a:r>
              <a:rPr lang="ru-RU" sz="1800" dirty="0" smtClean="0"/>
              <a:t>   Воспитывать у девочек скромность, учить проявлять заботу об окружающих, с благодарностью относиться к помощи и знакам внимания со стороны мальчиков.</a:t>
            </a:r>
            <a:br>
              <a:rPr lang="ru-RU" sz="1800" dirty="0" smtClean="0"/>
            </a:br>
            <a:r>
              <a:rPr lang="ru-RU" sz="1800" dirty="0" smtClean="0"/>
              <a:t>   Формировать умение оценивать свои поступки и поступки других людей. Развивать стремление детей выражать свое отношение к окружающему, самостоятельно находить для этого различные речевые средства.</a:t>
            </a:r>
            <a:br>
              <a:rPr lang="ru-RU" sz="1800" dirty="0" smtClean="0"/>
            </a:br>
            <a:r>
              <a:rPr lang="ru-RU" sz="1800" dirty="0" smtClean="0"/>
              <a:t>   Воспитывать бережное отношение к растительному миру.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Примерные темы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этических бесед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Зачем нужны правила?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Что такое «хорошо» и что такое «плохо»?</a:t>
            </a:r>
          </a:p>
          <a:p>
            <a:pPr lvl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Зачем быть вежливым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Мамины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руки…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Что такое дружба….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Как выбирать друзей?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Добрый человек – это...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Спешите делать добро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Правда или ложь. Рассматривание проблемных ситуаций.</a:t>
            </a:r>
          </a:p>
          <a:p>
            <a:pPr lvl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Что значит быть счастливым?</a:t>
            </a:r>
          </a:p>
          <a:p>
            <a:pPr lvl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Мир без улыбки. Какой он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Маленький, да удаленький.</a:t>
            </a:r>
          </a:p>
          <a:p>
            <a:pPr lvl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Человек и мир природы.</a:t>
            </a:r>
          </a:p>
          <a:p>
            <a:pPr lvl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Дружба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младшими братьями(животными)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человека.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Мой родной дом…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Лесные / морские/ горные прогулки.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День победы.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Я горжусь что…..</a:t>
            </a:r>
          </a:p>
          <a:p>
            <a:pPr lvl="0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500"/>
                            </p:stCondLst>
                            <p:childTnLst>
                              <p:par>
                                <p:cTn id="9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9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и игровые упражнения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Мама устала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Угадай настроение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Рисуем эмоции пальцами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Хорошо-плохо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Веселая смесь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Помоги другу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Волшебный стул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Собака – поводырь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знаю…..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Россия это…..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ПОМОЩЬ ДРУГУ!</a:t>
            </a:r>
            <a:endParaRPr lang="ru-RU" dirty="0"/>
          </a:p>
        </p:txBody>
      </p:sp>
      <p:pic>
        <p:nvPicPr>
          <p:cNvPr id="1026" name="Picture 2" descr="C:\Users\Admin\Desktop\P10907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6815568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Дружба крепкая.</a:t>
            </a:r>
            <a:endParaRPr lang="ru-RU" dirty="0"/>
          </a:p>
        </p:txBody>
      </p:sp>
      <p:pic>
        <p:nvPicPr>
          <p:cNvPr id="2050" name="Picture 2" descr="C:\Users\Admin\Desktop\P10900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216" y="1600200"/>
            <a:ext cx="6815568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Легко не сдаваться</a:t>
            </a:r>
            <a:endParaRPr lang="ru-RU" dirty="0"/>
          </a:p>
        </p:txBody>
      </p:sp>
      <p:pic>
        <p:nvPicPr>
          <p:cNvPr id="7170" name="Picture 2" descr="C:\Users\Admin\Desktop\P10905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216" y="1600200"/>
            <a:ext cx="6815568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Всех излечит, исцелит, добрый доктор Айболит.</a:t>
            </a:r>
            <a:endParaRPr lang="ru-RU" dirty="0"/>
          </a:p>
        </p:txBody>
      </p:sp>
      <p:pic>
        <p:nvPicPr>
          <p:cNvPr id="3075" name="Picture 3" descr="C:\Users\Admin\Desktop\P10906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00174"/>
            <a:ext cx="6100835" cy="5072074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Воспитание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— целенаправленное формирование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личности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в целях подготовки её к участию в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общественной 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культурной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жизни в соответствии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социокультурными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нормативными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моделями.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3286116" y="2786058"/>
            <a:ext cx="2286016" cy="1714512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воспитания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 rot="349821">
            <a:off x="1000100" y="1928802"/>
            <a:ext cx="1857388" cy="4286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умственное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 rot="20239438">
            <a:off x="1414887" y="5152704"/>
            <a:ext cx="2428892" cy="78581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оловое и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полоролевое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 rot="21171295">
            <a:off x="4169760" y="5216468"/>
            <a:ext cx="2357454" cy="57150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патриотическое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 rot="977378">
            <a:off x="6786578" y="5000636"/>
            <a:ext cx="2071702" cy="50006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правовое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 rot="560558">
            <a:off x="6215074" y="4071942"/>
            <a:ext cx="2143140" cy="4286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нравственное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 rot="20733675">
            <a:off x="6715140" y="3000372"/>
            <a:ext cx="1857388" cy="50006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физическое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 rot="20869089">
            <a:off x="5573164" y="2154050"/>
            <a:ext cx="2089218" cy="4632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трудовое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 rot="573199">
            <a:off x="752151" y="3177726"/>
            <a:ext cx="2000264" cy="57150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экологическое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 rot="20532506">
            <a:off x="500034" y="4572008"/>
            <a:ext cx="2000264" cy="57150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эстетическое</a:t>
            </a:r>
          </a:p>
        </p:txBody>
      </p:sp>
    </p:spTree>
  </p:cSld>
  <p:clrMapOvr>
    <a:masterClrMapping/>
  </p:clrMapOvr>
  <p:transition advClick="0" advTm="40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Дежурство по столовой.</a:t>
            </a:r>
            <a:endParaRPr lang="ru-RU" dirty="0"/>
          </a:p>
        </p:txBody>
      </p:sp>
      <p:pic>
        <p:nvPicPr>
          <p:cNvPr id="4098" name="Picture 2" descr="C:\Users\Admin\Desktop\P10901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216" y="1600200"/>
            <a:ext cx="6815568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весело играть с родителями</a:t>
            </a:r>
            <a:endParaRPr lang="ru-RU" dirty="0"/>
          </a:p>
        </p:txBody>
      </p:sp>
      <p:pic>
        <p:nvPicPr>
          <p:cNvPr id="8194" name="Picture 2" descr="C:\Users\Admin\Desktop\P10907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216" y="1600200"/>
            <a:ext cx="681556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ru-RU" dirty="0" smtClean="0"/>
              <a:t>Наши общие  задачи, это воспитывать гражданственность, уважение к правам и свободам человека, толерантность, любовь к Родине, окружающей природе, семье.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4414" y="357166"/>
            <a:ext cx="628654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Процесс воспитания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сознательно организуемое взаимодействие педагогов и воспитанников, организация и стимулирование активной деятельности воспитуемых по овладению ими социальным и духовным опытом, ценностями, отношениями.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того чтобы узнать, достиг ли цели воспитательный процесс, нужно сопоставить запроектированные и реальные результаты воспитания. Под результатами воспитательного процесса понимается достигнутый личностью или коллективом уровень воспитанности.</a:t>
            </a: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Нравственность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это сфера жизни общества и поведения людей, которая характеризует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практическое воплощение в них идеалов человечности, духовности, справедливости, добра, порядочности, чести, совести, долга, ответственности и т. 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lang="ru-RU" b="1" dirty="0"/>
              <a:t> </a:t>
            </a:r>
            <a:endParaRPr lang="ru-RU" b="1" dirty="0" smtClean="0"/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Нравственное воспитание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целенаправленное систематическое воздействие на сознание, чувства и поведения  воспитанников с целью формирования у них нравственных качеств, соответствующих требованиям общественной морали.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 advTm="6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2743219"/>
          </a:xfrm>
        </p:spPr>
        <p:txBody>
          <a:bodyPr>
            <a:normAutofit/>
          </a:bodyPr>
          <a:lstStyle/>
          <a:p>
            <a:r>
              <a:rPr lang="ru-RU" sz="1400" b="1" i="1" dirty="0"/>
              <a:t>   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  Нравственное воспитание детей, по Аристотелю, основывается на упражнении в нравственных поступках – частом повторении желательных действий, в которых не должно быть крайностей, а наоборот, они должны быть продуманными и умеренными.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     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3286124"/>
            <a:ext cx="7286676" cy="27860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Наставления Я.А. Коменского в области нравственного воспитания имели религиозную основу. Он советовал воспитывать в детях с раннего возраста стремление к деятельности, правдивость, мужество, опрятность, вежливость, почитание старших.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0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Задачи нравственного </a:t>
            </a:r>
            <a:r>
              <a:rPr lang="ru-RU" b="1" i="1" dirty="0"/>
              <a:t>воспитания</a:t>
            </a:r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i="1" dirty="0" smtClean="0"/>
              <a:t>1. Воспитание </a:t>
            </a:r>
            <a:r>
              <a:rPr lang="ru-RU" i="1" dirty="0"/>
              <a:t>гражданственности, патриотизма, уважения к правам, свободам и обязанностям </a:t>
            </a:r>
            <a:r>
              <a:rPr lang="ru-RU" i="1" dirty="0" smtClean="0"/>
              <a:t>человека.</a:t>
            </a:r>
          </a:p>
          <a:p>
            <a:pPr algn="just">
              <a:buNone/>
            </a:pPr>
            <a:r>
              <a:rPr lang="ru-RU" i="1" dirty="0" smtClean="0"/>
              <a:t>2. Воспитание </a:t>
            </a:r>
            <a:r>
              <a:rPr lang="ru-RU" i="1" dirty="0"/>
              <a:t>нравственных чувств и этического </a:t>
            </a:r>
            <a:r>
              <a:rPr lang="ru-RU" i="1" dirty="0" smtClean="0"/>
              <a:t>сознания.</a:t>
            </a:r>
          </a:p>
          <a:p>
            <a:pPr algn="just">
              <a:buNone/>
            </a:pPr>
            <a:r>
              <a:rPr lang="ru-RU" i="1" dirty="0" smtClean="0"/>
              <a:t>3. Воспитание </a:t>
            </a:r>
            <a:r>
              <a:rPr lang="ru-RU" i="1" dirty="0"/>
              <a:t>трудолюбия, творческого отношения к учению, труду, </a:t>
            </a:r>
            <a:r>
              <a:rPr lang="ru-RU" i="1" dirty="0" smtClean="0"/>
              <a:t>жизни.</a:t>
            </a:r>
          </a:p>
          <a:p>
            <a:pPr algn="just">
              <a:buNone/>
            </a:pPr>
            <a:r>
              <a:rPr lang="ru-RU" i="1" dirty="0" smtClean="0"/>
              <a:t>4. Формирование </a:t>
            </a:r>
            <a:r>
              <a:rPr lang="ru-RU" i="1" dirty="0"/>
              <a:t>ценностного отношения к здоровью и здоровому образу </a:t>
            </a:r>
            <a:r>
              <a:rPr lang="ru-RU" i="1" dirty="0" smtClean="0"/>
              <a:t>жизни.</a:t>
            </a:r>
            <a:endParaRPr lang="ru-RU" dirty="0"/>
          </a:p>
        </p:txBody>
      </p:sp>
    </p:spTree>
  </p:cSld>
  <p:clrMapOvr>
    <a:masterClrMapping/>
  </p:clrMapOvr>
  <p:transition advClick="0" advTm="3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Задачи нравственного воспитания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5. Воспитание </a:t>
            </a:r>
            <a:r>
              <a:rPr lang="ru-RU" i="1" dirty="0"/>
              <a:t>ценностного отношения к природе, окружающей среде (экологическое воспитание</a:t>
            </a:r>
            <a:r>
              <a:rPr lang="ru-RU" i="1" dirty="0" smtClean="0"/>
              <a:t>).</a:t>
            </a:r>
          </a:p>
          <a:p>
            <a:pPr>
              <a:buNone/>
            </a:pPr>
            <a:r>
              <a:rPr lang="ru-RU" i="1" dirty="0" smtClean="0"/>
              <a:t>6. Воспитание </a:t>
            </a:r>
            <a:r>
              <a:rPr lang="ru-RU" i="1" dirty="0"/>
              <a:t>ценностного отношения к </a:t>
            </a:r>
            <a:r>
              <a:rPr lang="ru-RU" i="1" dirty="0" smtClean="0"/>
              <a:t>прекрасному, формирование </a:t>
            </a:r>
            <a:r>
              <a:rPr lang="ru-RU" i="1" dirty="0"/>
              <a:t>представлений об эстетических идеалах и ценностях (эстетическое воспитание</a:t>
            </a:r>
            <a:r>
              <a:rPr lang="ru-RU" i="1" dirty="0" smtClean="0"/>
              <a:t>).</a:t>
            </a:r>
            <a:endParaRPr lang="ru-RU" dirty="0"/>
          </a:p>
        </p:txBody>
      </p:sp>
    </p:spTree>
  </p:cSld>
  <p:clrMapOvr>
    <a:masterClrMapping/>
  </p:clrMapOvr>
  <p:transition advClick="0" advTm="3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Формирование у дошкольников нравственно-патриотических представлений, суждений,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оценок.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http://mir-skazok.net/wp-content/uploads/2013/04/2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1362" y="2138362"/>
            <a:ext cx="25812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714348" y="1785926"/>
            <a:ext cx="2071702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беседы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 rot="20813110">
            <a:off x="498836" y="3509982"/>
            <a:ext cx="2071702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Худ.литература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 rot="20290994">
            <a:off x="1085204" y="5069148"/>
            <a:ext cx="2071702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рассказывание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12642147">
            <a:off x="5645785" y="5183689"/>
            <a:ext cx="2071702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 algn="ctr"/>
            <a:r>
              <a:rPr lang="ru-RU" dirty="0" smtClean="0"/>
              <a:t>Телепередачи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 rot="11647443">
            <a:off x="6502670" y="4240317"/>
            <a:ext cx="2071702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ru-RU" dirty="0" smtClean="0"/>
              <a:t>Радио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6357950" y="2714620"/>
            <a:ext cx="2071702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 algn="ctr"/>
            <a:r>
              <a:rPr lang="ru-RU" dirty="0" smtClean="0"/>
              <a:t>Диафильмы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6357950" y="1357298"/>
            <a:ext cx="2143140" cy="1283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 anchorCtr="1">
            <a:spAutoFit/>
            <a:scene3d>
              <a:camera prst="orthographicFront">
                <a:rot lat="300000" lon="21299997" rev="10799999"/>
              </a:camera>
              <a:lightRig rig="threePt" dir="t"/>
            </a:scene3d>
          </a:bodyPr>
          <a:lstStyle/>
          <a:p>
            <a:pPr algn="ctr"/>
            <a:r>
              <a:rPr lang="ru-RU" dirty="0" smtClean="0"/>
              <a:t>Рассматривание картин</a:t>
            </a:r>
            <a:endParaRPr lang="ru-RU" dirty="0"/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Создание у детей практического общественного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поведения.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pesochnizza.ru/wp-content/uploads/2012/02/Doshkolnik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285992"/>
            <a:ext cx="2852750" cy="29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>
          <a:xfrm rot="788628">
            <a:off x="1307541" y="1594327"/>
            <a:ext cx="1571636" cy="10001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Метод приучения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 rot="511245">
            <a:off x="901081" y="3046717"/>
            <a:ext cx="1643074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Упражнений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928662" y="4214818"/>
            <a:ext cx="1643074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Пример взрослых</a:t>
            </a:r>
            <a:endParaRPr lang="ru-RU" dirty="0"/>
          </a:p>
        </p:txBody>
      </p:sp>
      <p:sp>
        <p:nvSpPr>
          <p:cNvPr id="11" name="Стрелка влево 10"/>
          <p:cNvSpPr/>
          <p:nvPr/>
        </p:nvSpPr>
        <p:spPr>
          <a:xfrm rot="20881494">
            <a:off x="6572264" y="1928802"/>
            <a:ext cx="1571636" cy="10001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Показ действия</a:t>
            </a:r>
            <a:endParaRPr lang="ru-RU" dirty="0"/>
          </a:p>
        </p:txBody>
      </p:sp>
      <p:sp>
        <p:nvSpPr>
          <p:cNvPr id="17" name="Стрелка влево 16"/>
          <p:cNvSpPr/>
          <p:nvPr/>
        </p:nvSpPr>
        <p:spPr>
          <a:xfrm>
            <a:off x="6786578" y="3786190"/>
            <a:ext cx="2000264" cy="9286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деятельности</a:t>
            </a:r>
            <a:endParaRPr lang="ru-RU" dirty="0"/>
          </a:p>
        </p:txBody>
      </p:sp>
      <p:sp>
        <p:nvSpPr>
          <p:cNvPr id="18" name="Стрелка влево 17"/>
          <p:cNvSpPr/>
          <p:nvPr/>
        </p:nvSpPr>
        <p:spPr>
          <a:xfrm rot="1020508">
            <a:off x="6574064" y="5408293"/>
            <a:ext cx="1428760" cy="7143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Труд</a:t>
            </a:r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 rot="511245">
            <a:off x="901080" y="3046716"/>
            <a:ext cx="1643074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Упражнений</a:t>
            </a:r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 rot="19579400">
            <a:off x="2066927" y="5608585"/>
            <a:ext cx="1643074" cy="737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Игра</a:t>
            </a:r>
            <a:endParaRPr lang="ru-RU" b="1" dirty="0"/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7" grpId="0" animBg="1"/>
      <p:bldP spid="18" grpId="0" animBg="1"/>
      <p:bldP spid="2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Концепция нравственно- патриотического воспитания дошкольника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071678"/>
            <a:ext cx="1643074" cy="5000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Мой дом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428860" y="2214554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2071678"/>
            <a:ext cx="121444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Моя улица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286248" y="2285992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2071678"/>
            <a:ext cx="1214446" cy="5000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Мой город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6072198" y="2285992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572264" y="2143116"/>
            <a:ext cx="1428760" cy="5000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Моя страна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2857496"/>
            <a:ext cx="300039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Моя малая родина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2857496"/>
            <a:ext cx="3929090" cy="7858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Моя большая Родина</a:t>
            </a: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1928794" y="3643314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357950" y="3643314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14414" y="4071942"/>
            <a:ext cx="6572296" cy="5715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Моя планета</a:t>
            </a:r>
            <a:endParaRPr lang="ru-RU" dirty="0"/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</TotalTime>
  <Words>651</Words>
  <Application>Microsoft Office PowerPoint</Application>
  <PresentationFormat>Экран (4:3)</PresentationFormat>
  <Paragraphs>125</Paragraphs>
  <Slides>22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работы на тему «Нравственное воспитание» </vt:lpstr>
      <vt:lpstr>Воспитание — целенаправленное формирование личности в целях подготовки её к участию в общественной и культурной жизни в соответствии с социокультурными нормативными моделями.</vt:lpstr>
      <vt:lpstr>Слайд 3</vt:lpstr>
      <vt:lpstr>      Нравственное воспитание детей, по Аристотелю, основывается на упражнении в нравственных поступках – частом повторении желательных действий, в которых не должно быть крайностей, а наоборот, они должны быть продуманными и умеренными.      </vt:lpstr>
      <vt:lpstr>Задачи нравственного воспитания </vt:lpstr>
      <vt:lpstr>Задачи нравственного воспитания</vt:lpstr>
      <vt:lpstr>Формирование у дошкольников нравственно-патриотических представлений, суждений, оценок.</vt:lpstr>
      <vt:lpstr>Создание у детей практического общественного поведения.</vt:lpstr>
      <vt:lpstr>Концепция нравственно- патриотического воспитания дошкольника</vt:lpstr>
      <vt:lpstr>Нравственное воспитание в д/с</vt:lpstr>
      <vt:lpstr>Вторая младшая группа (от трех до четырех лет)</vt:lpstr>
      <vt:lpstr>Средняя группа (от четырех до пяти лет) </vt:lpstr>
      <vt:lpstr>Старшая группа (от пяти до шести лет)</vt:lpstr>
      <vt:lpstr>Примерные темы этических бесед.</vt:lpstr>
      <vt:lpstr>Игры и игровые упражнения</vt:lpstr>
      <vt:lpstr>НА ПОМОЩЬ ДРУГУ!</vt:lpstr>
      <vt:lpstr>Дружба крепкая.</vt:lpstr>
      <vt:lpstr>Легко не сдаваться</vt:lpstr>
      <vt:lpstr>Всех излечит, исцелит, добрый доктор Айболит.</vt:lpstr>
      <vt:lpstr>Дежурство по столовой.</vt:lpstr>
      <vt:lpstr>Как весело играть с родителями</vt:lpstr>
      <vt:lpstr>Наши общие  задачи, это воспитывать гражданственность, уважение к правам и свободам человека, толерантность, любовь к Родине, окружающей природе, семье.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работы на тему «Нравственное воспитание»</dc:title>
  <dc:creator>Grey Wolf</dc:creator>
  <cp:lastModifiedBy>Admin</cp:lastModifiedBy>
  <cp:revision>125</cp:revision>
  <dcterms:created xsi:type="dcterms:W3CDTF">2014-09-27T15:01:33Z</dcterms:created>
  <dcterms:modified xsi:type="dcterms:W3CDTF">2016-02-24T18:50:14Z</dcterms:modified>
</cp:coreProperties>
</file>